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xml" ContentType="application/vnd.openxmlformats-officedocument.drawingml.chart+xml"/>
  <Override PartName="/ppt/notesSlides/notesSlide5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5" r:id="rId2"/>
    <p:sldMasterId id="2147483694" r:id="rId3"/>
    <p:sldMasterId id="2147483704" r:id="rId4"/>
    <p:sldMasterId id="2147483726" r:id="rId5"/>
    <p:sldMasterId id="2147483782" r:id="rId6"/>
    <p:sldMasterId id="2147483794" r:id="rId7"/>
    <p:sldMasterId id="2147483806" r:id="rId8"/>
    <p:sldMasterId id="2147483818" r:id="rId9"/>
    <p:sldMasterId id="2147483850" r:id="rId10"/>
    <p:sldMasterId id="2147483863" r:id="rId11"/>
    <p:sldMasterId id="2147483879" r:id="rId12"/>
    <p:sldMasterId id="2147483891" r:id="rId13"/>
  </p:sldMasterIdLst>
  <p:notesMasterIdLst>
    <p:notesMasterId r:id="rId89"/>
  </p:notesMasterIdLst>
  <p:sldIdLst>
    <p:sldId id="406" r:id="rId14"/>
    <p:sldId id="390" r:id="rId15"/>
    <p:sldId id="261" r:id="rId16"/>
    <p:sldId id="262" r:id="rId17"/>
    <p:sldId id="263" r:id="rId18"/>
    <p:sldId id="401" r:id="rId19"/>
    <p:sldId id="349" r:id="rId20"/>
    <p:sldId id="265" r:id="rId21"/>
    <p:sldId id="411" r:id="rId22"/>
    <p:sldId id="283" r:id="rId23"/>
    <p:sldId id="360" r:id="rId24"/>
    <p:sldId id="398" r:id="rId25"/>
    <p:sldId id="359" r:id="rId26"/>
    <p:sldId id="361" r:id="rId27"/>
    <p:sldId id="362" r:id="rId28"/>
    <p:sldId id="363" r:id="rId29"/>
    <p:sldId id="351" r:id="rId30"/>
    <p:sldId id="352" r:id="rId31"/>
    <p:sldId id="354" r:id="rId32"/>
    <p:sldId id="355" r:id="rId33"/>
    <p:sldId id="409" r:id="rId34"/>
    <p:sldId id="364" r:id="rId35"/>
    <p:sldId id="357" r:id="rId36"/>
    <p:sldId id="356" r:id="rId37"/>
    <p:sldId id="400" r:id="rId38"/>
    <p:sldId id="266" r:id="rId39"/>
    <p:sldId id="271" r:id="rId40"/>
    <p:sldId id="272" r:id="rId41"/>
    <p:sldId id="273" r:id="rId42"/>
    <p:sldId id="274" r:id="rId43"/>
    <p:sldId id="275" r:id="rId44"/>
    <p:sldId id="276" r:id="rId45"/>
    <p:sldId id="278" r:id="rId46"/>
    <p:sldId id="279" r:id="rId47"/>
    <p:sldId id="280" r:id="rId48"/>
    <p:sldId id="341" r:id="rId49"/>
    <p:sldId id="342" r:id="rId50"/>
    <p:sldId id="343" r:id="rId51"/>
    <p:sldId id="344" r:id="rId52"/>
    <p:sldId id="345" r:id="rId53"/>
    <p:sldId id="318" r:id="rId54"/>
    <p:sldId id="319" r:id="rId55"/>
    <p:sldId id="320" r:id="rId56"/>
    <p:sldId id="321" r:id="rId57"/>
    <p:sldId id="322" r:id="rId58"/>
    <p:sldId id="323" r:id="rId59"/>
    <p:sldId id="330" r:id="rId60"/>
    <p:sldId id="331" r:id="rId61"/>
    <p:sldId id="332" r:id="rId62"/>
    <p:sldId id="333" r:id="rId63"/>
    <p:sldId id="334" r:id="rId64"/>
    <p:sldId id="335" r:id="rId65"/>
    <p:sldId id="336" r:id="rId66"/>
    <p:sldId id="337" r:id="rId67"/>
    <p:sldId id="338" r:id="rId68"/>
    <p:sldId id="339" r:id="rId69"/>
    <p:sldId id="381" r:id="rId70"/>
    <p:sldId id="382" r:id="rId71"/>
    <p:sldId id="383" r:id="rId72"/>
    <p:sldId id="384" r:id="rId73"/>
    <p:sldId id="385" r:id="rId74"/>
    <p:sldId id="386" r:id="rId75"/>
    <p:sldId id="387" r:id="rId76"/>
    <p:sldId id="388" r:id="rId77"/>
    <p:sldId id="393" r:id="rId78"/>
    <p:sldId id="397" r:id="rId79"/>
    <p:sldId id="396" r:id="rId80"/>
    <p:sldId id="371" r:id="rId81"/>
    <p:sldId id="348" r:id="rId82"/>
    <p:sldId id="405" r:id="rId83"/>
    <p:sldId id="402" r:id="rId84"/>
    <p:sldId id="403" r:id="rId85"/>
    <p:sldId id="404" r:id="rId86"/>
    <p:sldId id="410" r:id="rId87"/>
    <p:sldId id="408" r:id="rId8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ANE Patrick" initials="CP"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8ED5"/>
    <a:srgbClr val="6B8A26"/>
    <a:srgbClr val="7CB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84597" autoAdjust="0"/>
  </p:normalViewPr>
  <p:slideViewPr>
    <p:cSldViewPr>
      <p:cViewPr>
        <p:scale>
          <a:sx n="67" d="100"/>
          <a:sy n="67" d="100"/>
        </p:scale>
        <p:origin x="-2382" y="-768"/>
      </p:cViewPr>
      <p:guideLst>
        <p:guide orient="horz" pos="2160"/>
        <p:guide pos="2880"/>
      </p:guideLst>
    </p:cSldViewPr>
  </p:slideViewPr>
  <p:notesTextViewPr>
    <p:cViewPr>
      <p:scale>
        <a:sx n="1" d="1"/>
        <a:sy n="1" d="1"/>
      </p:scale>
      <p:origin x="0" y="0"/>
    </p:cViewPr>
  </p:notesTextViewPr>
  <p:sorterViewPr>
    <p:cViewPr>
      <p:scale>
        <a:sx n="100" d="100"/>
        <a:sy n="100" d="100"/>
      </p:scale>
      <p:origin x="0" y="167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commentAuthors" Target="commentAuthor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buffalo\users\becknellL\Data%20requests\Ways%20and%20means%20workbook%20v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Median Annual Wage</a:t>
            </a:r>
          </a:p>
        </c:rich>
      </c:tx>
      <c:layout/>
      <c:overlay val="0"/>
      <c:spPr>
        <a:noFill/>
        <a:ln>
          <a:noFill/>
        </a:ln>
        <a:effectLst/>
      </c:spPr>
    </c:title>
    <c:autoTitleDeleted val="0"/>
    <c:plotArea>
      <c:layout>
        <c:manualLayout>
          <c:layoutTarget val="inner"/>
          <c:xMode val="edge"/>
          <c:yMode val="edge"/>
          <c:x val="3.3333333333333333E-2"/>
          <c:y val="0.19895851560221639"/>
          <c:w val="0.93888888888888888"/>
          <c:h val="0.68107210557013709"/>
        </c:manualLayout>
      </c:layout>
      <c:barChart>
        <c:barDir val="col"/>
        <c:grouping val="clustered"/>
        <c:varyColors val="0"/>
        <c:ser>
          <c:idx val="0"/>
          <c:order val="0"/>
          <c:spPr>
            <a:gradFill>
              <a:gsLst>
                <a:gs pos="0">
                  <a:schemeClr val="accent6"/>
                </a:gs>
                <a:gs pos="100000">
                  <a:schemeClr val="accent6">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Sheet1!$B$11:$C$11</c:f>
              <c:strCache>
                <c:ptCount val="2"/>
                <c:pt idx="0">
                  <c:v>With a disability</c:v>
                </c:pt>
                <c:pt idx="1">
                  <c:v>Without a disaiblity</c:v>
                </c:pt>
              </c:strCache>
            </c:strRef>
          </c:cat>
          <c:val>
            <c:numRef>
              <c:f>Sheet1!$B$12:$C$12</c:f>
              <c:numCache>
                <c:formatCode>"$"#,##0_);[Red]\("$"#,##0\)</c:formatCode>
                <c:ptCount val="2"/>
                <c:pt idx="0">
                  <c:v>19358</c:v>
                </c:pt>
                <c:pt idx="1">
                  <c:v>28658</c:v>
                </c:pt>
              </c:numCache>
            </c:numRef>
          </c:val>
          <c:extLst xmlns:c16r2="http://schemas.microsoft.com/office/drawing/2015/06/chart">
            <c:ext xmlns:c16="http://schemas.microsoft.com/office/drawing/2014/chart" uri="{C3380CC4-5D6E-409C-BE32-E72D297353CC}">
              <c16:uniqueId val="{00000000-7CE8-49D3-AA17-9B5B5879FDC0}"/>
            </c:ext>
          </c:extLst>
        </c:ser>
        <c:dLbls>
          <c:dLblPos val="inEnd"/>
          <c:showLegendKey val="0"/>
          <c:showVal val="1"/>
          <c:showCatName val="0"/>
          <c:showSerName val="0"/>
          <c:showPercent val="0"/>
          <c:showBubbleSize val="0"/>
        </c:dLbls>
        <c:gapWidth val="41"/>
        <c:axId val="136701056"/>
        <c:axId val="136704000"/>
      </c:barChart>
      <c:catAx>
        <c:axId val="136701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dk1">
                    <a:lumMod val="65000"/>
                    <a:lumOff val="35000"/>
                  </a:schemeClr>
                </a:solidFill>
                <a:effectLst/>
                <a:latin typeface="+mn-lt"/>
                <a:ea typeface="+mn-ea"/>
                <a:cs typeface="+mn-cs"/>
              </a:defRPr>
            </a:pPr>
            <a:endParaRPr lang="en-US"/>
          </a:p>
        </c:txPr>
        <c:crossAx val="136704000"/>
        <c:crosses val="autoZero"/>
        <c:auto val="1"/>
        <c:lblAlgn val="ctr"/>
        <c:lblOffset val="100"/>
        <c:noMultiLvlLbl val="0"/>
      </c:catAx>
      <c:valAx>
        <c:axId val="136704000"/>
        <c:scaling>
          <c:orientation val="minMax"/>
        </c:scaling>
        <c:delete val="1"/>
        <c:axPos val="l"/>
        <c:numFmt formatCode="&quot;$&quot;#,##0_);[Red]\(&quot;$&quot;#,##0\)" sourceLinked="1"/>
        <c:majorTickMark val="none"/>
        <c:minorTickMark val="none"/>
        <c:tickLblPos val="nextTo"/>
        <c:crossAx val="13670105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Average Hourly Wage at Placement </a:t>
            </a:r>
            <a:endParaRPr lang="en-US" dirty="0"/>
          </a:p>
        </c:rich>
      </c:tx>
      <c:layout>
        <c:manualLayout>
          <c:xMode val="edge"/>
          <c:yMode val="edge"/>
          <c:x val="0.22222391732283464"/>
          <c:y val="4.3749999999999997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2012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Average Hourly Wage at Placement</c:v>
                </c:pt>
              </c:strCache>
            </c:strRef>
          </c:cat>
          <c:val>
            <c:numRef>
              <c:f>Sheet1!$B$2</c:f>
              <c:numCache>
                <c:formatCode>General</c:formatCode>
                <c:ptCount val="1"/>
                <c:pt idx="0">
                  <c:v>17.91</c:v>
                </c:pt>
              </c:numCache>
            </c:numRef>
          </c:val>
        </c:ser>
        <c:ser>
          <c:idx val="1"/>
          <c:order val="1"/>
          <c:tx>
            <c:strRef>
              <c:f>Sheet1!$C$1</c:f>
              <c:strCache>
                <c:ptCount val="1"/>
                <c:pt idx="0">
                  <c:v>2013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Average Hourly Wage at Placement</c:v>
                </c:pt>
              </c:strCache>
            </c:strRef>
          </c:cat>
          <c:val>
            <c:numRef>
              <c:f>Sheet1!$C$2</c:f>
              <c:numCache>
                <c:formatCode>General</c:formatCode>
                <c:ptCount val="1"/>
                <c:pt idx="0">
                  <c:v>17.39</c:v>
                </c:pt>
              </c:numCache>
            </c:numRef>
          </c:val>
        </c:ser>
        <c:ser>
          <c:idx val="2"/>
          <c:order val="2"/>
          <c:tx>
            <c:strRef>
              <c:f>Sheet1!$D$1</c:f>
              <c:strCache>
                <c:ptCount val="1"/>
                <c:pt idx="0">
                  <c:v>2014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Average Hourly Wage at Placement</c:v>
                </c:pt>
              </c:strCache>
            </c:strRef>
          </c:cat>
          <c:val>
            <c:numRef>
              <c:f>Sheet1!$D$2</c:f>
              <c:numCache>
                <c:formatCode>General</c:formatCode>
                <c:ptCount val="1"/>
                <c:pt idx="0">
                  <c:v>24.49</c:v>
                </c:pt>
              </c:numCache>
            </c:numRef>
          </c:val>
        </c:ser>
        <c:ser>
          <c:idx val="3"/>
          <c:order val="3"/>
          <c:tx>
            <c:strRef>
              <c:f>Sheet1!$E$1</c:f>
              <c:strCache>
                <c:ptCount val="1"/>
                <c:pt idx="0">
                  <c:v>2015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Average Hourly Wage at Placement</c:v>
                </c:pt>
              </c:strCache>
            </c:strRef>
          </c:cat>
          <c:val>
            <c:numRef>
              <c:f>Sheet1!$E$2</c:f>
              <c:numCache>
                <c:formatCode>General</c:formatCode>
                <c:ptCount val="1"/>
                <c:pt idx="0">
                  <c:v>16.77</c:v>
                </c:pt>
              </c:numCache>
            </c:numRef>
          </c:val>
        </c:ser>
        <c:dLbls>
          <c:showLegendKey val="0"/>
          <c:showVal val="0"/>
          <c:showCatName val="0"/>
          <c:showSerName val="0"/>
          <c:showPercent val="0"/>
          <c:showBubbleSize val="0"/>
        </c:dLbls>
        <c:gapWidth val="219"/>
        <c:overlap val="-27"/>
        <c:axId val="51754112"/>
        <c:axId val="51755648"/>
      </c:barChart>
      <c:catAx>
        <c:axId val="51754112"/>
        <c:scaling>
          <c:orientation val="minMax"/>
        </c:scaling>
        <c:delete val="1"/>
        <c:axPos val="b"/>
        <c:numFmt formatCode="General" sourceLinked="1"/>
        <c:majorTickMark val="none"/>
        <c:minorTickMark val="none"/>
        <c:tickLblPos val="nextTo"/>
        <c:crossAx val="51755648"/>
        <c:crosses val="autoZero"/>
        <c:auto val="1"/>
        <c:lblAlgn val="ctr"/>
        <c:lblOffset val="100"/>
        <c:noMultiLvlLbl val="0"/>
      </c:catAx>
      <c:valAx>
        <c:axId val="51755648"/>
        <c:scaling>
          <c:orientation val="minMax"/>
        </c:scaling>
        <c:delete val="1"/>
        <c:axPos val="l"/>
        <c:numFmt formatCode="General" sourceLinked="1"/>
        <c:majorTickMark val="none"/>
        <c:minorTickMark val="none"/>
        <c:tickLblPos val="nextTo"/>
        <c:crossAx val="51754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Performance Percentages</a:t>
            </a:r>
            <a:endParaRPr lang="en-US" dirty="0"/>
          </a:p>
        </c:rich>
      </c:tx>
      <c:layout>
        <c:manualLayout>
          <c:xMode val="edge"/>
          <c:yMode val="edge"/>
          <c:x val="0.29260925196850396"/>
          <c:y val="4.6875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2012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Performance</c:v>
                </c:pt>
              </c:strCache>
            </c:strRef>
          </c:cat>
          <c:val>
            <c:numRef>
              <c:f>Sheet1!$B$2</c:f>
              <c:numCache>
                <c:formatCode>General</c:formatCode>
                <c:ptCount val="1"/>
                <c:pt idx="0">
                  <c:v>78</c:v>
                </c:pt>
              </c:numCache>
            </c:numRef>
          </c:val>
        </c:ser>
        <c:ser>
          <c:idx val="1"/>
          <c:order val="1"/>
          <c:tx>
            <c:strRef>
              <c:f>Sheet1!$C$1</c:f>
              <c:strCache>
                <c:ptCount val="1"/>
                <c:pt idx="0">
                  <c:v>2013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Performance</c:v>
                </c:pt>
              </c:strCache>
            </c:strRef>
          </c:cat>
          <c:val>
            <c:numRef>
              <c:f>Sheet1!$C$2</c:f>
              <c:numCache>
                <c:formatCode>General</c:formatCode>
                <c:ptCount val="1"/>
                <c:pt idx="0">
                  <c:v>77</c:v>
                </c:pt>
              </c:numCache>
            </c:numRef>
          </c:val>
        </c:ser>
        <c:ser>
          <c:idx val="2"/>
          <c:order val="2"/>
          <c:tx>
            <c:strRef>
              <c:f>Sheet1!$D$1</c:f>
              <c:strCache>
                <c:ptCount val="1"/>
                <c:pt idx="0">
                  <c:v>2014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Performance</c:v>
                </c:pt>
              </c:strCache>
            </c:strRef>
          </c:cat>
          <c:val>
            <c:numRef>
              <c:f>Sheet1!$D$2</c:f>
              <c:numCache>
                <c:formatCode>General</c:formatCode>
                <c:ptCount val="1"/>
                <c:pt idx="0">
                  <c:v>78</c:v>
                </c:pt>
              </c:numCache>
            </c:numRef>
          </c:val>
        </c:ser>
        <c:ser>
          <c:idx val="3"/>
          <c:order val="3"/>
          <c:tx>
            <c:strRef>
              <c:f>Sheet1!$E$1</c:f>
              <c:strCache>
                <c:ptCount val="1"/>
                <c:pt idx="0">
                  <c:v>2015</c:v>
                </c:pt>
              </c:strCache>
            </c:strRef>
          </c:tx>
          <c:spPr>
            <a:solidFill>
              <a:schemeClr val="accent4"/>
            </a:solidFill>
            <a:ln>
              <a:noFill/>
            </a:ln>
            <a:effectLst/>
          </c:spPr>
          <c:invertIfNegative val="0"/>
          <c:dLbls>
            <c:dLbl>
              <c:idx val="0"/>
              <c:layout>
                <c:manualLayout>
                  <c:x val="-2.0833333333333333E-3"/>
                  <c:y val="-0.1937500000000000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Performance</c:v>
                </c:pt>
              </c:strCache>
            </c:strRef>
          </c:cat>
          <c:val>
            <c:numRef>
              <c:f>Sheet1!$E$2</c:f>
              <c:numCache>
                <c:formatCode>General</c:formatCode>
                <c:ptCount val="1"/>
                <c:pt idx="0">
                  <c:v>73</c:v>
                </c:pt>
              </c:numCache>
            </c:numRef>
          </c:val>
        </c:ser>
        <c:dLbls>
          <c:dLblPos val="outEnd"/>
          <c:showLegendKey val="0"/>
          <c:showVal val="1"/>
          <c:showCatName val="0"/>
          <c:showSerName val="0"/>
          <c:showPercent val="0"/>
          <c:showBubbleSize val="0"/>
        </c:dLbls>
        <c:gapWidth val="219"/>
        <c:overlap val="-27"/>
        <c:axId val="51678208"/>
        <c:axId val="51696384"/>
      </c:barChart>
      <c:catAx>
        <c:axId val="51678208"/>
        <c:scaling>
          <c:orientation val="minMax"/>
        </c:scaling>
        <c:delete val="1"/>
        <c:axPos val="b"/>
        <c:numFmt formatCode="General" sourceLinked="1"/>
        <c:majorTickMark val="none"/>
        <c:minorTickMark val="none"/>
        <c:tickLblPos val="nextTo"/>
        <c:crossAx val="51696384"/>
        <c:crosses val="autoZero"/>
        <c:auto val="1"/>
        <c:lblAlgn val="ctr"/>
        <c:lblOffset val="100"/>
        <c:noMultiLvlLbl val="0"/>
      </c:catAx>
      <c:valAx>
        <c:axId val="51696384"/>
        <c:scaling>
          <c:orientation val="minMax"/>
        </c:scaling>
        <c:delete val="1"/>
        <c:axPos val="l"/>
        <c:numFmt formatCode="General" sourceLinked="1"/>
        <c:majorTickMark val="none"/>
        <c:minorTickMark val="none"/>
        <c:tickLblPos val="nextTo"/>
        <c:crossAx val="51678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'Slide 34 job placement'!$H$22</c:f>
              <c:strCache>
                <c:ptCount val="1"/>
                <c:pt idx="0">
                  <c:v>Number</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Lbls>
            <c:dLbl>
              <c:idx val="2"/>
              <c:layout>
                <c:manualLayout>
                  <c:x val="1.150971463934717E-2"/>
                  <c:y val="-2.125603500885712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3.4529143918041509E-2"/>
                  <c:y val="-2.6570043761073234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8"/>
              <c:layout>
                <c:manualLayout>
                  <c:x val="8.2212247423908355E-3"/>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'Slide 34 job placement'!$G$23:$G$31</c:f>
              <c:strCache>
                <c:ptCount val="9"/>
                <c:pt idx="0">
                  <c:v>Education </c:v>
                </c:pt>
                <c:pt idx="1">
                  <c:v>Office &amp; Clerical</c:v>
                </c:pt>
                <c:pt idx="2">
                  <c:v>Community &amp; Social Svcs</c:v>
                </c:pt>
                <c:pt idx="3">
                  <c:v>Health Care</c:v>
                </c:pt>
                <c:pt idx="4">
                  <c:v>Food Prep &amp; Serving</c:v>
                </c:pt>
                <c:pt idx="5">
                  <c:v>Other Occupations</c:v>
                </c:pt>
                <c:pt idx="6">
                  <c:v>Professional, Managerial &amp; Legal</c:v>
                </c:pt>
                <c:pt idx="7">
                  <c:v>Computer</c:v>
                </c:pt>
                <c:pt idx="8">
                  <c:v>Sales</c:v>
                </c:pt>
              </c:strCache>
            </c:strRef>
          </c:cat>
          <c:val>
            <c:numRef>
              <c:f>'Slide 34 job placement'!$H$23:$H$31</c:f>
              <c:numCache>
                <c:formatCode>General</c:formatCode>
                <c:ptCount val="9"/>
                <c:pt idx="0">
                  <c:v>11</c:v>
                </c:pt>
                <c:pt idx="1">
                  <c:v>11</c:v>
                </c:pt>
                <c:pt idx="2">
                  <c:v>7</c:v>
                </c:pt>
                <c:pt idx="3">
                  <c:v>7</c:v>
                </c:pt>
                <c:pt idx="4">
                  <c:v>6</c:v>
                </c:pt>
                <c:pt idx="5">
                  <c:v>5</c:v>
                </c:pt>
                <c:pt idx="6">
                  <c:v>5</c:v>
                </c:pt>
                <c:pt idx="7">
                  <c:v>5</c:v>
                </c:pt>
                <c:pt idx="8">
                  <c:v>3</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DA330-4C06-4165-B885-B43C5D3218D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034045-E88D-41DA-AEB7-EBB4B47B69CE}">
      <dgm:prSet custT="1"/>
      <dgm:spPr/>
      <dgm:t>
        <a:bodyPr/>
        <a:lstStyle/>
        <a:p>
          <a:pPr rtl="0"/>
          <a:r>
            <a:rPr lang="en-US" sz="3200" baseline="0" dirty="0" smtClean="0"/>
            <a:t>Oregon Workforce Investment Board</a:t>
          </a:r>
          <a:endParaRPr lang="en-US" sz="3200" dirty="0"/>
        </a:p>
      </dgm:t>
    </dgm:pt>
    <dgm:pt modelId="{FC0EBC7F-432B-405C-9DE7-DDEE0FF185DC}" type="parTrans" cxnId="{49904F8E-8E2F-4A2B-B690-993AC9D13B87}">
      <dgm:prSet/>
      <dgm:spPr/>
      <dgm:t>
        <a:bodyPr/>
        <a:lstStyle/>
        <a:p>
          <a:endParaRPr lang="en-US"/>
        </a:p>
      </dgm:t>
    </dgm:pt>
    <dgm:pt modelId="{54A2C9F7-9F43-4C1F-B1BE-88D674EF036A}" type="sibTrans" cxnId="{49904F8E-8E2F-4A2B-B690-993AC9D13B87}">
      <dgm:prSet/>
      <dgm:spPr/>
      <dgm:t>
        <a:bodyPr/>
        <a:lstStyle/>
        <a:p>
          <a:endParaRPr lang="en-US"/>
        </a:p>
      </dgm:t>
    </dgm:pt>
    <dgm:pt modelId="{50C907BD-5FA8-42FE-B43D-B189BBB00994}">
      <dgm:prSet custT="1"/>
      <dgm:spPr/>
      <dgm:t>
        <a:bodyPr/>
        <a:lstStyle/>
        <a:p>
          <a:pPr rtl="0"/>
          <a:r>
            <a:rPr lang="en-US" sz="2800" baseline="0" dirty="0" smtClean="0"/>
            <a:t>Oversight of the workforce system</a:t>
          </a:r>
          <a:endParaRPr lang="en-US" sz="2800" dirty="0"/>
        </a:p>
      </dgm:t>
    </dgm:pt>
    <dgm:pt modelId="{A7BDB225-5D44-415E-8192-A9DB9D859B3E}" type="parTrans" cxnId="{1B78ED48-F4F6-41FD-8F16-FC2611335717}">
      <dgm:prSet/>
      <dgm:spPr/>
      <dgm:t>
        <a:bodyPr/>
        <a:lstStyle/>
        <a:p>
          <a:endParaRPr lang="en-US"/>
        </a:p>
      </dgm:t>
    </dgm:pt>
    <dgm:pt modelId="{5A4662ED-2E9A-4083-9C89-BC08680DD639}" type="sibTrans" cxnId="{1B78ED48-F4F6-41FD-8F16-FC2611335717}">
      <dgm:prSet/>
      <dgm:spPr/>
      <dgm:t>
        <a:bodyPr/>
        <a:lstStyle/>
        <a:p>
          <a:endParaRPr lang="en-US"/>
        </a:p>
      </dgm:t>
    </dgm:pt>
    <dgm:pt modelId="{C3DCEBF0-A57D-4233-9968-AFC48696F84C}">
      <dgm:prSet custT="1"/>
      <dgm:spPr/>
      <dgm:t>
        <a:bodyPr/>
        <a:lstStyle/>
        <a:p>
          <a:pPr rtl="0"/>
          <a:r>
            <a:rPr lang="en-US" sz="2800" baseline="0" dirty="0" smtClean="0"/>
            <a:t>Hold system accountable for results</a:t>
          </a:r>
          <a:endParaRPr lang="en-US" sz="2800" dirty="0"/>
        </a:p>
      </dgm:t>
    </dgm:pt>
    <dgm:pt modelId="{320679DA-5170-40FD-9142-5CA8E470ED80}" type="parTrans" cxnId="{7209F193-87A6-4319-9A35-AB942A7C0E46}">
      <dgm:prSet/>
      <dgm:spPr/>
      <dgm:t>
        <a:bodyPr/>
        <a:lstStyle/>
        <a:p>
          <a:endParaRPr lang="en-US"/>
        </a:p>
      </dgm:t>
    </dgm:pt>
    <dgm:pt modelId="{BBB482E2-89ED-4BDF-9082-B8746F3E700D}" type="sibTrans" cxnId="{7209F193-87A6-4319-9A35-AB942A7C0E46}">
      <dgm:prSet/>
      <dgm:spPr/>
      <dgm:t>
        <a:bodyPr/>
        <a:lstStyle/>
        <a:p>
          <a:endParaRPr lang="en-US"/>
        </a:p>
      </dgm:t>
    </dgm:pt>
    <dgm:pt modelId="{DC33332E-E0AC-4AEF-B9D4-6886CE48F501}">
      <dgm:prSet custT="1"/>
      <dgm:spPr/>
      <dgm:t>
        <a:bodyPr/>
        <a:lstStyle/>
        <a:p>
          <a:pPr rtl="0"/>
          <a:r>
            <a:rPr lang="en-US" sz="2800" baseline="0" dirty="0" smtClean="0"/>
            <a:t>Recommend policy to the Governor</a:t>
          </a:r>
          <a:endParaRPr lang="en-US" sz="2800" dirty="0"/>
        </a:p>
      </dgm:t>
    </dgm:pt>
    <dgm:pt modelId="{D33931F5-9252-46ED-AB7D-4DCD783FA786}" type="parTrans" cxnId="{1F0E568B-3B74-430F-BE29-D41F76468F43}">
      <dgm:prSet/>
      <dgm:spPr/>
      <dgm:t>
        <a:bodyPr/>
        <a:lstStyle/>
        <a:p>
          <a:endParaRPr lang="en-US"/>
        </a:p>
      </dgm:t>
    </dgm:pt>
    <dgm:pt modelId="{17C298A6-A017-4BCE-99B9-41EBF37D99CD}" type="sibTrans" cxnId="{1F0E568B-3B74-430F-BE29-D41F76468F43}">
      <dgm:prSet/>
      <dgm:spPr/>
      <dgm:t>
        <a:bodyPr/>
        <a:lstStyle/>
        <a:p>
          <a:endParaRPr lang="en-US"/>
        </a:p>
      </dgm:t>
    </dgm:pt>
    <dgm:pt modelId="{03D20472-E817-4E05-AF7D-A00DF3F0A880}">
      <dgm:prSet custT="1"/>
      <dgm:spPr/>
      <dgm:t>
        <a:bodyPr/>
        <a:lstStyle/>
        <a:p>
          <a:pPr rtl="0"/>
          <a:r>
            <a:rPr lang="en-US" sz="2800" baseline="0" dirty="0" smtClean="0"/>
            <a:t>Feedback to agencies and workforce boards</a:t>
          </a:r>
          <a:endParaRPr lang="en-US" sz="2800" dirty="0"/>
        </a:p>
      </dgm:t>
    </dgm:pt>
    <dgm:pt modelId="{EAE4A64B-CF77-4A3F-99A0-4D2C26A11834}" type="parTrans" cxnId="{DCCE50EC-696B-4160-8592-CB43F5BD65D8}">
      <dgm:prSet/>
      <dgm:spPr/>
      <dgm:t>
        <a:bodyPr/>
        <a:lstStyle/>
        <a:p>
          <a:endParaRPr lang="en-US"/>
        </a:p>
      </dgm:t>
    </dgm:pt>
    <dgm:pt modelId="{D9517D5B-C6A4-44ED-90E3-A230266C5B08}" type="sibTrans" cxnId="{DCCE50EC-696B-4160-8592-CB43F5BD65D8}">
      <dgm:prSet/>
      <dgm:spPr/>
      <dgm:t>
        <a:bodyPr/>
        <a:lstStyle/>
        <a:p>
          <a:endParaRPr lang="en-US"/>
        </a:p>
      </dgm:t>
    </dgm:pt>
    <dgm:pt modelId="{7791E333-1070-47EC-90C0-CE01626C75B3}">
      <dgm:prSet custT="1"/>
      <dgm:spPr/>
      <dgm:t>
        <a:bodyPr/>
        <a:lstStyle/>
        <a:p>
          <a:pPr rtl="0"/>
          <a:r>
            <a:rPr lang="en-US" sz="2800" dirty="0" smtClean="0"/>
            <a:t>34 member, majority business</a:t>
          </a:r>
          <a:endParaRPr lang="en-US" sz="2800" dirty="0"/>
        </a:p>
      </dgm:t>
    </dgm:pt>
    <dgm:pt modelId="{2D38D508-5476-46D3-935E-386B612A66AB}" type="parTrans" cxnId="{DD9DDDC7-FE5C-433D-96DD-D7DB1A3CD645}">
      <dgm:prSet/>
      <dgm:spPr/>
      <dgm:t>
        <a:bodyPr/>
        <a:lstStyle/>
        <a:p>
          <a:endParaRPr lang="en-US"/>
        </a:p>
      </dgm:t>
    </dgm:pt>
    <dgm:pt modelId="{AF191433-5A0E-4987-B1B4-A531DAB8ACEA}" type="sibTrans" cxnId="{DD9DDDC7-FE5C-433D-96DD-D7DB1A3CD645}">
      <dgm:prSet/>
      <dgm:spPr/>
      <dgm:t>
        <a:bodyPr/>
        <a:lstStyle/>
        <a:p>
          <a:endParaRPr lang="en-US"/>
        </a:p>
      </dgm:t>
    </dgm:pt>
    <dgm:pt modelId="{E44A7427-9300-43A1-AD23-B61340A07D2D}" type="pres">
      <dgm:prSet presAssocID="{8D6DA330-4C06-4165-B885-B43C5D3218D6}" presName="linear" presStyleCnt="0">
        <dgm:presLayoutVars>
          <dgm:animLvl val="lvl"/>
          <dgm:resizeHandles val="exact"/>
        </dgm:presLayoutVars>
      </dgm:prSet>
      <dgm:spPr/>
      <dgm:t>
        <a:bodyPr/>
        <a:lstStyle/>
        <a:p>
          <a:endParaRPr lang="en-US"/>
        </a:p>
      </dgm:t>
    </dgm:pt>
    <dgm:pt modelId="{570415B8-F16C-4529-A848-FA2E812C6F68}" type="pres">
      <dgm:prSet presAssocID="{0B034045-E88D-41DA-AEB7-EBB4B47B69CE}" presName="parentText" presStyleLbl="node1" presStyleIdx="0" presStyleCnt="1" custLinFactNeighborY="-5632">
        <dgm:presLayoutVars>
          <dgm:chMax val="0"/>
          <dgm:bulletEnabled val="1"/>
        </dgm:presLayoutVars>
      </dgm:prSet>
      <dgm:spPr/>
      <dgm:t>
        <a:bodyPr/>
        <a:lstStyle/>
        <a:p>
          <a:endParaRPr lang="en-US"/>
        </a:p>
      </dgm:t>
    </dgm:pt>
    <dgm:pt modelId="{BFDA23F0-D61C-4077-97D8-9DEDC332D0E3}" type="pres">
      <dgm:prSet presAssocID="{0B034045-E88D-41DA-AEB7-EBB4B47B69CE}" presName="childText" presStyleLbl="revTx" presStyleIdx="0" presStyleCnt="1">
        <dgm:presLayoutVars>
          <dgm:bulletEnabled val="1"/>
        </dgm:presLayoutVars>
      </dgm:prSet>
      <dgm:spPr/>
      <dgm:t>
        <a:bodyPr/>
        <a:lstStyle/>
        <a:p>
          <a:endParaRPr lang="en-US"/>
        </a:p>
      </dgm:t>
    </dgm:pt>
  </dgm:ptLst>
  <dgm:cxnLst>
    <dgm:cxn modelId="{4F3C015F-5086-413F-94AE-A097AD6B028B}" type="presOf" srcId="{8D6DA330-4C06-4165-B885-B43C5D3218D6}" destId="{E44A7427-9300-43A1-AD23-B61340A07D2D}" srcOrd="0" destOrd="0" presId="urn:microsoft.com/office/officeart/2005/8/layout/vList2"/>
    <dgm:cxn modelId="{1F0E568B-3B74-430F-BE29-D41F76468F43}" srcId="{0B034045-E88D-41DA-AEB7-EBB4B47B69CE}" destId="{DC33332E-E0AC-4AEF-B9D4-6886CE48F501}" srcOrd="3" destOrd="0" parTransId="{D33931F5-9252-46ED-AB7D-4DCD783FA786}" sibTransId="{17C298A6-A017-4BCE-99B9-41EBF37D99CD}"/>
    <dgm:cxn modelId="{DD9DDDC7-FE5C-433D-96DD-D7DB1A3CD645}" srcId="{0B034045-E88D-41DA-AEB7-EBB4B47B69CE}" destId="{7791E333-1070-47EC-90C0-CE01626C75B3}" srcOrd="1" destOrd="0" parTransId="{2D38D508-5476-46D3-935E-386B612A66AB}" sibTransId="{AF191433-5A0E-4987-B1B4-A531DAB8ACEA}"/>
    <dgm:cxn modelId="{A0136111-5198-41D7-BC3D-6E111F3D5DA9}" type="presOf" srcId="{DC33332E-E0AC-4AEF-B9D4-6886CE48F501}" destId="{BFDA23F0-D61C-4077-97D8-9DEDC332D0E3}" srcOrd="0" destOrd="3" presId="urn:microsoft.com/office/officeart/2005/8/layout/vList2"/>
    <dgm:cxn modelId="{DCCE50EC-696B-4160-8592-CB43F5BD65D8}" srcId="{0B034045-E88D-41DA-AEB7-EBB4B47B69CE}" destId="{03D20472-E817-4E05-AF7D-A00DF3F0A880}" srcOrd="4" destOrd="0" parTransId="{EAE4A64B-CF77-4A3F-99A0-4D2C26A11834}" sibTransId="{D9517D5B-C6A4-44ED-90E3-A230266C5B08}"/>
    <dgm:cxn modelId="{663C77B2-302E-4B41-B63F-FBFE9044C724}" type="presOf" srcId="{C3DCEBF0-A57D-4233-9968-AFC48696F84C}" destId="{BFDA23F0-D61C-4077-97D8-9DEDC332D0E3}" srcOrd="0" destOrd="2" presId="urn:microsoft.com/office/officeart/2005/8/layout/vList2"/>
    <dgm:cxn modelId="{1B78ED48-F4F6-41FD-8F16-FC2611335717}" srcId="{0B034045-E88D-41DA-AEB7-EBB4B47B69CE}" destId="{50C907BD-5FA8-42FE-B43D-B189BBB00994}" srcOrd="0" destOrd="0" parTransId="{A7BDB225-5D44-415E-8192-A9DB9D859B3E}" sibTransId="{5A4662ED-2E9A-4083-9C89-BC08680DD639}"/>
    <dgm:cxn modelId="{49904F8E-8E2F-4A2B-B690-993AC9D13B87}" srcId="{8D6DA330-4C06-4165-B885-B43C5D3218D6}" destId="{0B034045-E88D-41DA-AEB7-EBB4B47B69CE}" srcOrd="0" destOrd="0" parTransId="{FC0EBC7F-432B-405C-9DE7-DDEE0FF185DC}" sibTransId="{54A2C9F7-9F43-4C1F-B1BE-88D674EF036A}"/>
    <dgm:cxn modelId="{AB45395E-8798-4B92-A10E-615E6DC195AF}" type="presOf" srcId="{50C907BD-5FA8-42FE-B43D-B189BBB00994}" destId="{BFDA23F0-D61C-4077-97D8-9DEDC332D0E3}" srcOrd="0" destOrd="0" presId="urn:microsoft.com/office/officeart/2005/8/layout/vList2"/>
    <dgm:cxn modelId="{01995A6F-4C49-4BD1-89A5-4D0D428154C3}" type="presOf" srcId="{03D20472-E817-4E05-AF7D-A00DF3F0A880}" destId="{BFDA23F0-D61C-4077-97D8-9DEDC332D0E3}" srcOrd="0" destOrd="4" presId="urn:microsoft.com/office/officeart/2005/8/layout/vList2"/>
    <dgm:cxn modelId="{7209F193-87A6-4319-9A35-AB942A7C0E46}" srcId="{0B034045-E88D-41DA-AEB7-EBB4B47B69CE}" destId="{C3DCEBF0-A57D-4233-9968-AFC48696F84C}" srcOrd="2" destOrd="0" parTransId="{320679DA-5170-40FD-9142-5CA8E470ED80}" sibTransId="{BBB482E2-89ED-4BDF-9082-B8746F3E700D}"/>
    <dgm:cxn modelId="{2FAF27F2-1337-4E97-BA35-387ACB3CC301}" type="presOf" srcId="{0B034045-E88D-41DA-AEB7-EBB4B47B69CE}" destId="{570415B8-F16C-4529-A848-FA2E812C6F68}" srcOrd="0" destOrd="0" presId="urn:microsoft.com/office/officeart/2005/8/layout/vList2"/>
    <dgm:cxn modelId="{A583DDF1-E190-4F32-92D7-A32BC2CD699C}" type="presOf" srcId="{7791E333-1070-47EC-90C0-CE01626C75B3}" destId="{BFDA23F0-D61C-4077-97D8-9DEDC332D0E3}" srcOrd="0" destOrd="1" presId="urn:microsoft.com/office/officeart/2005/8/layout/vList2"/>
    <dgm:cxn modelId="{64B537E4-CAA1-46B1-A795-3C870CB9EE62}" type="presParOf" srcId="{E44A7427-9300-43A1-AD23-B61340A07D2D}" destId="{570415B8-F16C-4529-A848-FA2E812C6F68}" srcOrd="0" destOrd="0" presId="urn:microsoft.com/office/officeart/2005/8/layout/vList2"/>
    <dgm:cxn modelId="{E6D47826-1BF4-4746-B424-A2C7F2B2868C}" type="presParOf" srcId="{E44A7427-9300-43A1-AD23-B61340A07D2D}" destId="{BFDA23F0-D61C-4077-97D8-9DEDC332D0E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B3327D-4FA2-4E58-8663-E14D87E2E3D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6575A9BC-2AD6-4426-8A58-3513E7540608}">
      <dgm:prSet/>
      <dgm:spPr/>
      <dgm:t>
        <a:bodyPr/>
        <a:lstStyle/>
        <a:p>
          <a:pPr algn="ctr" rtl="0"/>
          <a:r>
            <a:rPr lang="en-US" b="1" i="1" dirty="0" smtClean="0"/>
            <a:t>“My life has been irrevocably changed for the better. It’s like the opposite of stepping off a cliff.  I have been abruptly propelled skyward.” </a:t>
          </a:r>
        </a:p>
        <a:p>
          <a:pPr algn="ctr" rtl="0"/>
          <a:r>
            <a:rPr lang="en-US" b="1" dirty="0" smtClean="0"/>
            <a:t>-Alan, student at PCC upon completing career pathway training</a:t>
          </a:r>
          <a:endParaRPr lang="en-US" b="1" dirty="0"/>
        </a:p>
      </dgm:t>
    </dgm:pt>
    <dgm:pt modelId="{18AF6D64-E22E-4607-95F2-B6B3A020F70B}" type="parTrans" cxnId="{1F8BE9F6-0BA0-4B0E-8CD8-DAC72C812247}">
      <dgm:prSet/>
      <dgm:spPr/>
      <dgm:t>
        <a:bodyPr/>
        <a:lstStyle/>
        <a:p>
          <a:endParaRPr lang="en-US"/>
        </a:p>
      </dgm:t>
    </dgm:pt>
    <dgm:pt modelId="{7969448E-C235-45A3-95F4-F742DD361C47}" type="sibTrans" cxnId="{1F8BE9F6-0BA0-4B0E-8CD8-DAC72C812247}">
      <dgm:prSet/>
      <dgm:spPr/>
      <dgm:t>
        <a:bodyPr/>
        <a:lstStyle/>
        <a:p>
          <a:endParaRPr lang="en-US"/>
        </a:p>
      </dgm:t>
    </dgm:pt>
    <dgm:pt modelId="{A9017A2B-39B4-4628-9A03-F577405FB497}" type="pres">
      <dgm:prSet presAssocID="{03B3327D-4FA2-4E58-8663-E14D87E2E3DB}" presName="linear" presStyleCnt="0">
        <dgm:presLayoutVars>
          <dgm:animLvl val="lvl"/>
          <dgm:resizeHandles val="exact"/>
        </dgm:presLayoutVars>
      </dgm:prSet>
      <dgm:spPr/>
      <dgm:t>
        <a:bodyPr/>
        <a:lstStyle/>
        <a:p>
          <a:endParaRPr lang="en-US"/>
        </a:p>
      </dgm:t>
    </dgm:pt>
    <dgm:pt modelId="{9CD837C6-0514-4826-B0DF-284CA18577EE}" type="pres">
      <dgm:prSet presAssocID="{6575A9BC-2AD6-4426-8A58-3513E7540608}" presName="parentText" presStyleLbl="node1" presStyleIdx="0" presStyleCnt="1" custLinFactNeighborX="1565" custLinFactNeighborY="-1879">
        <dgm:presLayoutVars>
          <dgm:chMax val="0"/>
          <dgm:bulletEnabled val="1"/>
        </dgm:presLayoutVars>
      </dgm:prSet>
      <dgm:spPr/>
      <dgm:t>
        <a:bodyPr/>
        <a:lstStyle/>
        <a:p>
          <a:endParaRPr lang="en-US"/>
        </a:p>
      </dgm:t>
    </dgm:pt>
  </dgm:ptLst>
  <dgm:cxnLst>
    <dgm:cxn modelId="{145B73E4-013D-46C4-999F-BC2EDDCA4901}" type="presOf" srcId="{6575A9BC-2AD6-4426-8A58-3513E7540608}" destId="{9CD837C6-0514-4826-B0DF-284CA18577EE}" srcOrd="0" destOrd="0" presId="urn:microsoft.com/office/officeart/2005/8/layout/vList2"/>
    <dgm:cxn modelId="{1F8BE9F6-0BA0-4B0E-8CD8-DAC72C812247}" srcId="{03B3327D-4FA2-4E58-8663-E14D87E2E3DB}" destId="{6575A9BC-2AD6-4426-8A58-3513E7540608}" srcOrd="0" destOrd="0" parTransId="{18AF6D64-E22E-4607-95F2-B6B3A020F70B}" sibTransId="{7969448E-C235-45A3-95F4-F742DD361C47}"/>
    <dgm:cxn modelId="{8AE350C7-0A50-4EEC-A6E7-085A13B52506}" type="presOf" srcId="{03B3327D-4FA2-4E58-8663-E14D87E2E3DB}" destId="{A9017A2B-39B4-4628-9A03-F577405FB497}" srcOrd="0" destOrd="0" presId="urn:microsoft.com/office/officeart/2005/8/layout/vList2"/>
    <dgm:cxn modelId="{E7ABDFB4-D664-4802-B123-DC2D088DBECD}" type="presParOf" srcId="{A9017A2B-39B4-4628-9A03-F577405FB497}" destId="{9CD837C6-0514-4826-B0DF-284CA18577EE}"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2E81A58-2F70-4466-A2E8-9FEFD2A4036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89A23C88-E0EC-462E-8AF0-0763DAFF7293}">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2400" baseline="0" dirty="0" smtClean="0">
              <a:solidFill>
                <a:schemeClr val="tx1"/>
              </a:solidFill>
            </a:rPr>
            <a:t>Foundation for how we engage with students, job seekers and businesses</a:t>
          </a:r>
          <a:endParaRPr lang="en-US" sz="2400" dirty="0">
            <a:solidFill>
              <a:schemeClr val="tx1"/>
            </a:solidFill>
          </a:endParaRPr>
        </a:p>
      </dgm:t>
    </dgm:pt>
    <dgm:pt modelId="{915092B7-FDB7-455B-ABB7-C751F821A74C}" type="parTrans" cxnId="{76AFE108-AA94-4BE7-B306-E1AA52F34BEE}">
      <dgm:prSet/>
      <dgm:spPr/>
      <dgm:t>
        <a:bodyPr/>
        <a:lstStyle/>
        <a:p>
          <a:endParaRPr lang="en-US"/>
        </a:p>
      </dgm:t>
    </dgm:pt>
    <dgm:pt modelId="{EC9B50AD-183E-4054-A9B3-ECFBC794B3B8}" type="sibTrans" cxnId="{76AFE108-AA94-4BE7-B306-E1AA52F34BEE}">
      <dgm:prSet/>
      <dgm:spPr/>
      <dgm:t>
        <a:bodyPr/>
        <a:lstStyle/>
        <a:p>
          <a:endParaRPr lang="en-US"/>
        </a:p>
      </dgm:t>
    </dgm:pt>
    <dgm:pt modelId="{4660C86C-B935-475C-9B02-E0ECF532217F}">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n-US" sz="2400" baseline="0" dirty="0" smtClean="0"/>
            <a:t>Locally and employer driven </a:t>
          </a:r>
          <a:endParaRPr lang="en-US" sz="2400" dirty="0"/>
        </a:p>
      </dgm:t>
    </dgm:pt>
    <dgm:pt modelId="{77E7767A-1EBA-4AAF-A91C-3EF023BA73A5}" type="parTrans" cxnId="{7C77D3F7-811C-4EEC-B858-3B2654B2113D}">
      <dgm:prSet/>
      <dgm:spPr/>
      <dgm:t>
        <a:bodyPr/>
        <a:lstStyle/>
        <a:p>
          <a:endParaRPr lang="en-US"/>
        </a:p>
      </dgm:t>
    </dgm:pt>
    <dgm:pt modelId="{C478A663-ADB9-425C-97F4-1A1B31941CD9}" type="sibTrans" cxnId="{7C77D3F7-811C-4EEC-B858-3B2654B2113D}">
      <dgm:prSet/>
      <dgm:spPr/>
      <dgm:t>
        <a:bodyPr/>
        <a:lstStyle/>
        <a:p>
          <a:endParaRPr lang="en-US"/>
        </a:p>
      </dgm:t>
    </dgm:pt>
    <dgm:pt modelId="{9F7B36BD-BD03-4BAB-9A88-F8EB44B92327}">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2400" baseline="0" dirty="0" smtClean="0">
              <a:solidFill>
                <a:schemeClr val="tx1"/>
              </a:solidFill>
            </a:rPr>
            <a:t>Highly responsive to industry demand</a:t>
          </a:r>
          <a:endParaRPr lang="en-US" sz="2400" dirty="0">
            <a:solidFill>
              <a:schemeClr val="tx1"/>
            </a:solidFill>
          </a:endParaRPr>
        </a:p>
      </dgm:t>
    </dgm:pt>
    <dgm:pt modelId="{FC501282-050D-4650-9170-AABFA4078C5E}" type="parTrans" cxnId="{1564925C-A432-4143-A1B0-9600A6442E46}">
      <dgm:prSet/>
      <dgm:spPr/>
      <dgm:t>
        <a:bodyPr/>
        <a:lstStyle/>
        <a:p>
          <a:endParaRPr lang="en-US"/>
        </a:p>
      </dgm:t>
    </dgm:pt>
    <dgm:pt modelId="{E0F315A9-6C19-4689-880F-249286F3B90B}" type="sibTrans" cxnId="{1564925C-A432-4143-A1B0-9600A6442E46}">
      <dgm:prSet/>
      <dgm:spPr/>
      <dgm:t>
        <a:bodyPr/>
        <a:lstStyle/>
        <a:p>
          <a:endParaRPr lang="en-US"/>
        </a:p>
      </dgm:t>
    </dgm:pt>
    <dgm:pt modelId="{AA10C7FE-E5CE-4186-BF6F-4C74F8FA514E}">
      <dgm:prSet custT="1"/>
      <dgm:spPr/>
      <dgm:t>
        <a:bodyPr/>
        <a:lstStyle/>
        <a:p>
          <a:pPr rtl="0"/>
          <a:r>
            <a:rPr lang="en-US" sz="2400" baseline="0" dirty="0" smtClean="0"/>
            <a:t>Solution oriented not program oriented</a:t>
          </a:r>
          <a:endParaRPr lang="en-US" sz="2400" dirty="0"/>
        </a:p>
      </dgm:t>
    </dgm:pt>
    <dgm:pt modelId="{C3FD18BC-4207-44F1-9D10-3E2A8B735FD0}" type="parTrans" cxnId="{3C5B2A88-FDF0-4755-AB82-384775EDB0C2}">
      <dgm:prSet/>
      <dgm:spPr/>
      <dgm:t>
        <a:bodyPr/>
        <a:lstStyle/>
        <a:p>
          <a:endParaRPr lang="en-US"/>
        </a:p>
      </dgm:t>
    </dgm:pt>
    <dgm:pt modelId="{C216B412-99CA-450A-B58D-37FD6551CFED}" type="sibTrans" cxnId="{3C5B2A88-FDF0-4755-AB82-384775EDB0C2}">
      <dgm:prSet/>
      <dgm:spPr/>
      <dgm:t>
        <a:bodyPr/>
        <a:lstStyle/>
        <a:p>
          <a:endParaRPr lang="en-US"/>
        </a:p>
      </dgm:t>
    </dgm:pt>
    <dgm:pt modelId="{ED540B9E-8845-44B4-A586-F39DA896B732}">
      <dgm:prSet custT="1"/>
      <dgm:spPr/>
      <dgm:t>
        <a:bodyPr/>
        <a:lstStyle/>
        <a:p>
          <a:pPr rtl="0"/>
          <a:r>
            <a:rPr lang="en-US" sz="2400" baseline="0" dirty="0" smtClean="0"/>
            <a:t>Interdependent versus independent approach</a:t>
          </a:r>
          <a:endParaRPr lang="en-US" sz="2400" dirty="0"/>
        </a:p>
      </dgm:t>
    </dgm:pt>
    <dgm:pt modelId="{85C18266-C559-490D-9E66-FB689786B22D}" type="parTrans" cxnId="{03860D96-8D6E-46A8-B912-35884C0D34BC}">
      <dgm:prSet/>
      <dgm:spPr/>
      <dgm:t>
        <a:bodyPr/>
        <a:lstStyle/>
        <a:p>
          <a:endParaRPr lang="en-US"/>
        </a:p>
      </dgm:t>
    </dgm:pt>
    <dgm:pt modelId="{8E7F9E9F-719B-41BE-8465-0EA455DCA994}" type="sibTrans" cxnId="{03860D96-8D6E-46A8-B912-35884C0D34BC}">
      <dgm:prSet/>
      <dgm:spPr/>
      <dgm:t>
        <a:bodyPr/>
        <a:lstStyle/>
        <a:p>
          <a:endParaRPr lang="en-US"/>
        </a:p>
      </dgm:t>
    </dgm:pt>
    <dgm:pt modelId="{E3F56A60-4F37-4B80-A1CC-2BE424CBF82D}">
      <dgm:prSet custT="1"/>
      <dgm:spPr/>
      <dgm:t>
        <a:bodyPr/>
        <a:lstStyle/>
        <a:p>
          <a:pPr rtl="0"/>
          <a:r>
            <a:rPr lang="en-US" sz="2400" baseline="0" dirty="0" smtClean="0"/>
            <a:t>Industries collectively versus individually</a:t>
          </a:r>
          <a:endParaRPr lang="en-US" sz="2400" dirty="0"/>
        </a:p>
      </dgm:t>
    </dgm:pt>
    <dgm:pt modelId="{F190A6E6-1FBE-499F-A49C-A6B1BC8FF3B9}" type="parTrans" cxnId="{01BAB062-2A0F-42FF-B475-8FD52A76CF2C}">
      <dgm:prSet/>
      <dgm:spPr/>
      <dgm:t>
        <a:bodyPr/>
        <a:lstStyle/>
        <a:p>
          <a:endParaRPr lang="en-US"/>
        </a:p>
      </dgm:t>
    </dgm:pt>
    <dgm:pt modelId="{BDA04B7F-DEF5-458E-929B-0CA02AC29614}" type="sibTrans" cxnId="{01BAB062-2A0F-42FF-B475-8FD52A76CF2C}">
      <dgm:prSet/>
      <dgm:spPr/>
      <dgm:t>
        <a:bodyPr/>
        <a:lstStyle/>
        <a:p>
          <a:endParaRPr lang="en-US"/>
        </a:p>
      </dgm:t>
    </dgm:pt>
    <dgm:pt modelId="{C19A8E04-6414-4BBB-8F33-8E474AE2F049}" type="pres">
      <dgm:prSet presAssocID="{42E81A58-2F70-4466-A2E8-9FEFD2A4036B}" presName="linear" presStyleCnt="0">
        <dgm:presLayoutVars>
          <dgm:animLvl val="lvl"/>
          <dgm:resizeHandles val="exact"/>
        </dgm:presLayoutVars>
      </dgm:prSet>
      <dgm:spPr/>
      <dgm:t>
        <a:bodyPr/>
        <a:lstStyle/>
        <a:p>
          <a:endParaRPr lang="en-US"/>
        </a:p>
      </dgm:t>
    </dgm:pt>
    <dgm:pt modelId="{E9D9B657-050A-486D-A8F4-E86178598EA3}" type="pres">
      <dgm:prSet presAssocID="{89A23C88-E0EC-462E-8AF0-0763DAFF7293}" presName="parentText" presStyleLbl="node1" presStyleIdx="0" presStyleCnt="3" custScaleY="100536">
        <dgm:presLayoutVars>
          <dgm:chMax val="0"/>
          <dgm:bulletEnabled val="1"/>
        </dgm:presLayoutVars>
      </dgm:prSet>
      <dgm:spPr/>
      <dgm:t>
        <a:bodyPr/>
        <a:lstStyle/>
        <a:p>
          <a:endParaRPr lang="en-US"/>
        </a:p>
      </dgm:t>
    </dgm:pt>
    <dgm:pt modelId="{743BE7BB-ADDA-4025-A142-765E11EC7823}" type="pres">
      <dgm:prSet presAssocID="{EC9B50AD-183E-4054-A9B3-ECFBC794B3B8}" presName="spacer" presStyleCnt="0"/>
      <dgm:spPr/>
      <dgm:t>
        <a:bodyPr/>
        <a:lstStyle/>
        <a:p>
          <a:endParaRPr lang="en-US"/>
        </a:p>
      </dgm:t>
    </dgm:pt>
    <dgm:pt modelId="{D72232CC-666F-4289-867A-269B431712EA}" type="pres">
      <dgm:prSet presAssocID="{4660C86C-B935-475C-9B02-E0ECF532217F}" presName="parentText" presStyleLbl="node1" presStyleIdx="1" presStyleCnt="3">
        <dgm:presLayoutVars>
          <dgm:chMax val="0"/>
          <dgm:bulletEnabled val="1"/>
        </dgm:presLayoutVars>
      </dgm:prSet>
      <dgm:spPr/>
      <dgm:t>
        <a:bodyPr/>
        <a:lstStyle/>
        <a:p>
          <a:endParaRPr lang="en-US"/>
        </a:p>
      </dgm:t>
    </dgm:pt>
    <dgm:pt modelId="{F9094112-CD13-4596-BC9A-8282585AF98E}" type="pres">
      <dgm:prSet presAssocID="{C478A663-ADB9-425C-97F4-1A1B31941CD9}" presName="spacer" presStyleCnt="0"/>
      <dgm:spPr/>
      <dgm:t>
        <a:bodyPr/>
        <a:lstStyle/>
        <a:p>
          <a:endParaRPr lang="en-US"/>
        </a:p>
      </dgm:t>
    </dgm:pt>
    <dgm:pt modelId="{0C8F30F5-FF31-4D01-8E56-197FBE9BA8D7}" type="pres">
      <dgm:prSet presAssocID="{9F7B36BD-BD03-4BAB-9A88-F8EB44B92327}" presName="parentText" presStyleLbl="node1" presStyleIdx="2" presStyleCnt="3">
        <dgm:presLayoutVars>
          <dgm:chMax val="0"/>
          <dgm:bulletEnabled val="1"/>
        </dgm:presLayoutVars>
      </dgm:prSet>
      <dgm:spPr/>
      <dgm:t>
        <a:bodyPr/>
        <a:lstStyle/>
        <a:p>
          <a:endParaRPr lang="en-US"/>
        </a:p>
      </dgm:t>
    </dgm:pt>
    <dgm:pt modelId="{FCCD8E45-0A74-4690-B903-9461CD096EFB}" type="pres">
      <dgm:prSet presAssocID="{9F7B36BD-BD03-4BAB-9A88-F8EB44B92327}" presName="childText" presStyleLbl="revTx" presStyleIdx="0" presStyleCnt="1">
        <dgm:presLayoutVars>
          <dgm:bulletEnabled val="1"/>
        </dgm:presLayoutVars>
      </dgm:prSet>
      <dgm:spPr/>
      <dgm:t>
        <a:bodyPr/>
        <a:lstStyle/>
        <a:p>
          <a:endParaRPr lang="en-US"/>
        </a:p>
      </dgm:t>
    </dgm:pt>
  </dgm:ptLst>
  <dgm:cxnLst>
    <dgm:cxn modelId="{76AFE108-AA94-4BE7-B306-E1AA52F34BEE}" srcId="{42E81A58-2F70-4466-A2E8-9FEFD2A4036B}" destId="{89A23C88-E0EC-462E-8AF0-0763DAFF7293}" srcOrd="0" destOrd="0" parTransId="{915092B7-FDB7-455B-ABB7-C751F821A74C}" sibTransId="{EC9B50AD-183E-4054-A9B3-ECFBC794B3B8}"/>
    <dgm:cxn modelId="{5FF9752E-F4CD-442F-9E2F-83E96C57C712}" type="presOf" srcId="{9F7B36BD-BD03-4BAB-9A88-F8EB44B92327}" destId="{0C8F30F5-FF31-4D01-8E56-197FBE9BA8D7}" srcOrd="0" destOrd="0" presId="urn:microsoft.com/office/officeart/2005/8/layout/vList2"/>
    <dgm:cxn modelId="{01BAB062-2A0F-42FF-B475-8FD52A76CF2C}" srcId="{9F7B36BD-BD03-4BAB-9A88-F8EB44B92327}" destId="{E3F56A60-4F37-4B80-A1CC-2BE424CBF82D}" srcOrd="2" destOrd="0" parTransId="{F190A6E6-1FBE-499F-A49C-A6B1BC8FF3B9}" sibTransId="{BDA04B7F-DEF5-458E-929B-0CA02AC29614}"/>
    <dgm:cxn modelId="{A718EB83-4922-4D40-A2F7-F50AAA535E46}" type="presOf" srcId="{89A23C88-E0EC-462E-8AF0-0763DAFF7293}" destId="{E9D9B657-050A-486D-A8F4-E86178598EA3}" srcOrd="0" destOrd="0" presId="urn:microsoft.com/office/officeart/2005/8/layout/vList2"/>
    <dgm:cxn modelId="{94C55444-0DE9-48EF-9414-01D4D2961D59}" type="presOf" srcId="{AA10C7FE-E5CE-4186-BF6F-4C74F8FA514E}" destId="{FCCD8E45-0A74-4690-B903-9461CD096EFB}" srcOrd="0" destOrd="0" presId="urn:microsoft.com/office/officeart/2005/8/layout/vList2"/>
    <dgm:cxn modelId="{3C5B2A88-FDF0-4755-AB82-384775EDB0C2}" srcId="{9F7B36BD-BD03-4BAB-9A88-F8EB44B92327}" destId="{AA10C7FE-E5CE-4186-BF6F-4C74F8FA514E}" srcOrd="0" destOrd="0" parTransId="{C3FD18BC-4207-44F1-9D10-3E2A8B735FD0}" sibTransId="{C216B412-99CA-450A-B58D-37FD6551CFED}"/>
    <dgm:cxn modelId="{C25A62A7-6731-4CF4-B797-0D258EAA554B}" type="presOf" srcId="{4660C86C-B935-475C-9B02-E0ECF532217F}" destId="{D72232CC-666F-4289-867A-269B431712EA}" srcOrd="0" destOrd="0" presId="urn:microsoft.com/office/officeart/2005/8/layout/vList2"/>
    <dgm:cxn modelId="{B749FB17-9E0C-4995-9CB1-2A181F0FD4FD}" type="presOf" srcId="{ED540B9E-8845-44B4-A586-F39DA896B732}" destId="{FCCD8E45-0A74-4690-B903-9461CD096EFB}" srcOrd="0" destOrd="1" presId="urn:microsoft.com/office/officeart/2005/8/layout/vList2"/>
    <dgm:cxn modelId="{1564925C-A432-4143-A1B0-9600A6442E46}" srcId="{42E81A58-2F70-4466-A2E8-9FEFD2A4036B}" destId="{9F7B36BD-BD03-4BAB-9A88-F8EB44B92327}" srcOrd="2" destOrd="0" parTransId="{FC501282-050D-4650-9170-AABFA4078C5E}" sibTransId="{E0F315A9-6C19-4689-880F-249286F3B90B}"/>
    <dgm:cxn modelId="{03860D96-8D6E-46A8-B912-35884C0D34BC}" srcId="{9F7B36BD-BD03-4BAB-9A88-F8EB44B92327}" destId="{ED540B9E-8845-44B4-A586-F39DA896B732}" srcOrd="1" destOrd="0" parTransId="{85C18266-C559-490D-9E66-FB689786B22D}" sibTransId="{8E7F9E9F-719B-41BE-8465-0EA455DCA994}"/>
    <dgm:cxn modelId="{C0E3C59C-4031-42E1-B29E-9E08054F8718}" type="presOf" srcId="{42E81A58-2F70-4466-A2E8-9FEFD2A4036B}" destId="{C19A8E04-6414-4BBB-8F33-8E474AE2F049}" srcOrd="0" destOrd="0" presId="urn:microsoft.com/office/officeart/2005/8/layout/vList2"/>
    <dgm:cxn modelId="{7C77D3F7-811C-4EEC-B858-3B2654B2113D}" srcId="{42E81A58-2F70-4466-A2E8-9FEFD2A4036B}" destId="{4660C86C-B935-475C-9B02-E0ECF532217F}" srcOrd="1" destOrd="0" parTransId="{77E7767A-1EBA-4AAF-A91C-3EF023BA73A5}" sibTransId="{C478A663-ADB9-425C-97F4-1A1B31941CD9}"/>
    <dgm:cxn modelId="{D663E78D-747C-443B-AE85-13885E74E2CC}" type="presOf" srcId="{E3F56A60-4F37-4B80-A1CC-2BE424CBF82D}" destId="{FCCD8E45-0A74-4690-B903-9461CD096EFB}" srcOrd="0" destOrd="2" presId="urn:microsoft.com/office/officeart/2005/8/layout/vList2"/>
    <dgm:cxn modelId="{075C24C4-217D-48BD-A46B-DF079BFF6B2C}" type="presParOf" srcId="{C19A8E04-6414-4BBB-8F33-8E474AE2F049}" destId="{E9D9B657-050A-486D-A8F4-E86178598EA3}" srcOrd="0" destOrd="0" presId="urn:microsoft.com/office/officeart/2005/8/layout/vList2"/>
    <dgm:cxn modelId="{C55F0496-239D-4636-8B22-314DF5924E0F}" type="presParOf" srcId="{C19A8E04-6414-4BBB-8F33-8E474AE2F049}" destId="{743BE7BB-ADDA-4025-A142-765E11EC7823}" srcOrd="1" destOrd="0" presId="urn:microsoft.com/office/officeart/2005/8/layout/vList2"/>
    <dgm:cxn modelId="{28A578B4-C269-4BCC-85D1-8CE0A9C16590}" type="presParOf" srcId="{C19A8E04-6414-4BBB-8F33-8E474AE2F049}" destId="{D72232CC-666F-4289-867A-269B431712EA}" srcOrd="2" destOrd="0" presId="urn:microsoft.com/office/officeart/2005/8/layout/vList2"/>
    <dgm:cxn modelId="{C77BF5C3-99C3-4F8C-B070-3BD1180B3D81}" type="presParOf" srcId="{C19A8E04-6414-4BBB-8F33-8E474AE2F049}" destId="{F9094112-CD13-4596-BC9A-8282585AF98E}" srcOrd="3" destOrd="0" presId="urn:microsoft.com/office/officeart/2005/8/layout/vList2"/>
    <dgm:cxn modelId="{87EB07CD-B8F0-4837-9FAA-999847A3B107}" type="presParOf" srcId="{C19A8E04-6414-4BBB-8F33-8E474AE2F049}" destId="{0C8F30F5-FF31-4D01-8E56-197FBE9BA8D7}" srcOrd="4" destOrd="0" presId="urn:microsoft.com/office/officeart/2005/8/layout/vList2"/>
    <dgm:cxn modelId="{3ABD6DC7-25AC-47A7-87E7-47FDB3D2BDD0}" type="presParOf" srcId="{C19A8E04-6414-4BBB-8F33-8E474AE2F049}" destId="{FCCD8E45-0A74-4690-B903-9461CD096EF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515BD98-01F4-4D29-B4CB-985316CDE2EB}"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E21D024E-9A5F-4DB9-9D90-E283EF4B0F86}">
      <dgm:prSet custT="1"/>
      <dgm:spPr/>
      <dgm:t>
        <a:bodyPr/>
        <a:lstStyle/>
        <a:p>
          <a:pPr rtl="0"/>
          <a:r>
            <a:rPr lang="en-US" sz="3600" baseline="0" dirty="0" smtClean="0"/>
            <a:t>Youth who are not working are missing:</a:t>
          </a:r>
          <a:endParaRPr lang="en-US" sz="3600" dirty="0"/>
        </a:p>
      </dgm:t>
    </dgm:pt>
    <dgm:pt modelId="{EC1AF2F9-CFEC-46FF-A262-C74640521F63}" type="parTrans" cxnId="{0E23D760-E0E2-4A91-8AA6-46939FDC7CC2}">
      <dgm:prSet/>
      <dgm:spPr/>
      <dgm:t>
        <a:bodyPr/>
        <a:lstStyle/>
        <a:p>
          <a:endParaRPr lang="en-US"/>
        </a:p>
      </dgm:t>
    </dgm:pt>
    <dgm:pt modelId="{8919E48C-6BC8-4500-8BCE-A76202DEE4FA}" type="sibTrans" cxnId="{0E23D760-E0E2-4A91-8AA6-46939FDC7CC2}">
      <dgm:prSet/>
      <dgm:spPr/>
      <dgm:t>
        <a:bodyPr/>
        <a:lstStyle/>
        <a:p>
          <a:endParaRPr lang="en-US"/>
        </a:p>
      </dgm:t>
    </dgm:pt>
    <dgm:pt modelId="{DE3574A8-F324-4801-A47A-1C0F89DACBCE}">
      <dgm:prSet/>
      <dgm:spPr/>
      <dgm:t>
        <a:bodyPr/>
        <a:lstStyle/>
        <a:p>
          <a:pPr rtl="0"/>
          <a:r>
            <a:rPr lang="en-US" baseline="0" dirty="0" smtClean="0"/>
            <a:t>Preparation for self-sufficiency later in life</a:t>
          </a:r>
          <a:endParaRPr lang="en-US" dirty="0"/>
        </a:p>
      </dgm:t>
    </dgm:pt>
    <dgm:pt modelId="{25CF7C54-8BB2-41B3-9A96-99A12F5FB1C4}" type="parTrans" cxnId="{5A46A1FF-5367-4045-A86C-17BD20E9B4F6}">
      <dgm:prSet/>
      <dgm:spPr/>
      <dgm:t>
        <a:bodyPr/>
        <a:lstStyle/>
        <a:p>
          <a:endParaRPr lang="en-US"/>
        </a:p>
      </dgm:t>
    </dgm:pt>
    <dgm:pt modelId="{30461B92-706F-4759-A328-FEBE823507B8}" type="sibTrans" cxnId="{5A46A1FF-5367-4045-A86C-17BD20E9B4F6}">
      <dgm:prSet/>
      <dgm:spPr/>
      <dgm:t>
        <a:bodyPr/>
        <a:lstStyle/>
        <a:p>
          <a:endParaRPr lang="en-US"/>
        </a:p>
      </dgm:t>
    </dgm:pt>
    <dgm:pt modelId="{4369C497-25D8-4F6B-8016-5DCAAC4A986A}">
      <dgm:prSet/>
      <dgm:spPr/>
      <dgm:t>
        <a:bodyPr/>
        <a:lstStyle/>
        <a:p>
          <a:pPr rtl="0"/>
          <a:r>
            <a:rPr lang="en-US" baseline="0" dirty="0" smtClean="0"/>
            <a:t>Development of work ethics</a:t>
          </a:r>
          <a:endParaRPr lang="en-US" dirty="0"/>
        </a:p>
      </dgm:t>
    </dgm:pt>
    <dgm:pt modelId="{5D15BBDD-B147-4112-9B62-83CAEE91E73B}" type="parTrans" cxnId="{8B8315AB-B6FA-45BD-9652-0F26C3618254}">
      <dgm:prSet/>
      <dgm:spPr/>
      <dgm:t>
        <a:bodyPr/>
        <a:lstStyle/>
        <a:p>
          <a:endParaRPr lang="en-US"/>
        </a:p>
      </dgm:t>
    </dgm:pt>
    <dgm:pt modelId="{ADF7AD5B-72C2-426C-B7CF-D9690BEF7EB5}" type="sibTrans" cxnId="{8B8315AB-B6FA-45BD-9652-0F26C3618254}">
      <dgm:prSet/>
      <dgm:spPr/>
      <dgm:t>
        <a:bodyPr/>
        <a:lstStyle/>
        <a:p>
          <a:endParaRPr lang="en-US"/>
        </a:p>
      </dgm:t>
    </dgm:pt>
    <dgm:pt modelId="{BC4B2849-20CC-463F-94B2-E95747C1EF80}">
      <dgm:prSet/>
      <dgm:spPr/>
      <dgm:t>
        <a:bodyPr/>
        <a:lstStyle/>
        <a:p>
          <a:pPr rtl="0"/>
          <a:r>
            <a:rPr lang="en-US" baseline="0" dirty="0" smtClean="0"/>
            <a:t>Opportunity for career exploration</a:t>
          </a:r>
          <a:endParaRPr lang="en-US" dirty="0"/>
        </a:p>
      </dgm:t>
    </dgm:pt>
    <dgm:pt modelId="{291BF1EC-CE16-4A84-A493-340B086AFDFE}" type="parTrans" cxnId="{E73F1963-CEA9-4F35-89BB-4C05319E6C89}">
      <dgm:prSet/>
      <dgm:spPr/>
      <dgm:t>
        <a:bodyPr/>
        <a:lstStyle/>
        <a:p>
          <a:endParaRPr lang="en-US"/>
        </a:p>
      </dgm:t>
    </dgm:pt>
    <dgm:pt modelId="{2F20FCD6-6065-4C77-9242-51B85359B558}" type="sibTrans" cxnId="{E73F1963-CEA9-4F35-89BB-4C05319E6C89}">
      <dgm:prSet/>
      <dgm:spPr/>
      <dgm:t>
        <a:bodyPr/>
        <a:lstStyle/>
        <a:p>
          <a:endParaRPr lang="en-US"/>
        </a:p>
      </dgm:t>
    </dgm:pt>
    <dgm:pt modelId="{1EE6A956-C037-4D6C-90D0-C9D6279BC330}">
      <dgm:prSet/>
      <dgm:spPr/>
      <dgm:t>
        <a:bodyPr/>
        <a:lstStyle/>
        <a:p>
          <a:pPr rtl="0"/>
          <a:r>
            <a:rPr lang="en-US" baseline="0" dirty="0" smtClean="0"/>
            <a:t>Income that can be saved for future needs</a:t>
          </a:r>
          <a:endParaRPr lang="en-US" dirty="0"/>
        </a:p>
      </dgm:t>
    </dgm:pt>
    <dgm:pt modelId="{09005D50-AE5E-467D-AB8B-7D814A9FAF5D}" type="parTrans" cxnId="{891E0490-76D2-44C3-9571-EDBFF8773F2C}">
      <dgm:prSet/>
      <dgm:spPr/>
      <dgm:t>
        <a:bodyPr/>
        <a:lstStyle/>
        <a:p>
          <a:endParaRPr lang="en-US"/>
        </a:p>
      </dgm:t>
    </dgm:pt>
    <dgm:pt modelId="{14BB0513-FB43-4CC2-83C2-D2B144A53029}" type="sibTrans" cxnId="{891E0490-76D2-44C3-9571-EDBFF8773F2C}">
      <dgm:prSet/>
      <dgm:spPr/>
      <dgm:t>
        <a:bodyPr/>
        <a:lstStyle/>
        <a:p>
          <a:endParaRPr lang="en-US"/>
        </a:p>
      </dgm:t>
    </dgm:pt>
    <dgm:pt modelId="{9688A42E-3D5A-4BFD-9B36-F82106AF7026}" type="pres">
      <dgm:prSet presAssocID="{6515BD98-01F4-4D29-B4CB-985316CDE2EB}" presName="Name0" presStyleCnt="0">
        <dgm:presLayoutVars>
          <dgm:dir/>
          <dgm:animLvl val="lvl"/>
          <dgm:resizeHandles val="exact"/>
        </dgm:presLayoutVars>
      </dgm:prSet>
      <dgm:spPr/>
      <dgm:t>
        <a:bodyPr/>
        <a:lstStyle/>
        <a:p>
          <a:endParaRPr lang="en-US"/>
        </a:p>
      </dgm:t>
    </dgm:pt>
    <dgm:pt modelId="{37F2F4C9-C047-4948-8269-983D6689982C}" type="pres">
      <dgm:prSet presAssocID="{E21D024E-9A5F-4DB9-9D90-E283EF4B0F86}" presName="linNode" presStyleCnt="0"/>
      <dgm:spPr/>
    </dgm:pt>
    <dgm:pt modelId="{8E13BB31-4B59-4552-A0B8-D9432B5E1095}" type="pres">
      <dgm:prSet presAssocID="{E21D024E-9A5F-4DB9-9D90-E283EF4B0F86}" presName="parentText" presStyleLbl="node1" presStyleIdx="0" presStyleCnt="1">
        <dgm:presLayoutVars>
          <dgm:chMax val="1"/>
          <dgm:bulletEnabled val="1"/>
        </dgm:presLayoutVars>
      </dgm:prSet>
      <dgm:spPr/>
      <dgm:t>
        <a:bodyPr/>
        <a:lstStyle/>
        <a:p>
          <a:endParaRPr lang="en-US"/>
        </a:p>
      </dgm:t>
    </dgm:pt>
    <dgm:pt modelId="{4C2BD009-5322-4756-B2A5-DEDCCD0CC438}" type="pres">
      <dgm:prSet presAssocID="{E21D024E-9A5F-4DB9-9D90-E283EF4B0F86}" presName="descendantText" presStyleLbl="alignAccFollowNode1" presStyleIdx="0" presStyleCnt="1">
        <dgm:presLayoutVars>
          <dgm:bulletEnabled val="1"/>
        </dgm:presLayoutVars>
      </dgm:prSet>
      <dgm:spPr/>
      <dgm:t>
        <a:bodyPr/>
        <a:lstStyle/>
        <a:p>
          <a:endParaRPr lang="en-US"/>
        </a:p>
      </dgm:t>
    </dgm:pt>
  </dgm:ptLst>
  <dgm:cxnLst>
    <dgm:cxn modelId="{0E23D760-E0E2-4A91-8AA6-46939FDC7CC2}" srcId="{6515BD98-01F4-4D29-B4CB-985316CDE2EB}" destId="{E21D024E-9A5F-4DB9-9D90-E283EF4B0F86}" srcOrd="0" destOrd="0" parTransId="{EC1AF2F9-CFEC-46FF-A262-C74640521F63}" sibTransId="{8919E48C-6BC8-4500-8BCE-A76202DEE4FA}"/>
    <dgm:cxn modelId="{8B8315AB-B6FA-45BD-9652-0F26C3618254}" srcId="{E21D024E-9A5F-4DB9-9D90-E283EF4B0F86}" destId="{4369C497-25D8-4F6B-8016-5DCAAC4A986A}" srcOrd="1" destOrd="0" parTransId="{5D15BBDD-B147-4112-9B62-83CAEE91E73B}" sibTransId="{ADF7AD5B-72C2-426C-B7CF-D9690BEF7EB5}"/>
    <dgm:cxn modelId="{C82BD430-F23D-4541-A870-F15E4E153786}" type="presOf" srcId="{BC4B2849-20CC-463F-94B2-E95747C1EF80}" destId="{4C2BD009-5322-4756-B2A5-DEDCCD0CC438}" srcOrd="0" destOrd="2" presId="urn:microsoft.com/office/officeart/2005/8/layout/vList5"/>
    <dgm:cxn modelId="{002A2DE2-B894-444E-9243-C2D631691FC1}" type="presOf" srcId="{6515BD98-01F4-4D29-B4CB-985316CDE2EB}" destId="{9688A42E-3D5A-4BFD-9B36-F82106AF7026}" srcOrd="0" destOrd="0" presId="urn:microsoft.com/office/officeart/2005/8/layout/vList5"/>
    <dgm:cxn modelId="{D7EA5FC6-4B26-43A0-91A7-8CA624A8E476}" type="presOf" srcId="{E21D024E-9A5F-4DB9-9D90-E283EF4B0F86}" destId="{8E13BB31-4B59-4552-A0B8-D9432B5E1095}" srcOrd="0" destOrd="0" presId="urn:microsoft.com/office/officeart/2005/8/layout/vList5"/>
    <dgm:cxn modelId="{5A46A1FF-5367-4045-A86C-17BD20E9B4F6}" srcId="{E21D024E-9A5F-4DB9-9D90-E283EF4B0F86}" destId="{DE3574A8-F324-4801-A47A-1C0F89DACBCE}" srcOrd="0" destOrd="0" parTransId="{25CF7C54-8BB2-41B3-9A96-99A12F5FB1C4}" sibTransId="{30461B92-706F-4759-A328-FEBE823507B8}"/>
    <dgm:cxn modelId="{0C50AF0C-D317-4EA1-BA11-F747FE38145D}" type="presOf" srcId="{DE3574A8-F324-4801-A47A-1C0F89DACBCE}" destId="{4C2BD009-5322-4756-B2A5-DEDCCD0CC438}" srcOrd="0" destOrd="0" presId="urn:microsoft.com/office/officeart/2005/8/layout/vList5"/>
    <dgm:cxn modelId="{891E0490-76D2-44C3-9571-EDBFF8773F2C}" srcId="{E21D024E-9A5F-4DB9-9D90-E283EF4B0F86}" destId="{1EE6A956-C037-4D6C-90D0-C9D6279BC330}" srcOrd="3" destOrd="0" parTransId="{09005D50-AE5E-467D-AB8B-7D814A9FAF5D}" sibTransId="{14BB0513-FB43-4CC2-83C2-D2B144A53029}"/>
    <dgm:cxn modelId="{21E80824-B7E4-46AF-91C6-6C7277725AC9}" type="presOf" srcId="{1EE6A956-C037-4D6C-90D0-C9D6279BC330}" destId="{4C2BD009-5322-4756-B2A5-DEDCCD0CC438}" srcOrd="0" destOrd="3" presId="urn:microsoft.com/office/officeart/2005/8/layout/vList5"/>
    <dgm:cxn modelId="{E73F1963-CEA9-4F35-89BB-4C05319E6C89}" srcId="{E21D024E-9A5F-4DB9-9D90-E283EF4B0F86}" destId="{BC4B2849-20CC-463F-94B2-E95747C1EF80}" srcOrd="2" destOrd="0" parTransId="{291BF1EC-CE16-4A84-A493-340B086AFDFE}" sibTransId="{2F20FCD6-6065-4C77-9242-51B85359B558}"/>
    <dgm:cxn modelId="{B9DE6D6D-5CE4-4F17-B00B-15EFA1D3B331}" type="presOf" srcId="{4369C497-25D8-4F6B-8016-5DCAAC4A986A}" destId="{4C2BD009-5322-4756-B2A5-DEDCCD0CC438}" srcOrd="0" destOrd="1" presId="urn:microsoft.com/office/officeart/2005/8/layout/vList5"/>
    <dgm:cxn modelId="{3CDBBABF-9D9E-4B7C-89F7-4E42755776D6}" type="presParOf" srcId="{9688A42E-3D5A-4BFD-9B36-F82106AF7026}" destId="{37F2F4C9-C047-4948-8269-983D6689982C}" srcOrd="0" destOrd="0" presId="urn:microsoft.com/office/officeart/2005/8/layout/vList5"/>
    <dgm:cxn modelId="{B1208BC7-A97F-4037-B4EF-422DE9A5586C}" type="presParOf" srcId="{37F2F4C9-C047-4948-8269-983D6689982C}" destId="{8E13BB31-4B59-4552-A0B8-D9432B5E1095}" srcOrd="0" destOrd="0" presId="urn:microsoft.com/office/officeart/2005/8/layout/vList5"/>
    <dgm:cxn modelId="{1B0822A8-75AA-4789-8871-F38041D6DB69}" type="presParOf" srcId="{37F2F4C9-C047-4948-8269-983D6689982C}" destId="{4C2BD009-5322-4756-B2A5-DEDCCD0CC43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FD085BC-2AFB-4B96-B426-13EAD260B25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464ED611-6A85-402D-B698-7292CA0A6E68}">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200" baseline="0" dirty="0" smtClean="0"/>
            <a:t>Federal Youth Programs- $11m</a:t>
          </a:r>
          <a:endParaRPr lang="en-US" sz="3200" dirty="0"/>
        </a:p>
      </dgm:t>
    </dgm:pt>
    <dgm:pt modelId="{D1CEC3D7-D958-4546-9355-F9ED3586DE3A}" type="parTrans" cxnId="{FDD04895-2AF7-4134-99D3-E4C082D29240}">
      <dgm:prSet/>
      <dgm:spPr/>
      <dgm:t>
        <a:bodyPr/>
        <a:lstStyle/>
        <a:p>
          <a:endParaRPr lang="en-US"/>
        </a:p>
      </dgm:t>
    </dgm:pt>
    <dgm:pt modelId="{32788AB3-DE32-40CA-9910-66E06B3EFF0A}" type="sibTrans" cxnId="{FDD04895-2AF7-4134-99D3-E4C082D29240}">
      <dgm:prSet/>
      <dgm:spPr/>
      <dgm:t>
        <a:bodyPr/>
        <a:lstStyle/>
        <a:p>
          <a:endParaRPr lang="en-US"/>
        </a:p>
      </dgm:t>
    </dgm:pt>
    <dgm:pt modelId="{EA7E4D89-C43F-45EE-8961-1F936C37373E}">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n-US" sz="3200" baseline="0" dirty="0" smtClean="0"/>
            <a:t>Oregon Youth Conservation Corps- $1.3m</a:t>
          </a:r>
          <a:endParaRPr lang="en-US" sz="3200" dirty="0"/>
        </a:p>
      </dgm:t>
    </dgm:pt>
    <dgm:pt modelId="{29890534-4DB5-4F21-91D7-CCE69CB3EA9D}" type="parTrans" cxnId="{F822D829-F489-487A-BC53-7DB974F04C8F}">
      <dgm:prSet/>
      <dgm:spPr/>
      <dgm:t>
        <a:bodyPr/>
        <a:lstStyle/>
        <a:p>
          <a:endParaRPr lang="en-US"/>
        </a:p>
      </dgm:t>
    </dgm:pt>
    <dgm:pt modelId="{630022EF-D8DD-43B5-A1D2-DAEFA3338E09}" type="sibTrans" cxnId="{F822D829-F489-487A-BC53-7DB974F04C8F}">
      <dgm:prSet/>
      <dgm:spPr/>
      <dgm:t>
        <a:bodyPr/>
        <a:lstStyle/>
        <a:p>
          <a:endParaRPr lang="en-US"/>
        </a:p>
      </dgm:t>
    </dgm:pt>
    <dgm:pt modelId="{70391421-F7F5-4F55-AAD9-7656E3FA5BB9}">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3200" dirty="0" smtClean="0"/>
            <a:t>Summer Conservation Corps</a:t>
          </a:r>
          <a:endParaRPr lang="en-US" sz="3200" dirty="0"/>
        </a:p>
      </dgm:t>
    </dgm:pt>
    <dgm:pt modelId="{5BF32EFC-2FDC-41AC-9FC4-86A1D4F45538}" type="parTrans" cxnId="{D86F4BA6-C46D-4B2A-A869-776665779681}">
      <dgm:prSet/>
      <dgm:spPr/>
      <dgm:t>
        <a:bodyPr/>
        <a:lstStyle/>
        <a:p>
          <a:endParaRPr lang="en-US"/>
        </a:p>
      </dgm:t>
    </dgm:pt>
    <dgm:pt modelId="{8D415F3D-7384-4FD9-AAC5-ED64472DC5E5}" type="sibTrans" cxnId="{D86F4BA6-C46D-4B2A-A869-776665779681}">
      <dgm:prSet/>
      <dgm:spPr/>
      <dgm:t>
        <a:bodyPr/>
        <a:lstStyle/>
        <a:p>
          <a:endParaRPr lang="en-US"/>
        </a:p>
      </dgm:t>
    </dgm:pt>
    <dgm:pt modelId="{A1D0D2D4-892E-4F1F-BB39-4042962AE209}">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n-US" sz="3200" dirty="0" smtClean="0"/>
            <a:t>Community Stewardship Corps</a:t>
          </a:r>
          <a:endParaRPr lang="en-US" sz="3200" dirty="0"/>
        </a:p>
      </dgm:t>
    </dgm:pt>
    <dgm:pt modelId="{C22C8816-9636-400F-9B26-C84A90529501}" type="parTrans" cxnId="{EDA0B4EE-1C96-4936-9F27-F1BD2669062E}">
      <dgm:prSet/>
      <dgm:spPr/>
      <dgm:t>
        <a:bodyPr/>
        <a:lstStyle/>
        <a:p>
          <a:endParaRPr lang="en-US"/>
        </a:p>
      </dgm:t>
    </dgm:pt>
    <dgm:pt modelId="{869EEF8B-E44A-4E29-90AD-6F0B788D1779}" type="sibTrans" cxnId="{EDA0B4EE-1C96-4936-9F27-F1BD2669062E}">
      <dgm:prSet/>
      <dgm:spPr/>
      <dgm:t>
        <a:bodyPr/>
        <a:lstStyle/>
        <a:p>
          <a:endParaRPr lang="en-US"/>
        </a:p>
      </dgm:t>
    </dgm:pt>
    <dgm:pt modelId="{5B87E6F2-54F6-43C6-9CBE-AA4185A2D172}" type="pres">
      <dgm:prSet presAssocID="{2FD085BC-2AFB-4B96-B426-13EAD260B252}" presName="linear" presStyleCnt="0">
        <dgm:presLayoutVars>
          <dgm:animLvl val="lvl"/>
          <dgm:resizeHandles val="exact"/>
        </dgm:presLayoutVars>
      </dgm:prSet>
      <dgm:spPr/>
      <dgm:t>
        <a:bodyPr/>
        <a:lstStyle/>
        <a:p>
          <a:endParaRPr lang="en-US"/>
        </a:p>
      </dgm:t>
    </dgm:pt>
    <dgm:pt modelId="{06342F73-FC2D-4041-8FFB-228D319B2B64}" type="pres">
      <dgm:prSet presAssocID="{464ED611-6A85-402D-B698-7292CA0A6E68}" presName="parentText" presStyleLbl="node1" presStyleIdx="0" presStyleCnt="2">
        <dgm:presLayoutVars>
          <dgm:chMax val="0"/>
          <dgm:bulletEnabled val="1"/>
        </dgm:presLayoutVars>
      </dgm:prSet>
      <dgm:spPr/>
      <dgm:t>
        <a:bodyPr/>
        <a:lstStyle/>
        <a:p>
          <a:endParaRPr lang="en-US"/>
        </a:p>
      </dgm:t>
    </dgm:pt>
    <dgm:pt modelId="{D281A738-4896-4E8A-9C09-465EBED2D501}" type="pres">
      <dgm:prSet presAssocID="{32788AB3-DE32-40CA-9910-66E06B3EFF0A}" presName="spacer" presStyleCnt="0"/>
      <dgm:spPr/>
      <dgm:t>
        <a:bodyPr/>
        <a:lstStyle/>
        <a:p>
          <a:endParaRPr lang="en-US"/>
        </a:p>
      </dgm:t>
    </dgm:pt>
    <dgm:pt modelId="{66D8EDB7-66DE-4093-8634-AF83875366F4}" type="pres">
      <dgm:prSet presAssocID="{EA7E4D89-C43F-45EE-8961-1F936C37373E}" presName="parentText" presStyleLbl="node1" presStyleIdx="1" presStyleCnt="2" custLinFactNeighborY="17542">
        <dgm:presLayoutVars>
          <dgm:chMax val="0"/>
          <dgm:bulletEnabled val="1"/>
        </dgm:presLayoutVars>
      </dgm:prSet>
      <dgm:spPr/>
      <dgm:t>
        <a:bodyPr/>
        <a:lstStyle/>
        <a:p>
          <a:endParaRPr lang="en-US"/>
        </a:p>
      </dgm:t>
    </dgm:pt>
    <dgm:pt modelId="{8A7C5CE3-A039-4FCA-99F6-E3495059091E}" type="pres">
      <dgm:prSet presAssocID="{EA7E4D89-C43F-45EE-8961-1F936C37373E}" presName="childText" presStyleLbl="revTx" presStyleIdx="0" presStyleCnt="1" custScaleX="89741" custLinFactNeighborX="4520" custLinFactNeighborY="34987">
        <dgm:presLayoutVars>
          <dgm:bulletEnabled val="1"/>
        </dgm:presLayoutVars>
      </dgm:prSet>
      <dgm:spPr/>
      <dgm:t>
        <a:bodyPr/>
        <a:lstStyle/>
        <a:p>
          <a:endParaRPr lang="en-US"/>
        </a:p>
      </dgm:t>
    </dgm:pt>
  </dgm:ptLst>
  <dgm:cxnLst>
    <dgm:cxn modelId="{D6AA1443-757B-4A1E-9273-FECA334ADF85}" type="presOf" srcId="{EA7E4D89-C43F-45EE-8961-1F936C37373E}" destId="{66D8EDB7-66DE-4093-8634-AF83875366F4}" srcOrd="0" destOrd="0" presId="urn:microsoft.com/office/officeart/2005/8/layout/vList2"/>
    <dgm:cxn modelId="{B7E7E1C1-222B-4D4D-BC05-8840AA423AB9}" type="presOf" srcId="{A1D0D2D4-892E-4F1F-BB39-4042962AE209}" destId="{8A7C5CE3-A039-4FCA-99F6-E3495059091E}" srcOrd="0" destOrd="1" presId="urn:microsoft.com/office/officeart/2005/8/layout/vList2"/>
    <dgm:cxn modelId="{D86F4BA6-C46D-4B2A-A869-776665779681}" srcId="{EA7E4D89-C43F-45EE-8961-1F936C37373E}" destId="{70391421-F7F5-4F55-AAD9-7656E3FA5BB9}" srcOrd="0" destOrd="0" parTransId="{5BF32EFC-2FDC-41AC-9FC4-86A1D4F45538}" sibTransId="{8D415F3D-7384-4FD9-AAC5-ED64472DC5E5}"/>
    <dgm:cxn modelId="{FDD04895-2AF7-4134-99D3-E4C082D29240}" srcId="{2FD085BC-2AFB-4B96-B426-13EAD260B252}" destId="{464ED611-6A85-402D-B698-7292CA0A6E68}" srcOrd="0" destOrd="0" parTransId="{D1CEC3D7-D958-4546-9355-F9ED3586DE3A}" sibTransId="{32788AB3-DE32-40CA-9910-66E06B3EFF0A}"/>
    <dgm:cxn modelId="{F822D829-F489-487A-BC53-7DB974F04C8F}" srcId="{2FD085BC-2AFB-4B96-B426-13EAD260B252}" destId="{EA7E4D89-C43F-45EE-8961-1F936C37373E}" srcOrd="1" destOrd="0" parTransId="{29890534-4DB5-4F21-91D7-CCE69CB3EA9D}" sibTransId="{630022EF-D8DD-43B5-A1D2-DAEFA3338E09}"/>
    <dgm:cxn modelId="{2AA712FD-F4FF-483C-AFA3-3A325600E6C1}" type="presOf" srcId="{2FD085BC-2AFB-4B96-B426-13EAD260B252}" destId="{5B87E6F2-54F6-43C6-9CBE-AA4185A2D172}" srcOrd="0" destOrd="0" presId="urn:microsoft.com/office/officeart/2005/8/layout/vList2"/>
    <dgm:cxn modelId="{EDA0B4EE-1C96-4936-9F27-F1BD2669062E}" srcId="{EA7E4D89-C43F-45EE-8961-1F936C37373E}" destId="{A1D0D2D4-892E-4F1F-BB39-4042962AE209}" srcOrd="1" destOrd="0" parTransId="{C22C8816-9636-400F-9B26-C84A90529501}" sibTransId="{869EEF8B-E44A-4E29-90AD-6F0B788D1779}"/>
    <dgm:cxn modelId="{5B44A654-3EA5-474A-979D-149242F8D4FC}" type="presOf" srcId="{464ED611-6A85-402D-B698-7292CA0A6E68}" destId="{06342F73-FC2D-4041-8FFB-228D319B2B64}" srcOrd="0" destOrd="0" presId="urn:microsoft.com/office/officeart/2005/8/layout/vList2"/>
    <dgm:cxn modelId="{5D1C1E14-939A-4F27-BB85-2886AC59E545}" type="presOf" srcId="{70391421-F7F5-4F55-AAD9-7656E3FA5BB9}" destId="{8A7C5CE3-A039-4FCA-99F6-E3495059091E}" srcOrd="0" destOrd="0" presId="urn:microsoft.com/office/officeart/2005/8/layout/vList2"/>
    <dgm:cxn modelId="{C9D5E5BE-84D5-4394-8F7A-2FC78DFAE71D}" type="presParOf" srcId="{5B87E6F2-54F6-43C6-9CBE-AA4185A2D172}" destId="{06342F73-FC2D-4041-8FFB-228D319B2B64}" srcOrd="0" destOrd="0" presId="urn:microsoft.com/office/officeart/2005/8/layout/vList2"/>
    <dgm:cxn modelId="{FF6640C8-4856-469E-BB34-326048AAAA7F}" type="presParOf" srcId="{5B87E6F2-54F6-43C6-9CBE-AA4185A2D172}" destId="{D281A738-4896-4E8A-9C09-465EBED2D501}" srcOrd="1" destOrd="0" presId="urn:microsoft.com/office/officeart/2005/8/layout/vList2"/>
    <dgm:cxn modelId="{AEFA701B-B926-4A57-9B64-17DFCF231201}" type="presParOf" srcId="{5B87E6F2-54F6-43C6-9CBE-AA4185A2D172}" destId="{66D8EDB7-66DE-4093-8634-AF83875366F4}" srcOrd="2" destOrd="0" presId="urn:microsoft.com/office/officeart/2005/8/layout/vList2"/>
    <dgm:cxn modelId="{A6FC0C25-336E-48B6-B19E-B540259F7002}" type="presParOf" srcId="{5B87E6F2-54F6-43C6-9CBE-AA4185A2D172}" destId="{8A7C5CE3-A039-4FCA-99F6-E3495059091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677B6DF-C9E7-4B2D-93F4-01F9FB617CD6}"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AFFC0292-BFA6-48DD-86BD-EBD1CB85C6C2}">
      <dgm:prSet phldrT="[Text]"/>
      <dgm:spPr>
        <a:solidFill>
          <a:schemeClr val="tx1">
            <a:lumMod val="50000"/>
            <a:lumOff val="50000"/>
          </a:schemeClr>
        </a:solidFill>
      </dgm:spPr>
      <dgm:t>
        <a:bodyPr/>
        <a:lstStyle/>
        <a:p>
          <a:r>
            <a:rPr lang="en-US" dirty="0" smtClean="0">
              <a:latin typeface="Arial" panose="020B0604020202020204" pitchFamily="34" charset="0"/>
              <a:cs typeface="Arial" panose="020B0604020202020204" pitchFamily="34" charset="0"/>
            </a:rPr>
            <a:t>Engage in the planning and implementation of the workforce system at a state and local level </a:t>
          </a:r>
          <a:endParaRPr lang="en-US" dirty="0"/>
        </a:p>
      </dgm:t>
    </dgm:pt>
    <dgm:pt modelId="{D1CFFF24-9726-4B67-BFB2-61B25A861836}" type="parTrans" cxnId="{6419BBE7-EC9F-42F4-8F91-01670F8730C3}">
      <dgm:prSet/>
      <dgm:spPr/>
      <dgm:t>
        <a:bodyPr/>
        <a:lstStyle/>
        <a:p>
          <a:endParaRPr lang="en-US"/>
        </a:p>
      </dgm:t>
    </dgm:pt>
    <dgm:pt modelId="{FE4B5595-B35A-4F17-B1F3-28DDFCB75B59}" type="sibTrans" cxnId="{6419BBE7-EC9F-42F4-8F91-01670F8730C3}">
      <dgm:prSet/>
      <dgm:spPr/>
      <dgm:t>
        <a:bodyPr/>
        <a:lstStyle/>
        <a:p>
          <a:endParaRPr lang="en-US"/>
        </a:p>
      </dgm:t>
    </dgm:pt>
    <dgm:pt modelId="{9A0EEECD-589A-4331-9D51-B3BE5C1730A2}">
      <dgm:prSet phldrT="[Text]"/>
      <dgm:spPr/>
      <dgm:t>
        <a:bodyPr/>
        <a:lstStyle/>
        <a:p>
          <a:r>
            <a:rPr lang="en-US" dirty="0" smtClean="0">
              <a:latin typeface="Arial" panose="020B0604020202020204" pitchFamily="34" charset="0"/>
              <a:cs typeface="Arial" panose="020B0604020202020204" pitchFamily="34" charset="0"/>
            </a:rPr>
            <a:t>Provide specialized vocational rehabilitation training services to Oregonians who are blind and need to maintain employment or return to work</a:t>
          </a:r>
          <a:endParaRPr lang="en-US" dirty="0"/>
        </a:p>
      </dgm:t>
    </dgm:pt>
    <dgm:pt modelId="{03203F98-5757-4052-A04A-339F965303EE}" type="parTrans" cxnId="{38B65A1A-9C1F-4A33-91AA-85212A68918A}">
      <dgm:prSet/>
      <dgm:spPr/>
      <dgm:t>
        <a:bodyPr/>
        <a:lstStyle/>
        <a:p>
          <a:endParaRPr lang="en-US"/>
        </a:p>
      </dgm:t>
    </dgm:pt>
    <dgm:pt modelId="{6091F468-8EB8-4938-BDCB-57AB55995051}" type="sibTrans" cxnId="{38B65A1A-9C1F-4A33-91AA-85212A68918A}">
      <dgm:prSet/>
      <dgm:spPr/>
      <dgm:t>
        <a:bodyPr/>
        <a:lstStyle/>
        <a:p>
          <a:endParaRPr lang="en-US"/>
        </a:p>
      </dgm:t>
    </dgm:pt>
    <dgm:pt modelId="{CC2EF5C1-A38D-400F-BDF4-CA847FCD4B49}">
      <dgm:prSet phldrT="[Text]"/>
      <dgm:spPr/>
      <dgm:t>
        <a:bodyPr/>
        <a:lstStyle/>
        <a:p>
          <a:r>
            <a:rPr lang="en-US" dirty="0" smtClean="0">
              <a:latin typeface="Arial" panose="020B0604020202020204" pitchFamily="34" charset="0"/>
              <a:cs typeface="Arial" panose="020B0604020202020204" pitchFamily="34" charset="0"/>
            </a:rPr>
            <a:t>Coordinate pre-employment transition services for in-school youth who are blind to ensure they exit school with an individualized plan leading to employment</a:t>
          </a:r>
          <a:endParaRPr lang="en-US" dirty="0"/>
        </a:p>
      </dgm:t>
    </dgm:pt>
    <dgm:pt modelId="{7D179A6C-EED8-4B31-B38E-E4FC2D950933}" type="parTrans" cxnId="{A96CBA7F-173A-415C-8E30-29B30F7E7F11}">
      <dgm:prSet/>
      <dgm:spPr/>
      <dgm:t>
        <a:bodyPr/>
        <a:lstStyle/>
        <a:p>
          <a:endParaRPr lang="en-US"/>
        </a:p>
      </dgm:t>
    </dgm:pt>
    <dgm:pt modelId="{7B67D0FB-AC95-4F29-9CDA-A5D216EAA537}" type="sibTrans" cxnId="{A96CBA7F-173A-415C-8E30-29B30F7E7F11}">
      <dgm:prSet/>
      <dgm:spPr/>
      <dgm:t>
        <a:bodyPr/>
        <a:lstStyle/>
        <a:p>
          <a:endParaRPr lang="en-US"/>
        </a:p>
      </dgm:t>
    </dgm:pt>
    <dgm:pt modelId="{FC563ED6-182F-40FD-9434-D1626A46AFE3}">
      <dgm:prSet phldrT="[Text]"/>
      <dgm:spPr/>
      <dgm:t>
        <a:bodyPr/>
        <a:lstStyle/>
        <a:p>
          <a:r>
            <a:rPr lang="en-US" dirty="0" smtClean="0">
              <a:latin typeface="Arial" panose="020B0604020202020204" pitchFamily="34" charset="0"/>
              <a:cs typeface="Arial" panose="020B0604020202020204" pitchFamily="34" charset="0"/>
            </a:rPr>
            <a:t>Work with businesses to attract, hire and retain qualified workers who are blind</a:t>
          </a:r>
          <a:endParaRPr lang="en-US" dirty="0"/>
        </a:p>
      </dgm:t>
    </dgm:pt>
    <dgm:pt modelId="{9D3EF355-6CE1-4BF2-B2FD-DE3673A076A3}" type="parTrans" cxnId="{88DCDFAF-3F3C-49D8-AB9B-C171ED24675F}">
      <dgm:prSet/>
      <dgm:spPr/>
      <dgm:t>
        <a:bodyPr/>
        <a:lstStyle/>
        <a:p>
          <a:endParaRPr lang="en-US"/>
        </a:p>
      </dgm:t>
    </dgm:pt>
    <dgm:pt modelId="{0679DAF7-F65A-4E75-ABDA-CDADC5B81385}" type="sibTrans" cxnId="{88DCDFAF-3F3C-49D8-AB9B-C171ED24675F}">
      <dgm:prSet/>
      <dgm:spPr/>
      <dgm:t>
        <a:bodyPr/>
        <a:lstStyle/>
        <a:p>
          <a:endParaRPr lang="en-US"/>
        </a:p>
      </dgm:t>
    </dgm:pt>
    <dgm:pt modelId="{38C2D92A-6C3F-433E-88A2-50809805CDF0}">
      <dgm:prSet phldrT="[Text]"/>
      <dgm:spPr/>
      <dgm:t>
        <a:bodyPr/>
        <a:lstStyle/>
        <a:p>
          <a:r>
            <a:rPr lang="en-US" dirty="0" smtClean="0">
              <a:latin typeface="Arial" panose="020B0604020202020204" pitchFamily="34" charset="0"/>
              <a:cs typeface="Arial" panose="020B0604020202020204" pitchFamily="34" charset="0"/>
            </a:rPr>
            <a:t>Provide public education, information and referral on vision loss</a:t>
          </a:r>
          <a:endParaRPr lang="en-US" dirty="0"/>
        </a:p>
      </dgm:t>
    </dgm:pt>
    <dgm:pt modelId="{7FEF72B5-4836-4DF2-A4A5-AF9149A9CF58}" type="parTrans" cxnId="{45FFB548-FA02-45BC-A815-FB0D214F9912}">
      <dgm:prSet/>
      <dgm:spPr/>
      <dgm:t>
        <a:bodyPr/>
        <a:lstStyle/>
        <a:p>
          <a:endParaRPr lang="en-US"/>
        </a:p>
      </dgm:t>
    </dgm:pt>
    <dgm:pt modelId="{21FA9AA7-93CD-432F-A357-4C26BA80C852}" type="sibTrans" cxnId="{45FFB548-FA02-45BC-A815-FB0D214F9912}">
      <dgm:prSet/>
      <dgm:spPr/>
      <dgm:t>
        <a:bodyPr/>
        <a:lstStyle/>
        <a:p>
          <a:endParaRPr lang="en-US"/>
        </a:p>
      </dgm:t>
    </dgm:pt>
    <dgm:pt modelId="{1B031DA8-2FA4-4E28-82A1-E3B379734B48}" type="pres">
      <dgm:prSet presAssocID="{2677B6DF-C9E7-4B2D-93F4-01F9FB617CD6}" presName="diagram" presStyleCnt="0">
        <dgm:presLayoutVars>
          <dgm:dir/>
          <dgm:resizeHandles val="exact"/>
        </dgm:presLayoutVars>
      </dgm:prSet>
      <dgm:spPr/>
      <dgm:t>
        <a:bodyPr/>
        <a:lstStyle/>
        <a:p>
          <a:endParaRPr lang="en-US"/>
        </a:p>
      </dgm:t>
    </dgm:pt>
    <dgm:pt modelId="{61E891FE-27FB-42BA-8079-5963E243AB08}" type="pres">
      <dgm:prSet presAssocID="{AFFC0292-BFA6-48DD-86BD-EBD1CB85C6C2}" presName="node" presStyleLbl="node1" presStyleIdx="0" presStyleCnt="5">
        <dgm:presLayoutVars>
          <dgm:bulletEnabled val="1"/>
        </dgm:presLayoutVars>
      </dgm:prSet>
      <dgm:spPr/>
      <dgm:t>
        <a:bodyPr/>
        <a:lstStyle/>
        <a:p>
          <a:endParaRPr lang="en-US"/>
        </a:p>
      </dgm:t>
    </dgm:pt>
    <dgm:pt modelId="{A6C2464C-B9AD-446B-BDDE-7811FD042C38}" type="pres">
      <dgm:prSet presAssocID="{FE4B5595-B35A-4F17-B1F3-28DDFCB75B59}" presName="sibTrans" presStyleCnt="0"/>
      <dgm:spPr/>
    </dgm:pt>
    <dgm:pt modelId="{FBE43DE6-8D5E-43A4-8DEA-8E7BF6BE590D}" type="pres">
      <dgm:prSet presAssocID="{9A0EEECD-589A-4331-9D51-B3BE5C1730A2}" presName="node" presStyleLbl="node1" presStyleIdx="1" presStyleCnt="5">
        <dgm:presLayoutVars>
          <dgm:bulletEnabled val="1"/>
        </dgm:presLayoutVars>
      </dgm:prSet>
      <dgm:spPr/>
      <dgm:t>
        <a:bodyPr/>
        <a:lstStyle/>
        <a:p>
          <a:endParaRPr lang="en-US"/>
        </a:p>
      </dgm:t>
    </dgm:pt>
    <dgm:pt modelId="{BEF65D1E-1FCA-47BA-8431-A40142CC5B26}" type="pres">
      <dgm:prSet presAssocID="{6091F468-8EB8-4938-BDCB-57AB55995051}" presName="sibTrans" presStyleCnt="0"/>
      <dgm:spPr/>
    </dgm:pt>
    <dgm:pt modelId="{5120B998-10F1-491B-AB18-2B158F191A2F}" type="pres">
      <dgm:prSet presAssocID="{CC2EF5C1-A38D-400F-BDF4-CA847FCD4B49}" presName="node" presStyleLbl="node1" presStyleIdx="2" presStyleCnt="5">
        <dgm:presLayoutVars>
          <dgm:bulletEnabled val="1"/>
        </dgm:presLayoutVars>
      </dgm:prSet>
      <dgm:spPr/>
      <dgm:t>
        <a:bodyPr/>
        <a:lstStyle/>
        <a:p>
          <a:endParaRPr lang="en-US"/>
        </a:p>
      </dgm:t>
    </dgm:pt>
    <dgm:pt modelId="{FB02FAA7-5F7A-44E9-86AD-A5040A324E13}" type="pres">
      <dgm:prSet presAssocID="{7B67D0FB-AC95-4F29-9CDA-A5D216EAA537}" presName="sibTrans" presStyleCnt="0"/>
      <dgm:spPr/>
    </dgm:pt>
    <dgm:pt modelId="{35306F77-D606-4EA3-AE4F-487E836AED12}" type="pres">
      <dgm:prSet presAssocID="{FC563ED6-182F-40FD-9434-D1626A46AFE3}" presName="node" presStyleLbl="node1" presStyleIdx="3" presStyleCnt="5">
        <dgm:presLayoutVars>
          <dgm:bulletEnabled val="1"/>
        </dgm:presLayoutVars>
      </dgm:prSet>
      <dgm:spPr/>
      <dgm:t>
        <a:bodyPr/>
        <a:lstStyle/>
        <a:p>
          <a:endParaRPr lang="en-US"/>
        </a:p>
      </dgm:t>
    </dgm:pt>
    <dgm:pt modelId="{E119F588-7741-4C21-B221-175D53057D1E}" type="pres">
      <dgm:prSet presAssocID="{0679DAF7-F65A-4E75-ABDA-CDADC5B81385}" presName="sibTrans" presStyleCnt="0"/>
      <dgm:spPr/>
    </dgm:pt>
    <dgm:pt modelId="{5C8F737B-9B92-45E5-BE56-36FA35744FB9}" type="pres">
      <dgm:prSet presAssocID="{38C2D92A-6C3F-433E-88A2-50809805CDF0}" presName="node" presStyleLbl="node1" presStyleIdx="4" presStyleCnt="5">
        <dgm:presLayoutVars>
          <dgm:bulletEnabled val="1"/>
        </dgm:presLayoutVars>
      </dgm:prSet>
      <dgm:spPr/>
      <dgm:t>
        <a:bodyPr/>
        <a:lstStyle/>
        <a:p>
          <a:endParaRPr lang="en-US"/>
        </a:p>
      </dgm:t>
    </dgm:pt>
  </dgm:ptLst>
  <dgm:cxnLst>
    <dgm:cxn modelId="{7355F0CB-0708-412C-AD5F-6E471818A449}" type="presOf" srcId="{9A0EEECD-589A-4331-9D51-B3BE5C1730A2}" destId="{FBE43DE6-8D5E-43A4-8DEA-8E7BF6BE590D}" srcOrd="0" destOrd="0" presId="urn:microsoft.com/office/officeart/2005/8/layout/default"/>
    <dgm:cxn modelId="{45FFB548-FA02-45BC-A815-FB0D214F9912}" srcId="{2677B6DF-C9E7-4B2D-93F4-01F9FB617CD6}" destId="{38C2D92A-6C3F-433E-88A2-50809805CDF0}" srcOrd="4" destOrd="0" parTransId="{7FEF72B5-4836-4DF2-A4A5-AF9149A9CF58}" sibTransId="{21FA9AA7-93CD-432F-A357-4C26BA80C852}"/>
    <dgm:cxn modelId="{B2A1DB96-A881-418F-ADD9-01EE1A5254D9}" type="presOf" srcId="{FC563ED6-182F-40FD-9434-D1626A46AFE3}" destId="{35306F77-D606-4EA3-AE4F-487E836AED12}" srcOrd="0" destOrd="0" presId="urn:microsoft.com/office/officeart/2005/8/layout/default"/>
    <dgm:cxn modelId="{6419BBE7-EC9F-42F4-8F91-01670F8730C3}" srcId="{2677B6DF-C9E7-4B2D-93F4-01F9FB617CD6}" destId="{AFFC0292-BFA6-48DD-86BD-EBD1CB85C6C2}" srcOrd="0" destOrd="0" parTransId="{D1CFFF24-9726-4B67-BFB2-61B25A861836}" sibTransId="{FE4B5595-B35A-4F17-B1F3-28DDFCB75B59}"/>
    <dgm:cxn modelId="{4CD9F44D-33DC-4D26-8033-52FE76181F4D}" type="presOf" srcId="{AFFC0292-BFA6-48DD-86BD-EBD1CB85C6C2}" destId="{61E891FE-27FB-42BA-8079-5963E243AB08}" srcOrd="0" destOrd="0" presId="urn:microsoft.com/office/officeart/2005/8/layout/default"/>
    <dgm:cxn modelId="{ABD2FD45-4268-42FD-BA9C-047ED47D1EB3}" type="presOf" srcId="{CC2EF5C1-A38D-400F-BDF4-CA847FCD4B49}" destId="{5120B998-10F1-491B-AB18-2B158F191A2F}" srcOrd="0" destOrd="0" presId="urn:microsoft.com/office/officeart/2005/8/layout/default"/>
    <dgm:cxn modelId="{F203795B-452F-4C3B-B8D6-7CDFB3CFFA9F}" type="presOf" srcId="{2677B6DF-C9E7-4B2D-93F4-01F9FB617CD6}" destId="{1B031DA8-2FA4-4E28-82A1-E3B379734B48}" srcOrd="0" destOrd="0" presId="urn:microsoft.com/office/officeart/2005/8/layout/default"/>
    <dgm:cxn modelId="{E1E7D8E0-A53E-41E1-AD3F-20C6A46BBFDF}" type="presOf" srcId="{38C2D92A-6C3F-433E-88A2-50809805CDF0}" destId="{5C8F737B-9B92-45E5-BE56-36FA35744FB9}" srcOrd="0" destOrd="0" presId="urn:microsoft.com/office/officeart/2005/8/layout/default"/>
    <dgm:cxn modelId="{88DCDFAF-3F3C-49D8-AB9B-C171ED24675F}" srcId="{2677B6DF-C9E7-4B2D-93F4-01F9FB617CD6}" destId="{FC563ED6-182F-40FD-9434-D1626A46AFE3}" srcOrd="3" destOrd="0" parTransId="{9D3EF355-6CE1-4BF2-B2FD-DE3673A076A3}" sibTransId="{0679DAF7-F65A-4E75-ABDA-CDADC5B81385}"/>
    <dgm:cxn modelId="{A96CBA7F-173A-415C-8E30-29B30F7E7F11}" srcId="{2677B6DF-C9E7-4B2D-93F4-01F9FB617CD6}" destId="{CC2EF5C1-A38D-400F-BDF4-CA847FCD4B49}" srcOrd="2" destOrd="0" parTransId="{7D179A6C-EED8-4B31-B38E-E4FC2D950933}" sibTransId="{7B67D0FB-AC95-4F29-9CDA-A5D216EAA537}"/>
    <dgm:cxn modelId="{38B65A1A-9C1F-4A33-91AA-85212A68918A}" srcId="{2677B6DF-C9E7-4B2D-93F4-01F9FB617CD6}" destId="{9A0EEECD-589A-4331-9D51-B3BE5C1730A2}" srcOrd="1" destOrd="0" parTransId="{03203F98-5757-4052-A04A-339F965303EE}" sibTransId="{6091F468-8EB8-4938-BDCB-57AB55995051}"/>
    <dgm:cxn modelId="{A61746DF-9A79-415D-AFC3-B4506C614F1B}" type="presParOf" srcId="{1B031DA8-2FA4-4E28-82A1-E3B379734B48}" destId="{61E891FE-27FB-42BA-8079-5963E243AB08}" srcOrd="0" destOrd="0" presId="urn:microsoft.com/office/officeart/2005/8/layout/default"/>
    <dgm:cxn modelId="{A5AFFB3A-04D5-4F5E-967D-B94360B8D9F3}" type="presParOf" srcId="{1B031DA8-2FA4-4E28-82A1-E3B379734B48}" destId="{A6C2464C-B9AD-446B-BDDE-7811FD042C38}" srcOrd="1" destOrd="0" presId="urn:microsoft.com/office/officeart/2005/8/layout/default"/>
    <dgm:cxn modelId="{49812BEB-8E18-4BBB-8E52-D7CFACA9A72F}" type="presParOf" srcId="{1B031DA8-2FA4-4E28-82A1-E3B379734B48}" destId="{FBE43DE6-8D5E-43A4-8DEA-8E7BF6BE590D}" srcOrd="2" destOrd="0" presId="urn:microsoft.com/office/officeart/2005/8/layout/default"/>
    <dgm:cxn modelId="{C71E3C4B-49DA-41B6-842C-A31F879E297E}" type="presParOf" srcId="{1B031DA8-2FA4-4E28-82A1-E3B379734B48}" destId="{BEF65D1E-1FCA-47BA-8431-A40142CC5B26}" srcOrd="3" destOrd="0" presId="urn:microsoft.com/office/officeart/2005/8/layout/default"/>
    <dgm:cxn modelId="{95C75BF9-AD4F-48C7-99D7-527D06B24F2E}" type="presParOf" srcId="{1B031DA8-2FA4-4E28-82A1-E3B379734B48}" destId="{5120B998-10F1-491B-AB18-2B158F191A2F}" srcOrd="4" destOrd="0" presId="urn:microsoft.com/office/officeart/2005/8/layout/default"/>
    <dgm:cxn modelId="{8F31CB31-7020-4F49-9958-1CA9BF93674C}" type="presParOf" srcId="{1B031DA8-2FA4-4E28-82A1-E3B379734B48}" destId="{FB02FAA7-5F7A-44E9-86AD-A5040A324E13}" srcOrd="5" destOrd="0" presId="urn:microsoft.com/office/officeart/2005/8/layout/default"/>
    <dgm:cxn modelId="{A9380A56-3A79-4808-A0B7-87EB3638B6EA}" type="presParOf" srcId="{1B031DA8-2FA4-4E28-82A1-E3B379734B48}" destId="{35306F77-D606-4EA3-AE4F-487E836AED12}" srcOrd="6" destOrd="0" presId="urn:microsoft.com/office/officeart/2005/8/layout/default"/>
    <dgm:cxn modelId="{BD4FFB26-A12D-4128-85AE-4152D775DEF7}" type="presParOf" srcId="{1B031DA8-2FA4-4E28-82A1-E3B379734B48}" destId="{E119F588-7741-4C21-B221-175D53057D1E}" srcOrd="7" destOrd="0" presId="urn:microsoft.com/office/officeart/2005/8/layout/default"/>
    <dgm:cxn modelId="{EDC8C07D-2A93-44AC-8127-1F971FC1AFEF}" type="presParOf" srcId="{1B031DA8-2FA4-4E28-82A1-E3B379734B48}" destId="{5C8F737B-9B92-45E5-BE56-36FA35744FB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677B6DF-C9E7-4B2D-93F4-01F9FB617CD6}"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AFFC0292-BFA6-48DD-86BD-EBD1CB85C6C2}">
      <dgm:prSet phldrT="[Text]"/>
      <dgm:spPr>
        <a:solidFill>
          <a:schemeClr val="accent2">
            <a:lumMod val="75000"/>
          </a:schemeClr>
        </a:solidFill>
      </dgm:spPr>
      <dgm:t>
        <a:bodyPr/>
        <a:lstStyle/>
        <a:p>
          <a:r>
            <a:rPr lang="en-US" dirty="0" smtClean="0">
              <a:latin typeface="Arial" panose="020B0604020202020204" pitchFamily="34" charset="0"/>
              <a:cs typeface="Arial" panose="020B0604020202020204" pitchFamily="34" charset="0"/>
            </a:rPr>
            <a:t>FEMALES</a:t>
          </a:r>
        </a:p>
        <a:p>
          <a:r>
            <a:rPr lang="en-US" dirty="0" smtClean="0">
              <a:latin typeface="Arial" panose="020B0604020202020204" pitchFamily="34" charset="0"/>
              <a:cs typeface="Arial" panose="020B0604020202020204" pitchFamily="34" charset="0"/>
            </a:rPr>
            <a:t>$343,044</a:t>
          </a:r>
          <a:endParaRPr lang="en-US" dirty="0"/>
        </a:p>
      </dgm:t>
    </dgm:pt>
    <dgm:pt modelId="{D1CFFF24-9726-4B67-BFB2-61B25A861836}" type="parTrans" cxnId="{6419BBE7-EC9F-42F4-8F91-01670F8730C3}">
      <dgm:prSet/>
      <dgm:spPr/>
      <dgm:t>
        <a:bodyPr/>
        <a:lstStyle/>
        <a:p>
          <a:endParaRPr lang="en-US"/>
        </a:p>
      </dgm:t>
    </dgm:pt>
    <dgm:pt modelId="{FE4B5595-B35A-4F17-B1F3-28DDFCB75B59}" type="sibTrans" cxnId="{6419BBE7-EC9F-42F4-8F91-01670F8730C3}">
      <dgm:prSet/>
      <dgm:spPr/>
      <dgm:t>
        <a:bodyPr/>
        <a:lstStyle/>
        <a:p>
          <a:endParaRPr lang="en-US"/>
        </a:p>
      </dgm:t>
    </dgm:pt>
    <dgm:pt modelId="{9A0EEECD-589A-4331-9D51-B3BE5C1730A2}">
      <dgm:prSet phldrT="[Text]"/>
      <dgm:spPr/>
      <dgm:t>
        <a:bodyPr/>
        <a:lstStyle/>
        <a:p>
          <a:r>
            <a:rPr lang="en-US" dirty="0" smtClean="0">
              <a:latin typeface="Arial" panose="020B0604020202020204" pitchFamily="34" charset="0"/>
              <a:cs typeface="Arial" panose="020B0604020202020204" pitchFamily="34" charset="0"/>
            </a:rPr>
            <a:t>MALES</a:t>
          </a:r>
        </a:p>
        <a:p>
          <a:r>
            <a:rPr lang="en-US" dirty="0" smtClean="0">
              <a:latin typeface="Arial" panose="020B0604020202020204" pitchFamily="34" charset="0"/>
              <a:cs typeface="Arial" panose="020B0604020202020204" pitchFamily="34" charset="0"/>
            </a:rPr>
            <a:t>$301,703</a:t>
          </a:r>
          <a:endParaRPr lang="en-US" dirty="0"/>
        </a:p>
      </dgm:t>
    </dgm:pt>
    <dgm:pt modelId="{03203F98-5757-4052-A04A-339F965303EE}" type="parTrans" cxnId="{38B65A1A-9C1F-4A33-91AA-85212A68918A}">
      <dgm:prSet/>
      <dgm:spPr/>
      <dgm:t>
        <a:bodyPr/>
        <a:lstStyle/>
        <a:p>
          <a:endParaRPr lang="en-US"/>
        </a:p>
      </dgm:t>
    </dgm:pt>
    <dgm:pt modelId="{6091F468-8EB8-4938-BDCB-57AB55995051}" type="sibTrans" cxnId="{38B65A1A-9C1F-4A33-91AA-85212A68918A}">
      <dgm:prSet/>
      <dgm:spPr/>
      <dgm:t>
        <a:bodyPr/>
        <a:lstStyle/>
        <a:p>
          <a:endParaRPr lang="en-US"/>
        </a:p>
      </dgm:t>
    </dgm:pt>
    <dgm:pt modelId="{1B031DA8-2FA4-4E28-82A1-E3B379734B48}" type="pres">
      <dgm:prSet presAssocID="{2677B6DF-C9E7-4B2D-93F4-01F9FB617CD6}" presName="diagram" presStyleCnt="0">
        <dgm:presLayoutVars>
          <dgm:dir/>
          <dgm:resizeHandles val="exact"/>
        </dgm:presLayoutVars>
      </dgm:prSet>
      <dgm:spPr/>
      <dgm:t>
        <a:bodyPr/>
        <a:lstStyle/>
        <a:p>
          <a:endParaRPr lang="en-US"/>
        </a:p>
      </dgm:t>
    </dgm:pt>
    <dgm:pt modelId="{61E891FE-27FB-42BA-8079-5963E243AB08}" type="pres">
      <dgm:prSet presAssocID="{AFFC0292-BFA6-48DD-86BD-EBD1CB85C6C2}" presName="node" presStyleLbl="node1" presStyleIdx="0" presStyleCnt="2">
        <dgm:presLayoutVars>
          <dgm:bulletEnabled val="1"/>
        </dgm:presLayoutVars>
      </dgm:prSet>
      <dgm:spPr/>
      <dgm:t>
        <a:bodyPr/>
        <a:lstStyle/>
        <a:p>
          <a:endParaRPr lang="en-US"/>
        </a:p>
      </dgm:t>
    </dgm:pt>
    <dgm:pt modelId="{A6C2464C-B9AD-446B-BDDE-7811FD042C38}" type="pres">
      <dgm:prSet presAssocID="{FE4B5595-B35A-4F17-B1F3-28DDFCB75B59}" presName="sibTrans" presStyleCnt="0"/>
      <dgm:spPr/>
    </dgm:pt>
    <dgm:pt modelId="{FBE43DE6-8D5E-43A4-8DEA-8E7BF6BE590D}" type="pres">
      <dgm:prSet presAssocID="{9A0EEECD-589A-4331-9D51-B3BE5C1730A2}" presName="node" presStyleLbl="node1" presStyleIdx="1" presStyleCnt="2">
        <dgm:presLayoutVars>
          <dgm:bulletEnabled val="1"/>
        </dgm:presLayoutVars>
      </dgm:prSet>
      <dgm:spPr/>
      <dgm:t>
        <a:bodyPr/>
        <a:lstStyle/>
        <a:p>
          <a:endParaRPr lang="en-US"/>
        </a:p>
      </dgm:t>
    </dgm:pt>
  </dgm:ptLst>
  <dgm:cxnLst>
    <dgm:cxn modelId="{DAD244AF-4929-4D06-BAAE-C0A27FDCC850}" type="presOf" srcId="{2677B6DF-C9E7-4B2D-93F4-01F9FB617CD6}" destId="{1B031DA8-2FA4-4E28-82A1-E3B379734B48}" srcOrd="0" destOrd="0" presId="urn:microsoft.com/office/officeart/2005/8/layout/default"/>
    <dgm:cxn modelId="{38B65A1A-9C1F-4A33-91AA-85212A68918A}" srcId="{2677B6DF-C9E7-4B2D-93F4-01F9FB617CD6}" destId="{9A0EEECD-589A-4331-9D51-B3BE5C1730A2}" srcOrd="1" destOrd="0" parTransId="{03203F98-5757-4052-A04A-339F965303EE}" sibTransId="{6091F468-8EB8-4938-BDCB-57AB55995051}"/>
    <dgm:cxn modelId="{6419BBE7-EC9F-42F4-8F91-01670F8730C3}" srcId="{2677B6DF-C9E7-4B2D-93F4-01F9FB617CD6}" destId="{AFFC0292-BFA6-48DD-86BD-EBD1CB85C6C2}" srcOrd="0" destOrd="0" parTransId="{D1CFFF24-9726-4B67-BFB2-61B25A861836}" sibTransId="{FE4B5595-B35A-4F17-B1F3-28DDFCB75B59}"/>
    <dgm:cxn modelId="{AB184097-30E7-4E2F-867A-CA25DCE367E9}" type="presOf" srcId="{AFFC0292-BFA6-48DD-86BD-EBD1CB85C6C2}" destId="{61E891FE-27FB-42BA-8079-5963E243AB08}" srcOrd="0" destOrd="0" presId="urn:microsoft.com/office/officeart/2005/8/layout/default"/>
    <dgm:cxn modelId="{94A9653A-CCD2-4430-862C-2ACA64309F97}" type="presOf" srcId="{9A0EEECD-589A-4331-9D51-B3BE5C1730A2}" destId="{FBE43DE6-8D5E-43A4-8DEA-8E7BF6BE590D}" srcOrd="0" destOrd="0" presId="urn:microsoft.com/office/officeart/2005/8/layout/default"/>
    <dgm:cxn modelId="{3CE5B00A-DF46-4324-8084-3A68FE775FEE}" type="presParOf" srcId="{1B031DA8-2FA4-4E28-82A1-E3B379734B48}" destId="{61E891FE-27FB-42BA-8079-5963E243AB08}" srcOrd="0" destOrd="0" presId="urn:microsoft.com/office/officeart/2005/8/layout/default"/>
    <dgm:cxn modelId="{61690788-2E22-40CA-840B-48762CA96400}" type="presParOf" srcId="{1B031DA8-2FA4-4E28-82A1-E3B379734B48}" destId="{A6C2464C-B9AD-446B-BDDE-7811FD042C38}" srcOrd="1" destOrd="0" presId="urn:microsoft.com/office/officeart/2005/8/layout/default"/>
    <dgm:cxn modelId="{4D92B85B-E7CD-4FD5-B094-E1DFD4D30554}" type="presParOf" srcId="{1B031DA8-2FA4-4E28-82A1-E3B379734B48}" destId="{FBE43DE6-8D5E-43A4-8DEA-8E7BF6BE590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677B6DF-C9E7-4B2D-93F4-01F9FB617CD6}"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AFFC0292-BFA6-48DD-86BD-EBD1CB85C6C2}">
      <dgm:prSet phldrT="[Text]"/>
      <dgm:spPr>
        <a:solidFill>
          <a:schemeClr val="accent2">
            <a:lumMod val="75000"/>
          </a:schemeClr>
        </a:solidFill>
      </dgm:spPr>
      <dgm:t>
        <a:bodyPr/>
        <a:lstStyle/>
        <a:p>
          <a:r>
            <a:rPr lang="en-US" dirty="0" smtClean="0">
              <a:latin typeface="Arial" panose="020B0604020202020204" pitchFamily="34" charset="0"/>
              <a:cs typeface="Arial" panose="020B0604020202020204" pitchFamily="34" charset="0"/>
            </a:rPr>
            <a:t>FEMALES</a:t>
          </a:r>
        </a:p>
        <a:p>
          <a:r>
            <a:rPr lang="en-US" dirty="0" smtClean="0">
              <a:latin typeface="Arial" panose="020B0604020202020204" pitchFamily="34" charset="0"/>
              <a:cs typeface="Arial" panose="020B0604020202020204" pitchFamily="34" charset="0"/>
            </a:rPr>
            <a:t>$178,692</a:t>
          </a:r>
          <a:endParaRPr lang="en-US" dirty="0"/>
        </a:p>
      </dgm:t>
    </dgm:pt>
    <dgm:pt modelId="{D1CFFF24-9726-4B67-BFB2-61B25A861836}" type="parTrans" cxnId="{6419BBE7-EC9F-42F4-8F91-01670F8730C3}">
      <dgm:prSet/>
      <dgm:spPr/>
      <dgm:t>
        <a:bodyPr/>
        <a:lstStyle/>
        <a:p>
          <a:endParaRPr lang="en-US"/>
        </a:p>
      </dgm:t>
    </dgm:pt>
    <dgm:pt modelId="{FE4B5595-B35A-4F17-B1F3-28DDFCB75B59}" type="sibTrans" cxnId="{6419BBE7-EC9F-42F4-8F91-01670F8730C3}">
      <dgm:prSet/>
      <dgm:spPr/>
      <dgm:t>
        <a:bodyPr/>
        <a:lstStyle/>
        <a:p>
          <a:endParaRPr lang="en-US"/>
        </a:p>
      </dgm:t>
    </dgm:pt>
    <dgm:pt modelId="{9A0EEECD-589A-4331-9D51-B3BE5C1730A2}">
      <dgm:prSet phldrT="[Text]"/>
      <dgm:spPr/>
      <dgm:t>
        <a:bodyPr/>
        <a:lstStyle/>
        <a:p>
          <a:r>
            <a:rPr lang="en-US" dirty="0" smtClean="0">
              <a:latin typeface="Arial" panose="020B0604020202020204" pitchFamily="34" charset="0"/>
              <a:cs typeface="Arial" panose="020B0604020202020204" pitchFamily="34" charset="0"/>
            </a:rPr>
            <a:t>MALES</a:t>
          </a:r>
        </a:p>
        <a:p>
          <a:r>
            <a:rPr lang="en-US" dirty="0" smtClean="0">
              <a:latin typeface="Arial" panose="020B0604020202020204" pitchFamily="34" charset="0"/>
              <a:cs typeface="Arial" panose="020B0604020202020204" pitchFamily="34" charset="0"/>
            </a:rPr>
            <a:t>$157,157</a:t>
          </a:r>
          <a:endParaRPr lang="en-US" dirty="0"/>
        </a:p>
      </dgm:t>
    </dgm:pt>
    <dgm:pt modelId="{03203F98-5757-4052-A04A-339F965303EE}" type="parTrans" cxnId="{38B65A1A-9C1F-4A33-91AA-85212A68918A}">
      <dgm:prSet/>
      <dgm:spPr/>
      <dgm:t>
        <a:bodyPr/>
        <a:lstStyle/>
        <a:p>
          <a:endParaRPr lang="en-US"/>
        </a:p>
      </dgm:t>
    </dgm:pt>
    <dgm:pt modelId="{6091F468-8EB8-4938-BDCB-57AB55995051}" type="sibTrans" cxnId="{38B65A1A-9C1F-4A33-91AA-85212A68918A}">
      <dgm:prSet/>
      <dgm:spPr/>
      <dgm:t>
        <a:bodyPr/>
        <a:lstStyle/>
        <a:p>
          <a:endParaRPr lang="en-US"/>
        </a:p>
      </dgm:t>
    </dgm:pt>
    <dgm:pt modelId="{1B031DA8-2FA4-4E28-82A1-E3B379734B48}" type="pres">
      <dgm:prSet presAssocID="{2677B6DF-C9E7-4B2D-93F4-01F9FB617CD6}" presName="diagram" presStyleCnt="0">
        <dgm:presLayoutVars>
          <dgm:dir/>
          <dgm:resizeHandles val="exact"/>
        </dgm:presLayoutVars>
      </dgm:prSet>
      <dgm:spPr/>
      <dgm:t>
        <a:bodyPr/>
        <a:lstStyle/>
        <a:p>
          <a:endParaRPr lang="en-US"/>
        </a:p>
      </dgm:t>
    </dgm:pt>
    <dgm:pt modelId="{61E891FE-27FB-42BA-8079-5963E243AB08}" type="pres">
      <dgm:prSet presAssocID="{AFFC0292-BFA6-48DD-86BD-EBD1CB85C6C2}" presName="node" presStyleLbl="node1" presStyleIdx="0" presStyleCnt="2">
        <dgm:presLayoutVars>
          <dgm:bulletEnabled val="1"/>
        </dgm:presLayoutVars>
      </dgm:prSet>
      <dgm:spPr/>
      <dgm:t>
        <a:bodyPr/>
        <a:lstStyle/>
        <a:p>
          <a:endParaRPr lang="en-US"/>
        </a:p>
      </dgm:t>
    </dgm:pt>
    <dgm:pt modelId="{A6C2464C-B9AD-446B-BDDE-7811FD042C38}" type="pres">
      <dgm:prSet presAssocID="{FE4B5595-B35A-4F17-B1F3-28DDFCB75B59}" presName="sibTrans" presStyleCnt="0"/>
      <dgm:spPr/>
    </dgm:pt>
    <dgm:pt modelId="{FBE43DE6-8D5E-43A4-8DEA-8E7BF6BE590D}" type="pres">
      <dgm:prSet presAssocID="{9A0EEECD-589A-4331-9D51-B3BE5C1730A2}" presName="node" presStyleLbl="node1" presStyleIdx="1" presStyleCnt="2">
        <dgm:presLayoutVars>
          <dgm:bulletEnabled val="1"/>
        </dgm:presLayoutVars>
      </dgm:prSet>
      <dgm:spPr/>
      <dgm:t>
        <a:bodyPr/>
        <a:lstStyle/>
        <a:p>
          <a:endParaRPr lang="en-US"/>
        </a:p>
      </dgm:t>
    </dgm:pt>
  </dgm:ptLst>
  <dgm:cxnLst>
    <dgm:cxn modelId="{46897029-8DED-4E93-AF6D-0358445DE303}" type="presOf" srcId="{2677B6DF-C9E7-4B2D-93F4-01F9FB617CD6}" destId="{1B031DA8-2FA4-4E28-82A1-E3B379734B48}" srcOrd="0" destOrd="0" presId="urn:microsoft.com/office/officeart/2005/8/layout/default"/>
    <dgm:cxn modelId="{38B65A1A-9C1F-4A33-91AA-85212A68918A}" srcId="{2677B6DF-C9E7-4B2D-93F4-01F9FB617CD6}" destId="{9A0EEECD-589A-4331-9D51-B3BE5C1730A2}" srcOrd="1" destOrd="0" parTransId="{03203F98-5757-4052-A04A-339F965303EE}" sibTransId="{6091F468-8EB8-4938-BDCB-57AB55995051}"/>
    <dgm:cxn modelId="{2A34606C-20BD-4AEF-8C56-DBB3B6B2658F}" type="presOf" srcId="{9A0EEECD-589A-4331-9D51-B3BE5C1730A2}" destId="{FBE43DE6-8D5E-43A4-8DEA-8E7BF6BE590D}" srcOrd="0" destOrd="0" presId="urn:microsoft.com/office/officeart/2005/8/layout/default"/>
    <dgm:cxn modelId="{6419BBE7-EC9F-42F4-8F91-01670F8730C3}" srcId="{2677B6DF-C9E7-4B2D-93F4-01F9FB617CD6}" destId="{AFFC0292-BFA6-48DD-86BD-EBD1CB85C6C2}" srcOrd="0" destOrd="0" parTransId="{D1CFFF24-9726-4B67-BFB2-61B25A861836}" sibTransId="{FE4B5595-B35A-4F17-B1F3-28DDFCB75B59}"/>
    <dgm:cxn modelId="{46FF1C99-F41E-41CE-B4C8-96AD2DDB2FAA}" type="presOf" srcId="{AFFC0292-BFA6-48DD-86BD-EBD1CB85C6C2}" destId="{61E891FE-27FB-42BA-8079-5963E243AB08}" srcOrd="0" destOrd="0" presId="urn:microsoft.com/office/officeart/2005/8/layout/default"/>
    <dgm:cxn modelId="{E05CB6F5-3B7B-4A68-94B7-A3E8D72571D5}" type="presParOf" srcId="{1B031DA8-2FA4-4E28-82A1-E3B379734B48}" destId="{61E891FE-27FB-42BA-8079-5963E243AB08}" srcOrd="0" destOrd="0" presId="urn:microsoft.com/office/officeart/2005/8/layout/default"/>
    <dgm:cxn modelId="{FB59AA24-319B-4332-AEEC-B72BF658AAB9}" type="presParOf" srcId="{1B031DA8-2FA4-4E28-82A1-E3B379734B48}" destId="{A6C2464C-B9AD-446B-BDDE-7811FD042C38}" srcOrd="1" destOrd="0" presId="urn:microsoft.com/office/officeart/2005/8/layout/default"/>
    <dgm:cxn modelId="{AC43793C-1004-431B-A4ED-C0651BDF2C76}" type="presParOf" srcId="{1B031DA8-2FA4-4E28-82A1-E3B379734B48}" destId="{FBE43DE6-8D5E-43A4-8DEA-8E7BF6BE590D}"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31CDC7-F261-43C4-9221-00704CEA64DA}"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4E45FC68-1BE6-40C0-9BAB-FF98CCCD8B48}">
      <dgm:prSet/>
      <dgm:spPr>
        <a:noFill/>
        <a:ln>
          <a:solidFill>
            <a:schemeClr val="accent3"/>
          </a:solidFill>
        </a:ln>
      </dgm:spPr>
      <dgm:t>
        <a:bodyPr/>
        <a:lstStyle/>
        <a:p>
          <a:pPr rtl="0"/>
          <a:r>
            <a:rPr lang="en-US" b="0" dirty="0" smtClean="0">
              <a:solidFill>
                <a:schemeClr val="tx1"/>
              </a:solidFill>
            </a:rPr>
            <a:t>Research &amp;Data; Executive Director, Policy, and Communications; Operations,  </a:t>
          </a:r>
          <a:endParaRPr lang="en-US" b="0" dirty="0">
            <a:solidFill>
              <a:schemeClr val="tx1"/>
            </a:solidFill>
          </a:endParaRPr>
        </a:p>
      </dgm:t>
    </dgm:pt>
    <dgm:pt modelId="{499BBF27-3FCC-4A96-B1C4-65AABA6D80D6}" type="parTrans" cxnId="{989B7437-5EC2-4F0D-82DE-1B0E92BAF57F}">
      <dgm:prSet/>
      <dgm:spPr/>
      <dgm:t>
        <a:bodyPr/>
        <a:lstStyle/>
        <a:p>
          <a:endParaRPr lang="en-US"/>
        </a:p>
      </dgm:t>
    </dgm:pt>
    <dgm:pt modelId="{07407D3E-7760-4981-B52C-C026333B7519}" type="sibTrans" cxnId="{989B7437-5EC2-4F0D-82DE-1B0E92BAF57F}">
      <dgm:prSet/>
      <dgm:spPr/>
      <dgm:t>
        <a:bodyPr/>
        <a:lstStyle/>
        <a:p>
          <a:endParaRPr lang="en-US"/>
        </a:p>
      </dgm:t>
    </dgm:pt>
    <dgm:pt modelId="{49DFA32C-DC82-4109-95EE-C44EFDF2E9B8}">
      <dgm:prSet/>
      <dgm:spPr>
        <a:noFill/>
        <a:ln>
          <a:solidFill>
            <a:schemeClr val="accent3"/>
          </a:solidFill>
        </a:ln>
      </dgm:spPr>
      <dgm:t>
        <a:bodyPr/>
        <a:lstStyle/>
        <a:p>
          <a:pPr rtl="0"/>
          <a:r>
            <a:rPr lang="en-US" b="0" dirty="0" smtClean="0">
              <a:solidFill>
                <a:schemeClr val="tx1"/>
              </a:solidFill>
            </a:rPr>
            <a:t>​Office of Student Access and Completion (OSAC)</a:t>
          </a:r>
          <a:endParaRPr lang="en-US" b="0" dirty="0">
            <a:solidFill>
              <a:schemeClr val="tx1"/>
            </a:solidFill>
          </a:endParaRPr>
        </a:p>
      </dgm:t>
    </dgm:pt>
    <dgm:pt modelId="{124B2A34-0B75-420E-947B-1F97C74B4FA1}" type="parTrans" cxnId="{101CF2EE-DE75-4D6F-8879-C75CB20E2774}">
      <dgm:prSet/>
      <dgm:spPr/>
      <dgm:t>
        <a:bodyPr/>
        <a:lstStyle/>
        <a:p>
          <a:endParaRPr lang="en-US"/>
        </a:p>
      </dgm:t>
    </dgm:pt>
    <dgm:pt modelId="{E77A23B8-A70B-4377-9F74-69B3274BE23D}" type="sibTrans" cxnId="{101CF2EE-DE75-4D6F-8879-C75CB20E2774}">
      <dgm:prSet/>
      <dgm:spPr/>
      <dgm:t>
        <a:bodyPr/>
        <a:lstStyle/>
        <a:p>
          <a:endParaRPr lang="en-US"/>
        </a:p>
      </dgm:t>
    </dgm:pt>
    <dgm:pt modelId="{A501694D-38CC-4422-A624-B190CFC0C3C4}">
      <dgm:prSet/>
      <dgm:spPr>
        <a:noFill/>
        <a:ln>
          <a:solidFill>
            <a:schemeClr val="accent3"/>
          </a:solidFill>
        </a:ln>
      </dgm:spPr>
      <dgm:t>
        <a:bodyPr/>
        <a:lstStyle/>
        <a:p>
          <a:pPr rtl="0"/>
          <a:r>
            <a:rPr lang="en-US" b="0" dirty="0" smtClean="0">
              <a:solidFill>
                <a:schemeClr val="tx1"/>
              </a:solidFill>
            </a:rPr>
            <a:t>Public University Coordination</a:t>
          </a:r>
          <a:endParaRPr lang="en-US" b="0" dirty="0">
            <a:solidFill>
              <a:schemeClr val="tx1"/>
            </a:solidFill>
          </a:endParaRPr>
        </a:p>
      </dgm:t>
    </dgm:pt>
    <dgm:pt modelId="{0AC83AB5-087E-4038-9277-22FF6257AFB3}" type="parTrans" cxnId="{5BE9BF16-D4D9-4CAB-95B4-C565DD22C800}">
      <dgm:prSet/>
      <dgm:spPr/>
      <dgm:t>
        <a:bodyPr/>
        <a:lstStyle/>
        <a:p>
          <a:endParaRPr lang="en-US"/>
        </a:p>
      </dgm:t>
    </dgm:pt>
    <dgm:pt modelId="{1A297627-7FB6-4374-B5C4-6E2142B580FB}" type="sibTrans" cxnId="{5BE9BF16-D4D9-4CAB-95B4-C565DD22C800}">
      <dgm:prSet/>
      <dgm:spPr/>
      <dgm:t>
        <a:bodyPr/>
        <a:lstStyle/>
        <a:p>
          <a:endParaRPr lang="en-US"/>
        </a:p>
      </dgm:t>
    </dgm:pt>
    <dgm:pt modelId="{426BCAAA-F785-475A-81DE-3B2AB99BBB71}">
      <dgm:prSet/>
      <dgm:spPr>
        <a:noFill/>
        <a:ln>
          <a:solidFill>
            <a:schemeClr val="accent3"/>
          </a:solidFill>
        </a:ln>
      </dgm:spPr>
      <dgm:t>
        <a:bodyPr/>
        <a:lstStyle/>
        <a:p>
          <a:pPr rtl="0"/>
          <a:r>
            <a:rPr lang="en-US" b="0" dirty="0" smtClean="0">
              <a:solidFill>
                <a:schemeClr val="tx1"/>
              </a:solidFill>
            </a:rPr>
            <a:t>Workforce Investments</a:t>
          </a:r>
          <a:endParaRPr lang="en-US" b="0" dirty="0">
            <a:solidFill>
              <a:schemeClr val="tx1"/>
            </a:solidFill>
          </a:endParaRPr>
        </a:p>
      </dgm:t>
    </dgm:pt>
    <dgm:pt modelId="{E5304622-5B12-4928-8A47-FF0D8B97E294}" type="parTrans" cxnId="{634C7035-567C-4A5E-85CF-F29F685C2E54}">
      <dgm:prSet/>
      <dgm:spPr/>
      <dgm:t>
        <a:bodyPr/>
        <a:lstStyle/>
        <a:p>
          <a:endParaRPr lang="en-US"/>
        </a:p>
      </dgm:t>
    </dgm:pt>
    <dgm:pt modelId="{D28EBF60-26F8-43E6-BF51-1727CD5B701D}" type="sibTrans" cxnId="{634C7035-567C-4A5E-85CF-F29F685C2E54}">
      <dgm:prSet/>
      <dgm:spPr/>
      <dgm:t>
        <a:bodyPr/>
        <a:lstStyle/>
        <a:p>
          <a:endParaRPr lang="en-US"/>
        </a:p>
      </dgm:t>
    </dgm:pt>
    <dgm:pt modelId="{FA0AD6A5-A2D0-4FD6-8A06-CE44F309041E}">
      <dgm:prSet/>
      <dgm:spPr>
        <a:noFill/>
        <a:ln>
          <a:solidFill>
            <a:schemeClr val="accent3"/>
          </a:solidFill>
        </a:ln>
      </dgm:spPr>
      <dgm:t>
        <a:bodyPr/>
        <a:lstStyle/>
        <a:p>
          <a:pPr rtl="0"/>
          <a:r>
            <a:rPr lang="en-US" b="0" dirty="0" smtClean="0">
              <a:solidFill>
                <a:schemeClr val="tx1"/>
              </a:solidFill>
            </a:rPr>
            <a:t>​​Community Colleges and Workforce Development (CCWD)</a:t>
          </a:r>
          <a:endParaRPr lang="en-US" b="0" dirty="0">
            <a:solidFill>
              <a:schemeClr val="tx1"/>
            </a:solidFill>
          </a:endParaRPr>
        </a:p>
      </dgm:t>
    </dgm:pt>
    <dgm:pt modelId="{BB6E52C3-0C4C-4C3E-B4B6-7183B5719DDC}" type="parTrans" cxnId="{6ECB9932-CD83-4DEB-9A8B-17DE43C664AC}">
      <dgm:prSet/>
      <dgm:spPr/>
      <dgm:t>
        <a:bodyPr/>
        <a:lstStyle/>
        <a:p>
          <a:endParaRPr lang="en-US"/>
        </a:p>
      </dgm:t>
    </dgm:pt>
    <dgm:pt modelId="{26229789-2FFC-41CD-9708-45C9B2B5D285}" type="sibTrans" cxnId="{6ECB9932-CD83-4DEB-9A8B-17DE43C664AC}">
      <dgm:prSet/>
      <dgm:spPr/>
      <dgm:t>
        <a:bodyPr/>
        <a:lstStyle/>
        <a:p>
          <a:endParaRPr lang="en-US"/>
        </a:p>
      </dgm:t>
    </dgm:pt>
    <dgm:pt modelId="{92C21F97-7925-4D30-A6DA-F03EAA69EB4C}">
      <dgm:prSet/>
      <dgm:spPr>
        <a:noFill/>
        <a:ln>
          <a:solidFill>
            <a:schemeClr val="accent3"/>
          </a:solidFill>
        </a:ln>
      </dgm:spPr>
      <dgm:t>
        <a:bodyPr/>
        <a:lstStyle/>
        <a:p>
          <a:pPr rtl="0"/>
          <a:r>
            <a:rPr lang="en-US" b="0" dirty="0" smtClean="0">
              <a:solidFill>
                <a:schemeClr val="tx1"/>
              </a:solidFill>
            </a:rPr>
            <a:t>Private Postsecondary Education</a:t>
          </a:r>
          <a:endParaRPr lang="en-US" b="0" dirty="0">
            <a:solidFill>
              <a:schemeClr val="tx1"/>
            </a:solidFill>
          </a:endParaRPr>
        </a:p>
      </dgm:t>
    </dgm:pt>
    <dgm:pt modelId="{BAC82745-40A6-467D-A2E4-C96ABB4EFCE3}" type="parTrans" cxnId="{7D30A295-85B8-47C1-9894-ABD5C5625D2A}">
      <dgm:prSet/>
      <dgm:spPr/>
      <dgm:t>
        <a:bodyPr/>
        <a:lstStyle/>
        <a:p>
          <a:endParaRPr lang="en-US"/>
        </a:p>
      </dgm:t>
    </dgm:pt>
    <dgm:pt modelId="{D209357A-1737-496D-8DAA-ABF1B43061D9}" type="sibTrans" cxnId="{7D30A295-85B8-47C1-9894-ABD5C5625D2A}">
      <dgm:prSet/>
      <dgm:spPr/>
      <dgm:t>
        <a:bodyPr/>
        <a:lstStyle/>
        <a:p>
          <a:endParaRPr lang="en-US"/>
        </a:p>
      </dgm:t>
    </dgm:pt>
    <dgm:pt modelId="{7874D902-17BB-459C-B0E6-957943B4A2C9}">
      <dgm:prSet custT="1"/>
      <dgm:spPr/>
      <dgm:t>
        <a:bodyPr/>
        <a:lstStyle/>
        <a:p>
          <a:pPr rtl="0"/>
          <a:r>
            <a:rPr lang="en-US" sz="1400" b="0" dirty="0" smtClean="0"/>
            <a:t>HECC Commission*</a:t>
          </a:r>
          <a:endParaRPr lang="en-US" sz="1400" b="0" dirty="0"/>
        </a:p>
      </dgm:t>
    </dgm:pt>
    <dgm:pt modelId="{FEDD4D69-3FDA-47B2-9B3D-427993367642}" type="sibTrans" cxnId="{1F892B1A-2071-47C4-A6C4-4251D68789DB}">
      <dgm:prSet/>
      <dgm:spPr/>
      <dgm:t>
        <a:bodyPr/>
        <a:lstStyle/>
        <a:p>
          <a:endParaRPr lang="en-US"/>
        </a:p>
      </dgm:t>
    </dgm:pt>
    <dgm:pt modelId="{89303507-24AA-436E-BFE3-C3227DBEECE3}" type="parTrans" cxnId="{1F892B1A-2071-47C4-A6C4-4251D68789DB}">
      <dgm:prSet/>
      <dgm:spPr/>
      <dgm:t>
        <a:bodyPr/>
        <a:lstStyle/>
        <a:p>
          <a:endParaRPr lang="en-US"/>
        </a:p>
      </dgm:t>
    </dgm:pt>
    <dgm:pt modelId="{AA784752-A14C-4330-A4E9-524AC3388359}">
      <dgm:prSet custT="1"/>
      <dgm:spPr>
        <a:solidFill>
          <a:schemeClr val="accent3"/>
        </a:solidFill>
      </dgm:spPr>
      <dgm:t>
        <a:bodyPr/>
        <a:lstStyle/>
        <a:p>
          <a:pPr rtl="0"/>
          <a:r>
            <a:rPr lang="en-US" sz="1400" b="0" dirty="0" smtClean="0"/>
            <a:t>HECC Agency*</a:t>
          </a:r>
          <a:endParaRPr lang="en-US" sz="1400" b="0" dirty="0"/>
        </a:p>
      </dgm:t>
    </dgm:pt>
    <dgm:pt modelId="{1F8791B7-D4BB-4910-95B2-1F2984912B07}" type="parTrans" cxnId="{1D9D0DDE-D9D2-4E4E-A0C2-B35951FAD496}">
      <dgm:prSet/>
      <dgm:spPr/>
      <dgm:t>
        <a:bodyPr/>
        <a:lstStyle/>
        <a:p>
          <a:endParaRPr lang="en-US"/>
        </a:p>
      </dgm:t>
    </dgm:pt>
    <dgm:pt modelId="{BE377D71-D1C9-46C6-9AF1-EC38DEEB12AF}" type="sibTrans" cxnId="{1D9D0DDE-D9D2-4E4E-A0C2-B35951FAD496}">
      <dgm:prSet/>
      <dgm:spPr/>
      <dgm:t>
        <a:bodyPr/>
        <a:lstStyle/>
        <a:p>
          <a:endParaRPr lang="en-US"/>
        </a:p>
      </dgm:t>
    </dgm:pt>
    <dgm:pt modelId="{1974089A-015A-43C0-A46D-0C0709D9CB98}" type="pres">
      <dgm:prSet presAssocID="{4931CDC7-F261-43C4-9221-00704CEA64DA}" presName="diagram" presStyleCnt="0">
        <dgm:presLayoutVars>
          <dgm:chPref val="1"/>
          <dgm:dir/>
          <dgm:animOne val="branch"/>
          <dgm:animLvl val="lvl"/>
          <dgm:resizeHandles val="exact"/>
        </dgm:presLayoutVars>
      </dgm:prSet>
      <dgm:spPr/>
      <dgm:t>
        <a:bodyPr/>
        <a:lstStyle/>
        <a:p>
          <a:endParaRPr lang="en-US"/>
        </a:p>
      </dgm:t>
    </dgm:pt>
    <dgm:pt modelId="{417F8C66-3C9A-4783-A33F-D64AEEA7B9B6}" type="pres">
      <dgm:prSet presAssocID="{7874D902-17BB-459C-B0E6-957943B4A2C9}" presName="root1" presStyleCnt="0"/>
      <dgm:spPr/>
    </dgm:pt>
    <dgm:pt modelId="{8B7B37BB-E0ED-4443-9AA7-A5B928C27B85}" type="pres">
      <dgm:prSet presAssocID="{7874D902-17BB-459C-B0E6-957943B4A2C9}" presName="LevelOneTextNode" presStyleLbl="node0" presStyleIdx="0" presStyleCnt="2">
        <dgm:presLayoutVars>
          <dgm:chPref val="3"/>
        </dgm:presLayoutVars>
      </dgm:prSet>
      <dgm:spPr/>
      <dgm:t>
        <a:bodyPr/>
        <a:lstStyle/>
        <a:p>
          <a:endParaRPr lang="en-US"/>
        </a:p>
      </dgm:t>
    </dgm:pt>
    <dgm:pt modelId="{49D93E08-BB1F-44B6-AC2A-CF9348957F20}" type="pres">
      <dgm:prSet presAssocID="{7874D902-17BB-459C-B0E6-957943B4A2C9}" presName="level2hierChild" presStyleCnt="0"/>
      <dgm:spPr/>
    </dgm:pt>
    <dgm:pt modelId="{DFA77198-83F8-4662-9039-9ACC2E5B1909}" type="pres">
      <dgm:prSet presAssocID="{AA784752-A14C-4330-A4E9-524AC3388359}" presName="root1" presStyleCnt="0"/>
      <dgm:spPr/>
    </dgm:pt>
    <dgm:pt modelId="{2D52B81E-D28C-42D3-8193-DB0748AD4EE8}" type="pres">
      <dgm:prSet presAssocID="{AA784752-A14C-4330-A4E9-524AC3388359}" presName="LevelOneTextNode" presStyleLbl="node0" presStyleIdx="1" presStyleCnt="2">
        <dgm:presLayoutVars>
          <dgm:chPref val="3"/>
        </dgm:presLayoutVars>
      </dgm:prSet>
      <dgm:spPr/>
      <dgm:t>
        <a:bodyPr/>
        <a:lstStyle/>
        <a:p>
          <a:endParaRPr lang="en-US"/>
        </a:p>
      </dgm:t>
    </dgm:pt>
    <dgm:pt modelId="{7BB93FFB-6088-4735-AB3B-5F6483F1697C}" type="pres">
      <dgm:prSet presAssocID="{AA784752-A14C-4330-A4E9-524AC3388359}" presName="level2hierChild" presStyleCnt="0"/>
      <dgm:spPr/>
    </dgm:pt>
    <dgm:pt modelId="{1EFC0DAC-C357-4916-B20E-7178EA89FF54}" type="pres">
      <dgm:prSet presAssocID="{499BBF27-3FCC-4A96-B1C4-65AABA6D80D6}" presName="conn2-1" presStyleLbl="parChTrans1D2" presStyleIdx="0" presStyleCnt="6"/>
      <dgm:spPr/>
      <dgm:t>
        <a:bodyPr/>
        <a:lstStyle/>
        <a:p>
          <a:endParaRPr lang="en-US"/>
        </a:p>
      </dgm:t>
    </dgm:pt>
    <dgm:pt modelId="{34DA6F2F-CB4A-4E4C-AD54-C9BFFE1145B3}" type="pres">
      <dgm:prSet presAssocID="{499BBF27-3FCC-4A96-B1C4-65AABA6D80D6}" presName="connTx" presStyleLbl="parChTrans1D2" presStyleIdx="0" presStyleCnt="6"/>
      <dgm:spPr/>
      <dgm:t>
        <a:bodyPr/>
        <a:lstStyle/>
        <a:p>
          <a:endParaRPr lang="en-US"/>
        </a:p>
      </dgm:t>
    </dgm:pt>
    <dgm:pt modelId="{3D47E377-5618-490E-A4CA-60674AAB3B93}" type="pres">
      <dgm:prSet presAssocID="{4E45FC68-1BE6-40C0-9BAB-FF98CCCD8B48}" presName="root2" presStyleCnt="0"/>
      <dgm:spPr/>
    </dgm:pt>
    <dgm:pt modelId="{61E5C1F0-B6ED-49C8-A17C-2283B6A7A096}" type="pres">
      <dgm:prSet presAssocID="{4E45FC68-1BE6-40C0-9BAB-FF98CCCD8B48}" presName="LevelTwoTextNode" presStyleLbl="node2" presStyleIdx="0" presStyleCnt="6">
        <dgm:presLayoutVars>
          <dgm:chPref val="3"/>
        </dgm:presLayoutVars>
      </dgm:prSet>
      <dgm:spPr/>
      <dgm:t>
        <a:bodyPr/>
        <a:lstStyle/>
        <a:p>
          <a:endParaRPr lang="en-US"/>
        </a:p>
      </dgm:t>
    </dgm:pt>
    <dgm:pt modelId="{7B570D6C-23F3-4269-844B-539CC63F646C}" type="pres">
      <dgm:prSet presAssocID="{4E45FC68-1BE6-40C0-9BAB-FF98CCCD8B48}" presName="level3hierChild" presStyleCnt="0"/>
      <dgm:spPr/>
    </dgm:pt>
    <dgm:pt modelId="{56C94FAD-D9F4-42EE-B2FC-36B754A2DC0C}" type="pres">
      <dgm:prSet presAssocID="{124B2A34-0B75-420E-947B-1F97C74B4FA1}" presName="conn2-1" presStyleLbl="parChTrans1D2" presStyleIdx="1" presStyleCnt="6"/>
      <dgm:spPr/>
      <dgm:t>
        <a:bodyPr/>
        <a:lstStyle/>
        <a:p>
          <a:endParaRPr lang="en-US"/>
        </a:p>
      </dgm:t>
    </dgm:pt>
    <dgm:pt modelId="{FACB34BC-5F7B-4100-8CBE-227724B558FF}" type="pres">
      <dgm:prSet presAssocID="{124B2A34-0B75-420E-947B-1F97C74B4FA1}" presName="connTx" presStyleLbl="parChTrans1D2" presStyleIdx="1" presStyleCnt="6"/>
      <dgm:spPr/>
      <dgm:t>
        <a:bodyPr/>
        <a:lstStyle/>
        <a:p>
          <a:endParaRPr lang="en-US"/>
        </a:p>
      </dgm:t>
    </dgm:pt>
    <dgm:pt modelId="{3F293F56-D198-4F5C-B375-3488A0BDE329}" type="pres">
      <dgm:prSet presAssocID="{49DFA32C-DC82-4109-95EE-C44EFDF2E9B8}" presName="root2" presStyleCnt="0"/>
      <dgm:spPr/>
    </dgm:pt>
    <dgm:pt modelId="{57C2C9C4-FC6C-4D69-9BF4-6300D2849A48}" type="pres">
      <dgm:prSet presAssocID="{49DFA32C-DC82-4109-95EE-C44EFDF2E9B8}" presName="LevelTwoTextNode" presStyleLbl="node2" presStyleIdx="1" presStyleCnt="6">
        <dgm:presLayoutVars>
          <dgm:chPref val="3"/>
        </dgm:presLayoutVars>
      </dgm:prSet>
      <dgm:spPr/>
      <dgm:t>
        <a:bodyPr/>
        <a:lstStyle/>
        <a:p>
          <a:endParaRPr lang="en-US"/>
        </a:p>
      </dgm:t>
    </dgm:pt>
    <dgm:pt modelId="{C1DBD23C-27BB-4270-8C5C-8F8B5D528E2F}" type="pres">
      <dgm:prSet presAssocID="{49DFA32C-DC82-4109-95EE-C44EFDF2E9B8}" presName="level3hierChild" presStyleCnt="0"/>
      <dgm:spPr/>
    </dgm:pt>
    <dgm:pt modelId="{37F19349-4DD0-4BBB-9D27-1F750FA47113}" type="pres">
      <dgm:prSet presAssocID="{BB6E52C3-0C4C-4C3E-B4B6-7183B5719DDC}" presName="conn2-1" presStyleLbl="parChTrans1D2" presStyleIdx="2" presStyleCnt="6"/>
      <dgm:spPr/>
      <dgm:t>
        <a:bodyPr/>
        <a:lstStyle/>
        <a:p>
          <a:endParaRPr lang="en-US"/>
        </a:p>
      </dgm:t>
    </dgm:pt>
    <dgm:pt modelId="{6F994724-AEE8-41AB-ADB2-D60564B31EE7}" type="pres">
      <dgm:prSet presAssocID="{BB6E52C3-0C4C-4C3E-B4B6-7183B5719DDC}" presName="connTx" presStyleLbl="parChTrans1D2" presStyleIdx="2" presStyleCnt="6"/>
      <dgm:spPr/>
      <dgm:t>
        <a:bodyPr/>
        <a:lstStyle/>
        <a:p>
          <a:endParaRPr lang="en-US"/>
        </a:p>
      </dgm:t>
    </dgm:pt>
    <dgm:pt modelId="{785D7A24-9D75-48A9-8C21-0C40B5B66202}" type="pres">
      <dgm:prSet presAssocID="{FA0AD6A5-A2D0-4FD6-8A06-CE44F309041E}" presName="root2" presStyleCnt="0"/>
      <dgm:spPr/>
    </dgm:pt>
    <dgm:pt modelId="{77E10DC1-4A22-4E39-B418-E5EF0A1C6100}" type="pres">
      <dgm:prSet presAssocID="{FA0AD6A5-A2D0-4FD6-8A06-CE44F309041E}" presName="LevelTwoTextNode" presStyleLbl="node2" presStyleIdx="2" presStyleCnt="6">
        <dgm:presLayoutVars>
          <dgm:chPref val="3"/>
        </dgm:presLayoutVars>
      </dgm:prSet>
      <dgm:spPr/>
      <dgm:t>
        <a:bodyPr/>
        <a:lstStyle/>
        <a:p>
          <a:endParaRPr lang="en-US"/>
        </a:p>
      </dgm:t>
    </dgm:pt>
    <dgm:pt modelId="{D99B0B2C-BFFB-40B1-9ED3-7027A13ABD27}" type="pres">
      <dgm:prSet presAssocID="{FA0AD6A5-A2D0-4FD6-8A06-CE44F309041E}" presName="level3hierChild" presStyleCnt="0"/>
      <dgm:spPr/>
    </dgm:pt>
    <dgm:pt modelId="{A1B86424-3CBD-40C2-9930-5CB963707D1A}" type="pres">
      <dgm:prSet presAssocID="{0AC83AB5-087E-4038-9277-22FF6257AFB3}" presName="conn2-1" presStyleLbl="parChTrans1D2" presStyleIdx="3" presStyleCnt="6"/>
      <dgm:spPr/>
      <dgm:t>
        <a:bodyPr/>
        <a:lstStyle/>
        <a:p>
          <a:endParaRPr lang="en-US"/>
        </a:p>
      </dgm:t>
    </dgm:pt>
    <dgm:pt modelId="{E993AB3B-C7DE-4B04-98EF-4FF1EB18870D}" type="pres">
      <dgm:prSet presAssocID="{0AC83AB5-087E-4038-9277-22FF6257AFB3}" presName="connTx" presStyleLbl="parChTrans1D2" presStyleIdx="3" presStyleCnt="6"/>
      <dgm:spPr/>
      <dgm:t>
        <a:bodyPr/>
        <a:lstStyle/>
        <a:p>
          <a:endParaRPr lang="en-US"/>
        </a:p>
      </dgm:t>
    </dgm:pt>
    <dgm:pt modelId="{DF561288-7A9F-4F2D-B982-EA10D29C3BD9}" type="pres">
      <dgm:prSet presAssocID="{A501694D-38CC-4422-A624-B190CFC0C3C4}" presName="root2" presStyleCnt="0"/>
      <dgm:spPr/>
    </dgm:pt>
    <dgm:pt modelId="{D29AE6AE-7E9D-4794-A1EB-FE06EB9383BA}" type="pres">
      <dgm:prSet presAssocID="{A501694D-38CC-4422-A624-B190CFC0C3C4}" presName="LevelTwoTextNode" presStyleLbl="node2" presStyleIdx="3" presStyleCnt="6">
        <dgm:presLayoutVars>
          <dgm:chPref val="3"/>
        </dgm:presLayoutVars>
      </dgm:prSet>
      <dgm:spPr/>
      <dgm:t>
        <a:bodyPr/>
        <a:lstStyle/>
        <a:p>
          <a:endParaRPr lang="en-US"/>
        </a:p>
      </dgm:t>
    </dgm:pt>
    <dgm:pt modelId="{2664F8A2-BF79-4FCB-A7CF-2D7645718591}" type="pres">
      <dgm:prSet presAssocID="{A501694D-38CC-4422-A624-B190CFC0C3C4}" presName="level3hierChild" presStyleCnt="0"/>
      <dgm:spPr/>
    </dgm:pt>
    <dgm:pt modelId="{179C4A32-95EE-4256-930A-DAF9E42B04E9}" type="pres">
      <dgm:prSet presAssocID="{BAC82745-40A6-467D-A2E4-C96ABB4EFCE3}" presName="conn2-1" presStyleLbl="parChTrans1D2" presStyleIdx="4" presStyleCnt="6"/>
      <dgm:spPr/>
      <dgm:t>
        <a:bodyPr/>
        <a:lstStyle/>
        <a:p>
          <a:endParaRPr lang="en-US"/>
        </a:p>
      </dgm:t>
    </dgm:pt>
    <dgm:pt modelId="{3953E4AA-3B2C-4FCD-A35A-C7713393632A}" type="pres">
      <dgm:prSet presAssocID="{BAC82745-40A6-467D-A2E4-C96ABB4EFCE3}" presName="connTx" presStyleLbl="parChTrans1D2" presStyleIdx="4" presStyleCnt="6"/>
      <dgm:spPr/>
      <dgm:t>
        <a:bodyPr/>
        <a:lstStyle/>
        <a:p>
          <a:endParaRPr lang="en-US"/>
        </a:p>
      </dgm:t>
    </dgm:pt>
    <dgm:pt modelId="{40431A85-0E6A-4C21-9BB3-B3E12F74B541}" type="pres">
      <dgm:prSet presAssocID="{92C21F97-7925-4D30-A6DA-F03EAA69EB4C}" presName="root2" presStyleCnt="0"/>
      <dgm:spPr/>
    </dgm:pt>
    <dgm:pt modelId="{79B7DCBA-6A6E-4E7D-B306-4CF95C5A1ABD}" type="pres">
      <dgm:prSet presAssocID="{92C21F97-7925-4D30-A6DA-F03EAA69EB4C}" presName="LevelTwoTextNode" presStyleLbl="node2" presStyleIdx="4" presStyleCnt="6">
        <dgm:presLayoutVars>
          <dgm:chPref val="3"/>
        </dgm:presLayoutVars>
      </dgm:prSet>
      <dgm:spPr/>
      <dgm:t>
        <a:bodyPr/>
        <a:lstStyle/>
        <a:p>
          <a:endParaRPr lang="en-US"/>
        </a:p>
      </dgm:t>
    </dgm:pt>
    <dgm:pt modelId="{31E19F33-B7CF-4617-B561-5B48440F0C67}" type="pres">
      <dgm:prSet presAssocID="{92C21F97-7925-4D30-A6DA-F03EAA69EB4C}" presName="level3hierChild" presStyleCnt="0"/>
      <dgm:spPr/>
    </dgm:pt>
    <dgm:pt modelId="{EF364A7E-407C-487F-BD0A-1F8B9553B534}" type="pres">
      <dgm:prSet presAssocID="{E5304622-5B12-4928-8A47-FF0D8B97E294}" presName="conn2-1" presStyleLbl="parChTrans1D2" presStyleIdx="5" presStyleCnt="6"/>
      <dgm:spPr/>
      <dgm:t>
        <a:bodyPr/>
        <a:lstStyle/>
        <a:p>
          <a:endParaRPr lang="en-US"/>
        </a:p>
      </dgm:t>
    </dgm:pt>
    <dgm:pt modelId="{47C136D8-88D4-4119-99DC-4DCF6C2CA9BC}" type="pres">
      <dgm:prSet presAssocID="{E5304622-5B12-4928-8A47-FF0D8B97E294}" presName="connTx" presStyleLbl="parChTrans1D2" presStyleIdx="5" presStyleCnt="6"/>
      <dgm:spPr/>
      <dgm:t>
        <a:bodyPr/>
        <a:lstStyle/>
        <a:p>
          <a:endParaRPr lang="en-US"/>
        </a:p>
      </dgm:t>
    </dgm:pt>
    <dgm:pt modelId="{19C0D8D2-B180-4E86-9B3A-FF204B58BAD8}" type="pres">
      <dgm:prSet presAssocID="{426BCAAA-F785-475A-81DE-3B2AB99BBB71}" presName="root2" presStyleCnt="0"/>
      <dgm:spPr/>
    </dgm:pt>
    <dgm:pt modelId="{47831D54-A95B-40F3-A610-FDC23514F005}" type="pres">
      <dgm:prSet presAssocID="{426BCAAA-F785-475A-81DE-3B2AB99BBB71}" presName="LevelTwoTextNode" presStyleLbl="node2" presStyleIdx="5" presStyleCnt="6">
        <dgm:presLayoutVars>
          <dgm:chPref val="3"/>
        </dgm:presLayoutVars>
      </dgm:prSet>
      <dgm:spPr/>
      <dgm:t>
        <a:bodyPr/>
        <a:lstStyle/>
        <a:p>
          <a:endParaRPr lang="en-US"/>
        </a:p>
      </dgm:t>
    </dgm:pt>
    <dgm:pt modelId="{BEE1F7F7-77C9-41EF-843B-FC386A4D9FE1}" type="pres">
      <dgm:prSet presAssocID="{426BCAAA-F785-475A-81DE-3B2AB99BBB71}" presName="level3hierChild" presStyleCnt="0"/>
      <dgm:spPr/>
    </dgm:pt>
  </dgm:ptLst>
  <dgm:cxnLst>
    <dgm:cxn modelId="{37325C6B-88EE-4CD7-8CAA-0A70CEED337D}" type="presOf" srcId="{124B2A34-0B75-420E-947B-1F97C74B4FA1}" destId="{FACB34BC-5F7B-4100-8CBE-227724B558FF}" srcOrd="1" destOrd="0" presId="urn:microsoft.com/office/officeart/2005/8/layout/hierarchy2"/>
    <dgm:cxn modelId="{C3DEF5C6-957C-4160-8494-32DC6D693C3E}" type="presOf" srcId="{BAC82745-40A6-467D-A2E4-C96ABB4EFCE3}" destId="{3953E4AA-3B2C-4FCD-A35A-C7713393632A}" srcOrd="1" destOrd="0" presId="urn:microsoft.com/office/officeart/2005/8/layout/hierarchy2"/>
    <dgm:cxn modelId="{634C7035-567C-4A5E-85CF-F29F685C2E54}" srcId="{AA784752-A14C-4330-A4E9-524AC3388359}" destId="{426BCAAA-F785-475A-81DE-3B2AB99BBB71}" srcOrd="5" destOrd="0" parTransId="{E5304622-5B12-4928-8A47-FF0D8B97E294}" sibTransId="{D28EBF60-26F8-43E6-BF51-1727CD5B701D}"/>
    <dgm:cxn modelId="{44118838-B660-47AC-9C29-2A7CC1501264}" type="presOf" srcId="{E5304622-5B12-4928-8A47-FF0D8B97E294}" destId="{EF364A7E-407C-487F-BD0A-1F8B9553B534}" srcOrd="0" destOrd="0" presId="urn:microsoft.com/office/officeart/2005/8/layout/hierarchy2"/>
    <dgm:cxn modelId="{101CF2EE-DE75-4D6F-8879-C75CB20E2774}" srcId="{AA784752-A14C-4330-A4E9-524AC3388359}" destId="{49DFA32C-DC82-4109-95EE-C44EFDF2E9B8}" srcOrd="1" destOrd="0" parTransId="{124B2A34-0B75-420E-947B-1F97C74B4FA1}" sibTransId="{E77A23B8-A70B-4377-9F74-69B3274BE23D}"/>
    <dgm:cxn modelId="{1D9D0DDE-D9D2-4E4E-A0C2-B35951FAD496}" srcId="{4931CDC7-F261-43C4-9221-00704CEA64DA}" destId="{AA784752-A14C-4330-A4E9-524AC3388359}" srcOrd="1" destOrd="0" parTransId="{1F8791B7-D4BB-4910-95B2-1F2984912B07}" sibTransId="{BE377D71-D1C9-46C6-9AF1-EC38DEEB12AF}"/>
    <dgm:cxn modelId="{6ECB9932-CD83-4DEB-9A8B-17DE43C664AC}" srcId="{AA784752-A14C-4330-A4E9-524AC3388359}" destId="{FA0AD6A5-A2D0-4FD6-8A06-CE44F309041E}" srcOrd="2" destOrd="0" parTransId="{BB6E52C3-0C4C-4C3E-B4B6-7183B5719DDC}" sibTransId="{26229789-2FFC-41CD-9708-45C9B2B5D285}"/>
    <dgm:cxn modelId="{2017B504-B8A9-420C-BA24-9483252D5BD8}" type="presOf" srcId="{0AC83AB5-087E-4038-9277-22FF6257AFB3}" destId="{E993AB3B-C7DE-4B04-98EF-4FF1EB18870D}" srcOrd="1" destOrd="0" presId="urn:microsoft.com/office/officeart/2005/8/layout/hierarchy2"/>
    <dgm:cxn modelId="{1F892B1A-2071-47C4-A6C4-4251D68789DB}" srcId="{4931CDC7-F261-43C4-9221-00704CEA64DA}" destId="{7874D902-17BB-459C-B0E6-957943B4A2C9}" srcOrd="0" destOrd="0" parTransId="{89303507-24AA-436E-BFE3-C3227DBEECE3}" sibTransId="{FEDD4D69-3FDA-47B2-9B3D-427993367642}"/>
    <dgm:cxn modelId="{DAB05778-B289-4B81-AFD8-947C675337B4}" type="presOf" srcId="{92C21F97-7925-4D30-A6DA-F03EAA69EB4C}" destId="{79B7DCBA-6A6E-4E7D-B306-4CF95C5A1ABD}" srcOrd="0" destOrd="0" presId="urn:microsoft.com/office/officeart/2005/8/layout/hierarchy2"/>
    <dgm:cxn modelId="{3617D3F2-34BF-4C64-8B6C-99C9AC49B2E5}" type="presOf" srcId="{499BBF27-3FCC-4A96-B1C4-65AABA6D80D6}" destId="{1EFC0DAC-C357-4916-B20E-7178EA89FF54}" srcOrd="0" destOrd="0" presId="urn:microsoft.com/office/officeart/2005/8/layout/hierarchy2"/>
    <dgm:cxn modelId="{6E207124-5D1D-44EE-919F-2B334C9B9C72}" type="presOf" srcId="{426BCAAA-F785-475A-81DE-3B2AB99BBB71}" destId="{47831D54-A95B-40F3-A610-FDC23514F005}" srcOrd="0" destOrd="0" presId="urn:microsoft.com/office/officeart/2005/8/layout/hierarchy2"/>
    <dgm:cxn modelId="{EBA37E7E-01E0-44D6-B4C1-42EEF68A9810}" type="presOf" srcId="{FA0AD6A5-A2D0-4FD6-8A06-CE44F309041E}" destId="{77E10DC1-4A22-4E39-B418-E5EF0A1C6100}" srcOrd="0" destOrd="0" presId="urn:microsoft.com/office/officeart/2005/8/layout/hierarchy2"/>
    <dgm:cxn modelId="{30DCB5C5-38B2-473F-B196-C07EC1E50B6A}" type="presOf" srcId="{0AC83AB5-087E-4038-9277-22FF6257AFB3}" destId="{A1B86424-3CBD-40C2-9930-5CB963707D1A}" srcOrd="0" destOrd="0" presId="urn:microsoft.com/office/officeart/2005/8/layout/hierarchy2"/>
    <dgm:cxn modelId="{1638D689-6C5B-405F-9BBD-79A115092AD9}" type="presOf" srcId="{AA784752-A14C-4330-A4E9-524AC3388359}" destId="{2D52B81E-D28C-42D3-8193-DB0748AD4EE8}" srcOrd="0" destOrd="0" presId="urn:microsoft.com/office/officeart/2005/8/layout/hierarchy2"/>
    <dgm:cxn modelId="{92CE7387-07E4-425A-BF5E-4059AF362706}" type="presOf" srcId="{BAC82745-40A6-467D-A2E4-C96ABB4EFCE3}" destId="{179C4A32-95EE-4256-930A-DAF9E42B04E9}" srcOrd="0" destOrd="0" presId="urn:microsoft.com/office/officeart/2005/8/layout/hierarchy2"/>
    <dgm:cxn modelId="{EAAFCADC-97AB-4839-BFE1-9EAA29EFE6E3}" type="presOf" srcId="{A501694D-38CC-4422-A624-B190CFC0C3C4}" destId="{D29AE6AE-7E9D-4794-A1EB-FE06EB9383BA}" srcOrd="0" destOrd="0" presId="urn:microsoft.com/office/officeart/2005/8/layout/hierarchy2"/>
    <dgm:cxn modelId="{C5AC6880-DA99-4E0E-A35E-FE61E28F882B}" type="presOf" srcId="{7874D902-17BB-459C-B0E6-957943B4A2C9}" destId="{8B7B37BB-E0ED-4443-9AA7-A5B928C27B85}" srcOrd="0" destOrd="0" presId="urn:microsoft.com/office/officeart/2005/8/layout/hierarchy2"/>
    <dgm:cxn modelId="{A6B42D1B-7FE1-4BF8-B72E-37B5D3B70F90}" type="presOf" srcId="{4E45FC68-1BE6-40C0-9BAB-FF98CCCD8B48}" destId="{61E5C1F0-B6ED-49C8-A17C-2283B6A7A096}" srcOrd="0" destOrd="0" presId="urn:microsoft.com/office/officeart/2005/8/layout/hierarchy2"/>
    <dgm:cxn modelId="{76E4CC1C-5BDF-4439-BEA8-7FEDE8FA7AE8}" type="presOf" srcId="{4931CDC7-F261-43C4-9221-00704CEA64DA}" destId="{1974089A-015A-43C0-A46D-0C0709D9CB98}" srcOrd="0" destOrd="0" presId="urn:microsoft.com/office/officeart/2005/8/layout/hierarchy2"/>
    <dgm:cxn modelId="{7D30A295-85B8-47C1-9894-ABD5C5625D2A}" srcId="{AA784752-A14C-4330-A4E9-524AC3388359}" destId="{92C21F97-7925-4D30-A6DA-F03EAA69EB4C}" srcOrd="4" destOrd="0" parTransId="{BAC82745-40A6-467D-A2E4-C96ABB4EFCE3}" sibTransId="{D209357A-1737-496D-8DAA-ABF1B43061D9}"/>
    <dgm:cxn modelId="{361C59DE-9757-4BC1-AF26-50B790ECD8A6}" type="presOf" srcId="{BB6E52C3-0C4C-4C3E-B4B6-7183B5719DDC}" destId="{6F994724-AEE8-41AB-ADB2-D60564B31EE7}" srcOrd="1" destOrd="0" presId="urn:microsoft.com/office/officeart/2005/8/layout/hierarchy2"/>
    <dgm:cxn modelId="{EF8BAD74-928B-4073-A5B8-365D0CA9760B}" type="presOf" srcId="{E5304622-5B12-4928-8A47-FF0D8B97E294}" destId="{47C136D8-88D4-4119-99DC-4DCF6C2CA9BC}" srcOrd="1" destOrd="0" presId="urn:microsoft.com/office/officeart/2005/8/layout/hierarchy2"/>
    <dgm:cxn modelId="{5BE9BF16-D4D9-4CAB-95B4-C565DD22C800}" srcId="{AA784752-A14C-4330-A4E9-524AC3388359}" destId="{A501694D-38CC-4422-A624-B190CFC0C3C4}" srcOrd="3" destOrd="0" parTransId="{0AC83AB5-087E-4038-9277-22FF6257AFB3}" sibTransId="{1A297627-7FB6-4374-B5C4-6E2142B580FB}"/>
    <dgm:cxn modelId="{EC28FC32-B00D-42B1-8EA0-74AB667EB72E}" type="presOf" srcId="{49DFA32C-DC82-4109-95EE-C44EFDF2E9B8}" destId="{57C2C9C4-FC6C-4D69-9BF4-6300D2849A48}" srcOrd="0" destOrd="0" presId="urn:microsoft.com/office/officeart/2005/8/layout/hierarchy2"/>
    <dgm:cxn modelId="{989B7437-5EC2-4F0D-82DE-1B0E92BAF57F}" srcId="{AA784752-A14C-4330-A4E9-524AC3388359}" destId="{4E45FC68-1BE6-40C0-9BAB-FF98CCCD8B48}" srcOrd="0" destOrd="0" parTransId="{499BBF27-3FCC-4A96-B1C4-65AABA6D80D6}" sibTransId="{07407D3E-7760-4981-B52C-C026333B7519}"/>
    <dgm:cxn modelId="{9CF7BFB9-2EF5-4577-BEE6-283644DE756C}" type="presOf" srcId="{BB6E52C3-0C4C-4C3E-B4B6-7183B5719DDC}" destId="{37F19349-4DD0-4BBB-9D27-1F750FA47113}" srcOrd="0" destOrd="0" presId="urn:microsoft.com/office/officeart/2005/8/layout/hierarchy2"/>
    <dgm:cxn modelId="{DC7A99E2-0424-4CF6-BB41-E7EA5F6313E1}" type="presOf" srcId="{499BBF27-3FCC-4A96-B1C4-65AABA6D80D6}" destId="{34DA6F2F-CB4A-4E4C-AD54-C9BFFE1145B3}" srcOrd="1" destOrd="0" presId="urn:microsoft.com/office/officeart/2005/8/layout/hierarchy2"/>
    <dgm:cxn modelId="{63C4F484-64E9-4086-B0BB-5D521A72E9E3}" type="presOf" srcId="{124B2A34-0B75-420E-947B-1F97C74B4FA1}" destId="{56C94FAD-D9F4-42EE-B2FC-36B754A2DC0C}" srcOrd="0" destOrd="0" presId="urn:microsoft.com/office/officeart/2005/8/layout/hierarchy2"/>
    <dgm:cxn modelId="{41DF8C04-CDA3-4332-8EEE-A0B883BB67D3}" type="presParOf" srcId="{1974089A-015A-43C0-A46D-0C0709D9CB98}" destId="{417F8C66-3C9A-4783-A33F-D64AEEA7B9B6}" srcOrd="0" destOrd="0" presId="urn:microsoft.com/office/officeart/2005/8/layout/hierarchy2"/>
    <dgm:cxn modelId="{BFA0A02C-F54F-4E0A-A643-6D8BB4CBDFC0}" type="presParOf" srcId="{417F8C66-3C9A-4783-A33F-D64AEEA7B9B6}" destId="{8B7B37BB-E0ED-4443-9AA7-A5B928C27B85}" srcOrd="0" destOrd="0" presId="urn:microsoft.com/office/officeart/2005/8/layout/hierarchy2"/>
    <dgm:cxn modelId="{7A4726FF-F961-48FD-B5C3-F01439F8E6BD}" type="presParOf" srcId="{417F8C66-3C9A-4783-A33F-D64AEEA7B9B6}" destId="{49D93E08-BB1F-44B6-AC2A-CF9348957F20}" srcOrd="1" destOrd="0" presId="urn:microsoft.com/office/officeart/2005/8/layout/hierarchy2"/>
    <dgm:cxn modelId="{2579B896-5A6B-4712-B523-E191A1B3D96A}" type="presParOf" srcId="{1974089A-015A-43C0-A46D-0C0709D9CB98}" destId="{DFA77198-83F8-4662-9039-9ACC2E5B1909}" srcOrd="1" destOrd="0" presId="urn:microsoft.com/office/officeart/2005/8/layout/hierarchy2"/>
    <dgm:cxn modelId="{C4351EEB-7B2F-41F6-934B-66764AFAEB49}" type="presParOf" srcId="{DFA77198-83F8-4662-9039-9ACC2E5B1909}" destId="{2D52B81E-D28C-42D3-8193-DB0748AD4EE8}" srcOrd="0" destOrd="0" presId="urn:microsoft.com/office/officeart/2005/8/layout/hierarchy2"/>
    <dgm:cxn modelId="{E8B58A95-AF7F-4650-A7ED-020F496F2F04}" type="presParOf" srcId="{DFA77198-83F8-4662-9039-9ACC2E5B1909}" destId="{7BB93FFB-6088-4735-AB3B-5F6483F1697C}" srcOrd="1" destOrd="0" presId="urn:microsoft.com/office/officeart/2005/8/layout/hierarchy2"/>
    <dgm:cxn modelId="{C1E9B741-A246-45BE-B410-EE6B002D567F}" type="presParOf" srcId="{7BB93FFB-6088-4735-AB3B-5F6483F1697C}" destId="{1EFC0DAC-C357-4916-B20E-7178EA89FF54}" srcOrd="0" destOrd="0" presId="urn:microsoft.com/office/officeart/2005/8/layout/hierarchy2"/>
    <dgm:cxn modelId="{274A49D7-9282-4A3A-8271-83BFD9746AC2}" type="presParOf" srcId="{1EFC0DAC-C357-4916-B20E-7178EA89FF54}" destId="{34DA6F2F-CB4A-4E4C-AD54-C9BFFE1145B3}" srcOrd="0" destOrd="0" presId="urn:microsoft.com/office/officeart/2005/8/layout/hierarchy2"/>
    <dgm:cxn modelId="{5CE87B21-E4DD-4859-9C6B-F81F5D44A676}" type="presParOf" srcId="{7BB93FFB-6088-4735-AB3B-5F6483F1697C}" destId="{3D47E377-5618-490E-A4CA-60674AAB3B93}" srcOrd="1" destOrd="0" presId="urn:microsoft.com/office/officeart/2005/8/layout/hierarchy2"/>
    <dgm:cxn modelId="{8D8FEBE5-B3C8-4BF0-BD10-06CD25057732}" type="presParOf" srcId="{3D47E377-5618-490E-A4CA-60674AAB3B93}" destId="{61E5C1F0-B6ED-49C8-A17C-2283B6A7A096}" srcOrd="0" destOrd="0" presId="urn:microsoft.com/office/officeart/2005/8/layout/hierarchy2"/>
    <dgm:cxn modelId="{DEFFB171-7183-4909-B245-ED32ACE0ED5D}" type="presParOf" srcId="{3D47E377-5618-490E-A4CA-60674AAB3B93}" destId="{7B570D6C-23F3-4269-844B-539CC63F646C}" srcOrd="1" destOrd="0" presId="urn:microsoft.com/office/officeart/2005/8/layout/hierarchy2"/>
    <dgm:cxn modelId="{79BB2224-D51D-4776-A82F-76226B635CCA}" type="presParOf" srcId="{7BB93FFB-6088-4735-AB3B-5F6483F1697C}" destId="{56C94FAD-D9F4-42EE-B2FC-36B754A2DC0C}" srcOrd="2" destOrd="0" presId="urn:microsoft.com/office/officeart/2005/8/layout/hierarchy2"/>
    <dgm:cxn modelId="{A8F013BF-84C3-4642-AD63-97E63AA7C0F9}" type="presParOf" srcId="{56C94FAD-D9F4-42EE-B2FC-36B754A2DC0C}" destId="{FACB34BC-5F7B-4100-8CBE-227724B558FF}" srcOrd="0" destOrd="0" presId="urn:microsoft.com/office/officeart/2005/8/layout/hierarchy2"/>
    <dgm:cxn modelId="{54A5AAD7-A857-4153-84FD-E2E6841C58F3}" type="presParOf" srcId="{7BB93FFB-6088-4735-AB3B-5F6483F1697C}" destId="{3F293F56-D198-4F5C-B375-3488A0BDE329}" srcOrd="3" destOrd="0" presId="urn:microsoft.com/office/officeart/2005/8/layout/hierarchy2"/>
    <dgm:cxn modelId="{E1C8E68C-3FEB-4B8D-BCD8-908954B373E6}" type="presParOf" srcId="{3F293F56-D198-4F5C-B375-3488A0BDE329}" destId="{57C2C9C4-FC6C-4D69-9BF4-6300D2849A48}" srcOrd="0" destOrd="0" presId="urn:microsoft.com/office/officeart/2005/8/layout/hierarchy2"/>
    <dgm:cxn modelId="{352BDF88-3AC0-495A-A52C-62B63B8FA71C}" type="presParOf" srcId="{3F293F56-D198-4F5C-B375-3488A0BDE329}" destId="{C1DBD23C-27BB-4270-8C5C-8F8B5D528E2F}" srcOrd="1" destOrd="0" presId="urn:microsoft.com/office/officeart/2005/8/layout/hierarchy2"/>
    <dgm:cxn modelId="{A15736C8-BFEE-4501-B4E4-F8ABA4B243C5}" type="presParOf" srcId="{7BB93FFB-6088-4735-AB3B-5F6483F1697C}" destId="{37F19349-4DD0-4BBB-9D27-1F750FA47113}" srcOrd="4" destOrd="0" presId="urn:microsoft.com/office/officeart/2005/8/layout/hierarchy2"/>
    <dgm:cxn modelId="{302ADCA6-3916-4D4A-A180-FD91475911BC}" type="presParOf" srcId="{37F19349-4DD0-4BBB-9D27-1F750FA47113}" destId="{6F994724-AEE8-41AB-ADB2-D60564B31EE7}" srcOrd="0" destOrd="0" presId="urn:microsoft.com/office/officeart/2005/8/layout/hierarchy2"/>
    <dgm:cxn modelId="{E8BB95BE-1AA5-4563-9CA2-1D6A19FC4AAC}" type="presParOf" srcId="{7BB93FFB-6088-4735-AB3B-5F6483F1697C}" destId="{785D7A24-9D75-48A9-8C21-0C40B5B66202}" srcOrd="5" destOrd="0" presId="urn:microsoft.com/office/officeart/2005/8/layout/hierarchy2"/>
    <dgm:cxn modelId="{A60CF181-A688-47FE-8D34-FDF17D8527FF}" type="presParOf" srcId="{785D7A24-9D75-48A9-8C21-0C40B5B66202}" destId="{77E10DC1-4A22-4E39-B418-E5EF0A1C6100}" srcOrd="0" destOrd="0" presId="urn:microsoft.com/office/officeart/2005/8/layout/hierarchy2"/>
    <dgm:cxn modelId="{C12852D5-5C9D-4FB9-92C9-FA5C0ECCAD4A}" type="presParOf" srcId="{785D7A24-9D75-48A9-8C21-0C40B5B66202}" destId="{D99B0B2C-BFFB-40B1-9ED3-7027A13ABD27}" srcOrd="1" destOrd="0" presId="urn:microsoft.com/office/officeart/2005/8/layout/hierarchy2"/>
    <dgm:cxn modelId="{0F92A54C-392C-4851-BBFC-830E933B8559}" type="presParOf" srcId="{7BB93FFB-6088-4735-AB3B-5F6483F1697C}" destId="{A1B86424-3CBD-40C2-9930-5CB963707D1A}" srcOrd="6" destOrd="0" presId="urn:microsoft.com/office/officeart/2005/8/layout/hierarchy2"/>
    <dgm:cxn modelId="{B9EC031D-7488-4967-BF16-41350C04B125}" type="presParOf" srcId="{A1B86424-3CBD-40C2-9930-5CB963707D1A}" destId="{E993AB3B-C7DE-4B04-98EF-4FF1EB18870D}" srcOrd="0" destOrd="0" presId="urn:microsoft.com/office/officeart/2005/8/layout/hierarchy2"/>
    <dgm:cxn modelId="{6DB0828C-346A-4E3A-8951-4A9FDF3624D9}" type="presParOf" srcId="{7BB93FFB-6088-4735-AB3B-5F6483F1697C}" destId="{DF561288-7A9F-4F2D-B982-EA10D29C3BD9}" srcOrd="7" destOrd="0" presId="urn:microsoft.com/office/officeart/2005/8/layout/hierarchy2"/>
    <dgm:cxn modelId="{80D19156-A304-4BF9-BE88-67142263315E}" type="presParOf" srcId="{DF561288-7A9F-4F2D-B982-EA10D29C3BD9}" destId="{D29AE6AE-7E9D-4794-A1EB-FE06EB9383BA}" srcOrd="0" destOrd="0" presId="urn:microsoft.com/office/officeart/2005/8/layout/hierarchy2"/>
    <dgm:cxn modelId="{D3B840A3-C5E5-4098-804C-A7B3F876C72F}" type="presParOf" srcId="{DF561288-7A9F-4F2D-B982-EA10D29C3BD9}" destId="{2664F8A2-BF79-4FCB-A7CF-2D7645718591}" srcOrd="1" destOrd="0" presId="urn:microsoft.com/office/officeart/2005/8/layout/hierarchy2"/>
    <dgm:cxn modelId="{710E72AD-D728-4E9D-9C0A-030112A8F861}" type="presParOf" srcId="{7BB93FFB-6088-4735-AB3B-5F6483F1697C}" destId="{179C4A32-95EE-4256-930A-DAF9E42B04E9}" srcOrd="8" destOrd="0" presId="urn:microsoft.com/office/officeart/2005/8/layout/hierarchy2"/>
    <dgm:cxn modelId="{643F2F01-F84F-4929-BDCF-9097C067FCB2}" type="presParOf" srcId="{179C4A32-95EE-4256-930A-DAF9E42B04E9}" destId="{3953E4AA-3B2C-4FCD-A35A-C7713393632A}" srcOrd="0" destOrd="0" presId="urn:microsoft.com/office/officeart/2005/8/layout/hierarchy2"/>
    <dgm:cxn modelId="{4D9505F9-2996-4A45-B634-8873D6178F25}" type="presParOf" srcId="{7BB93FFB-6088-4735-AB3B-5F6483F1697C}" destId="{40431A85-0E6A-4C21-9BB3-B3E12F74B541}" srcOrd="9" destOrd="0" presId="urn:microsoft.com/office/officeart/2005/8/layout/hierarchy2"/>
    <dgm:cxn modelId="{B9954CF8-612D-49D1-8A29-5E208FE4D038}" type="presParOf" srcId="{40431A85-0E6A-4C21-9BB3-B3E12F74B541}" destId="{79B7DCBA-6A6E-4E7D-B306-4CF95C5A1ABD}" srcOrd="0" destOrd="0" presId="urn:microsoft.com/office/officeart/2005/8/layout/hierarchy2"/>
    <dgm:cxn modelId="{50AD118C-307C-4B0F-80C8-6279119A5144}" type="presParOf" srcId="{40431A85-0E6A-4C21-9BB3-B3E12F74B541}" destId="{31E19F33-B7CF-4617-B561-5B48440F0C67}" srcOrd="1" destOrd="0" presId="urn:microsoft.com/office/officeart/2005/8/layout/hierarchy2"/>
    <dgm:cxn modelId="{A9E4C50A-5BDD-4459-970C-D43F664554F0}" type="presParOf" srcId="{7BB93FFB-6088-4735-AB3B-5F6483F1697C}" destId="{EF364A7E-407C-487F-BD0A-1F8B9553B534}" srcOrd="10" destOrd="0" presId="urn:microsoft.com/office/officeart/2005/8/layout/hierarchy2"/>
    <dgm:cxn modelId="{B93D6F83-4441-4797-A555-5AEF4D0480A5}" type="presParOf" srcId="{EF364A7E-407C-487F-BD0A-1F8B9553B534}" destId="{47C136D8-88D4-4119-99DC-4DCF6C2CA9BC}" srcOrd="0" destOrd="0" presId="urn:microsoft.com/office/officeart/2005/8/layout/hierarchy2"/>
    <dgm:cxn modelId="{924DC4C4-0FC2-4B1C-AE33-C19344004D91}" type="presParOf" srcId="{7BB93FFB-6088-4735-AB3B-5F6483F1697C}" destId="{19C0D8D2-B180-4E86-9B3A-FF204B58BAD8}" srcOrd="11" destOrd="0" presId="urn:microsoft.com/office/officeart/2005/8/layout/hierarchy2"/>
    <dgm:cxn modelId="{482FD5CD-F41D-473E-96C3-8172FF2B552F}" type="presParOf" srcId="{19C0D8D2-B180-4E86-9B3A-FF204B58BAD8}" destId="{47831D54-A95B-40F3-A610-FDC23514F005}" srcOrd="0" destOrd="0" presId="urn:microsoft.com/office/officeart/2005/8/layout/hierarchy2"/>
    <dgm:cxn modelId="{92B4EACA-2C8D-4E51-B038-F6369BE11F44}" type="presParOf" srcId="{19C0D8D2-B180-4E86-9B3A-FF204B58BAD8}" destId="{BEE1F7F7-77C9-41EF-843B-FC386A4D9FE1}"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31CDC7-F261-43C4-9221-00704CEA64DA}"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n-US"/>
        </a:p>
      </dgm:t>
    </dgm:pt>
    <dgm:pt modelId="{7874D902-17BB-459C-B0E6-957943B4A2C9}">
      <dgm:prSet custT="1"/>
      <dgm:spPr>
        <a:solidFill>
          <a:schemeClr val="accent3"/>
        </a:solidFill>
      </dgm:spPr>
      <dgm:t>
        <a:bodyPr/>
        <a:lstStyle/>
        <a:p>
          <a:pPr rtl="0"/>
          <a:r>
            <a:rPr lang="en-US" sz="900" dirty="0" smtClean="0"/>
            <a:t>Chief Education Office</a:t>
          </a:r>
          <a:endParaRPr lang="en-US" sz="900" dirty="0"/>
        </a:p>
      </dgm:t>
    </dgm:pt>
    <dgm:pt modelId="{89303507-24AA-436E-BFE3-C3227DBEECE3}" type="parTrans" cxnId="{1F892B1A-2071-47C4-A6C4-4251D68789DB}">
      <dgm:prSet/>
      <dgm:spPr/>
      <dgm:t>
        <a:bodyPr/>
        <a:lstStyle/>
        <a:p>
          <a:endParaRPr lang="en-US"/>
        </a:p>
      </dgm:t>
    </dgm:pt>
    <dgm:pt modelId="{FEDD4D69-3FDA-47B2-9B3D-427993367642}" type="sibTrans" cxnId="{1F892B1A-2071-47C4-A6C4-4251D68789DB}">
      <dgm:prSet/>
      <dgm:spPr/>
      <dgm:t>
        <a:bodyPr/>
        <a:lstStyle/>
        <a:p>
          <a:endParaRPr lang="en-US"/>
        </a:p>
      </dgm:t>
    </dgm:pt>
    <dgm:pt modelId="{CC787A08-A8AC-4D2E-B486-3C6D3611B1FE}">
      <dgm:prSet custT="1"/>
      <dgm:spPr>
        <a:solidFill>
          <a:schemeClr val="accent1"/>
        </a:solidFill>
      </dgm:spPr>
      <dgm:t>
        <a:bodyPr/>
        <a:lstStyle/>
        <a:p>
          <a:pPr rtl="0"/>
          <a:r>
            <a:rPr lang="en-US" sz="900" dirty="0" smtClean="0"/>
            <a:t>State Board of Education</a:t>
          </a:r>
          <a:endParaRPr lang="en-US" sz="900" dirty="0"/>
        </a:p>
      </dgm:t>
    </dgm:pt>
    <dgm:pt modelId="{D4A56296-5579-4128-ABC3-3C3506887892}" type="parTrans" cxnId="{06328FB5-3A85-45DE-BEE3-BE5543D991C1}">
      <dgm:prSet/>
      <dgm:spPr/>
      <dgm:t>
        <a:bodyPr/>
        <a:lstStyle/>
        <a:p>
          <a:endParaRPr lang="en-US"/>
        </a:p>
      </dgm:t>
    </dgm:pt>
    <dgm:pt modelId="{A17ED254-FD13-4BB2-BFC7-DC55115845DD}" type="sibTrans" cxnId="{06328FB5-3A85-45DE-BEE3-BE5543D991C1}">
      <dgm:prSet/>
      <dgm:spPr/>
      <dgm:t>
        <a:bodyPr/>
        <a:lstStyle/>
        <a:p>
          <a:endParaRPr lang="en-US"/>
        </a:p>
      </dgm:t>
    </dgm:pt>
    <dgm:pt modelId="{DC21A904-35E6-4772-B25C-871104B56592}">
      <dgm:prSet custT="1"/>
      <dgm:spPr>
        <a:solidFill>
          <a:schemeClr val="accent3"/>
        </a:solidFill>
      </dgm:spPr>
      <dgm:t>
        <a:bodyPr/>
        <a:lstStyle/>
        <a:p>
          <a:pPr rtl="0"/>
          <a:r>
            <a:rPr lang="en-US" sz="900" dirty="0" smtClean="0"/>
            <a:t>Oregon Department of Education</a:t>
          </a:r>
          <a:endParaRPr lang="en-US" sz="900" dirty="0"/>
        </a:p>
      </dgm:t>
    </dgm:pt>
    <dgm:pt modelId="{11AD93E9-65A8-42FF-9334-BED71FD05D36}" type="parTrans" cxnId="{E6E90D1E-981D-4373-9006-D6F91AF9234A}">
      <dgm:prSet/>
      <dgm:spPr/>
      <dgm:t>
        <a:bodyPr/>
        <a:lstStyle/>
        <a:p>
          <a:endParaRPr lang="en-US"/>
        </a:p>
      </dgm:t>
    </dgm:pt>
    <dgm:pt modelId="{AC8E86FF-401C-4E19-AB31-44A67E0CD8EE}" type="sibTrans" cxnId="{E6E90D1E-981D-4373-9006-D6F91AF9234A}">
      <dgm:prSet/>
      <dgm:spPr/>
      <dgm:t>
        <a:bodyPr/>
        <a:lstStyle/>
        <a:p>
          <a:endParaRPr lang="en-US"/>
        </a:p>
      </dgm:t>
    </dgm:pt>
    <dgm:pt modelId="{17152886-98F6-47D4-9D31-3F76B3C78FAD}">
      <dgm:prSet custT="1"/>
      <dgm:spPr>
        <a:solidFill>
          <a:schemeClr val="accent3"/>
        </a:solidFill>
      </dgm:spPr>
      <dgm:t>
        <a:bodyPr/>
        <a:lstStyle/>
        <a:p>
          <a:pPr rtl="0"/>
          <a:r>
            <a:rPr lang="en-US" sz="900" dirty="0" smtClean="0"/>
            <a:t>Employment Department</a:t>
          </a:r>
          <a:endParaRPr lang="en-US" sz="900" dirty="0"/>
        </a:p>
      </dgm:t>
    </dgm:pt>
    <dgm:pt modelId="{BD11AE50-5FFB-4259-B9BA-954288FFDD6D}" type="parTrans" cxnId="{9A4B9A62-851A-4565-8E47-0A19317D00AF}">
      <dgm:prSet/>
      <dgm:spPr/>
      <dgm:t>
        <a:bodyPr/>
        <a:lstStyle/>
        <a:p>
          <a:endParaRPr lang="en-US"/>
        </a:p>
      </dgm:t>
    </dgm:pt>
    <dgm:pt modelId="{2ADB202E-1F9B-4AD8-A945-FFC5F2038DA8}" type="sibTrans" cxnId="{9A4B9A62-851A-4565-8E47-0A19317D00AF}">
      <dgm:prSet/>
      <dgm:spPr/>
      <dgm:t>
        <a:bodyPr/>
        <a:lstStyle/>
        <a:p>
          <a:endParaRPr lang="en-US"/>
        </a:p>
      </dgm:t>
    </dgm:pt>
    <dgm:pt modelId="{40A64230-4C0C-41F9-8D83-9CE402874C6E}">
      <dgm:prSet/>
      <dgm:spPr>
        <a:solidFill>
          <a:schemeClr val="accent1"/>
        </a:solidFill>
      </dgm:spPr>
      <dgm:t>
        <a:bodyPr/>
        <a:lstStyle/>
        <a:p>
          <a:pPr rtl="0"/>
          <a:r>
            <a:rPr lang="en-US" dirty="0" smtClean="0"/>
            <a:t>Oregon Workforce Investment Board</a:t>
          </a:r>
          <a:endParaRPr lang="en-US" dirty="0"/>
        </a:p>
      </dgm:t>
    </dgm:pt>
    <dgm:pt modelId="{49AA41BC-29EF-4B21-9644-44A8706D5D45}" type="parTrans" cxnId="{93C4922E-D887-45FA-8438-8715A6A8093C}">
      <dgm:prSet/>
      <dgm:spPr/>
      <dgm:t>
        <a:bodyPr/>
        <a:lstStyle/>
        <a:p>
          <a:endParaRPr lang="en-US"/>
        </a:p>
      </dgm:t>
    </dgm:pt>
    <dgm:pt modelId="{89EA1FBE-799A-4CB9-8F9C-5C1F993F7245}" type="sibTrans" cxnId="{93C4922E-D887-45FA-8438-8715A6A8093C}">
      <dgm:prSet/>
      <dgm:spPr/>
      <dgm:t>
        <a:bodyPr/>
        <a:lstStyle/>
        <a:p>
          <a:endParaRPr lang="en-US"/>
        </a:p>
      </dgm:t>
    </dgm:pt>
    <dgm:pt modelId="{3014A5DA-127A-40CF-8A1A-2028E1AF3F0D}">
      <dgm:prSet/>
      <dgm:spPr>
        <a:solidFill>
          <a:schemeClr val="accent1"/>
        </a:solidFill>
      </dgm:spPr>
      <dgm:t>
        <a:bodyPr/>
        <a:lstStyle/>
        <a:p>
          <a:pPr rtl="0"/>
          <a:r>
            <a:rPr lang="en-US" dirty="0" smtClean="0"/>
            <a:t>Oregon Youth Conservation Corps Advisory Board</a:t>
          </a:r>
          <a:endParaRPr lang="en-US" dirty="0"/>
        </a:p>
      </dgm:t>
    </dgm:pt>
    <dgm:pt modelId="{074150FF-1EE3-4FEC-85D1-B99DD542D618}" type="parTrans" cxnId="{10A4AC65-D3E8-4C26-A03E-41769E5708FD}">
      <dgm:prSet/>
      <dgm:spPr/>
      <dgm:t>
        <a:bodyPr/>
        <a:lstStyle/>
        <a:p>
          <a:endParaRPr lang="en-US"/>
        </a:p>
      </dgm:t>
    </dgm:pt>
    <dgm:pt modelId="{B9E79A56-1E7E-4437-8469-8B31CA943C59}" type="sibTrans" cxnId="{10A4AC65-D3E8-4C26-A03E-41769E5708FD}">
      <dgm:prSet/>
      <dgm:spPr/>
      <dgm:t>
        <a:bodyPr/>
        <a:lstStyle/>
        <a:p>
          <a:endParaRPr lang="en-US"/>
        </a:p>
      </dgm:t>
    </dgm:pt>
    <dgm:pt modelId="{12F29655-1D64-4258-A33D-A00CF7057CC0}" type="pres">
      <dgm:prSet presAssocID="{4931CDC7-F261-43C4-9221-00704CEA64DA}" presName="diagram" presStyleCnt="0">
        <dgm:presLayoutVars>
          <dgm:chPref val="1"/>
          <dgm:dir/>
          <dgm:animOne val="branch"/>
          <dgm:animLvl val="lvl"/>
          <dgm:resizeHandles val="exact"/>
        </dgm:presLayoutVars>
      </dgm:prSet>
      <dgm:spPr/>
      <dgm:t>
        <a:bodyPr/>
        <a:lstStyle/>
        <a:p>
          <a:endParaRPr lang="en-US"/>
        </a:p>
      </dgm:t>
    </dgm:pt>
    <dgm:pt modelId="{7D80B5BA-1D37-4FC4-A0BA-1CBAFD0F3D9E}" type="pres">
      <dgm:prSet presAssocID="{7874D902-17BB-459C-B0E6-957943B4A2C9}" presName="root1" presStyleCnt="0"/>
      <dgm:spPr/>
    </dgm:pt>
    <dgm:pt modelId="{5A2FDDD9-F7CF-4DE2-8C78-173BF2097B2A}" type="pres">
      <dgm:prSet presAssocID="{7874D902-17BB-459C-B0E6-957943B4A2C9}" presName="LevelOneTextNode" presStyleLbl="node0" presStyleIdx="0" presStyleCnt="6">
        <dgm:presLayoutVars>
          <dgm:chPref val="3"/>
        </dgm:presLayoutVars>
      </dgm:prSet>
      <dgm:spPr/>
      <dgm:t>
        <a:bodyPr/>
        <a:lstStyle/>
        <a:p>
          <a:endParaRPr lang="en-US"/>
        </a:p>
      </dgm:t>
    </dgm:pt>
    <dgm:pt modelId="{BF6D85EC-9F89-4ADC-9F04-FD88424B3896}" type="pres">
      <dgm:prSet presAssocID="{7874D902-17BB-459C-B0E6-957943B4A2C9}" presName="level2hierChild" presStyleCnt="0"/>
      <dgm:spPr/>
    </dgm:pt>
    <dgm:pt modelId="{7A67E4EA-FD55-415E-B868-6C5860C9357D}" type="pres">
      <dgm:prSet presAssocID="{CC787A08-A8AC-4D2E-B486-3C6D3611B1FE}" presName="root1" presStyleCnt="0"/>
      <dgm:spPr/>
    </dgm:pt>
    <dgm:pt modelId="{3F936B6F-9B47-4E6C-90F3-1C74E3495776}" type="pres">
      <dgm:prSet presAssocID="{CC787A08-A8AC-4D2E-B486-3C6D3611B1FE}" presName="LevelOneTextNode" presStyleLbl="node0" presStyleIdx="1" presStyleCnt="6">
        <dgm:presLayoutVars>
          <dgm:chPref val="3"/>
        </dgm:presLayoutVars>
      </dgm:prSet>
      <dgm:spPr/>
      <dgm:t>
        <a:bodyPr/>
        <a:lstStyle/>
        <a:p>
          <a:endParaRPr lang="en-US"/>
        </a:p>
      </dgm:t>
    </dgm:pt>
    <dgm:pt modelId="{936C300E-C21E-4E81-ABD5-0D65CFFE6608}" type="pres">
      <dgm:prSet presAssocID="{CC787A08-A8AC-4D2E-B486-3C6D3611B1FE}" presName="level2hierChild" presStyleCnt="0"/>
      <dgm:spPr/>
    </dgm:pt>
    <dgm:pt modelId="{74506319-307A-4492-8E81-F7E579D6503C}" type="pres">
      <dgm:prSet presAssocID="{DC21A904-35E6-4772-B25C-871104B56592}" presName="root1" presStyleCnt="0"/>
      <dgm:spPr/>
    </dgm:pt>
    <dgm:pt modelId="{2AE2EA9E-D5AB-4F00-A7E3-AA152729DBAA}" type="pres">
      <dgm:prSet presAssocID="{DC21A904-35E6-4772-B25C-871104B56592}" presName="LevelOneTextNode" presStyleLbl="node0" presStyleIdx="2" presStyleCnt="6">
        <dgm:presLayoutVars>
          <dgm:chPref val="3"/>
        </dgm:presLayoutVars>
      </dgm:prSet>
      <dgm:spPr/>
      <dgm:t>
        <a:bodyPr/>
        <a:lstStyle/>
        <a:p>
          <a:endParaRPr lang="en-US"/>
        </a:p>
      </dgm:t>
    </dgm:pt>
    <dgm:pt modelId="{90BB876F-207C-4958-861F-2A4CFA567B83}" type="pres">
      <dgm:prSet presAssocID="{DC21A904-35E6-4772-B25C-871104B56592}" presName="level2hierChild" presStyleCnt="0"/>
      <dgm:spPr/>
    </dgm:pt>
    <dgm:pt modelId="{D14AB517-54C8-47DD-8C6E-8D92895A7840}" type="pres">
      <dgm:prSet presAssocID="{17152886-98F6-47D4-9D31-3F76B3C78FAD}" presName="root1" presStyleCnt="0"/>
      <dgm:spPr/>
    </dgm:pt>
    <dgm:pt modelId="{F30E4EA7-726C-4A61-8E53-86231776DD28}" type="pres">
      <dgm:prSet presAssocID="{17152886-98F6-47D4-9D31-3F76B3C78FAD}" presName="LevelOneTextNode" presStyleLbl="node0" presStyleIdx="3" presStyleCnt="6">
        <dgm:presLayoutVars>
          <dgm:chPref val="3"/>
        </dgm:presLayoutVars>
      </dgm:prSet>
      <dgm:spPr/>
      <dgm:t>
        <a:bodyPr/>
        <a:lstStyle/>
        <a:p>
          <a:endParaRPr lang="en-US"/>
        </a:p>
      </dgm:t>
    </dgm:pt>
    <dgm:pt modelId="{14F947ED-F594-428D-A04F-3CB8613880E1}" type="pres">
      <dgm:prSet presAssocID="{17152886-98F6-47D4-9D31-3F76B3C78FAD}" presName="level2hierChild" presStyleCnt="0"/>
      <dgm:spPr/>
    </dgm:pt>
    <dgm:pt modelId="{0DBC003A-1DB9-4C61-9F07-FDACF3AC62BC}" type="pres">
      <dgm:prSet presAssocID="{40A64230-4C0C-41F9-8D83-9CE402874C6E}" presName="root1" presStyleCnt="0"/>
      <dgm:spPr/>
    </dgm:pt>
    <dgm:pt modelId="{288F1D58-7597-4C73-97D7-8BE747C71714}" type="pres">
      <dgm:prSet presAssocID="{40A64230-4C0C-41F9-8D83-9CE402874C6E}" presName="LevelOneTextNode" presStyleLbl="node0" presStyleIdx="4" presStyleCnt="6">
        <dgm:presLayoutVars>
          <dgm:chPref val="3"/>
        </dgm:presLayoutVars>
      </dgm:prSet>
      <dgm:spPr/>
      <dgm:t>
        <a:bodyPr/>
        <a:lstStyle/>
        <a:p>
          <a:endParaRPr lang="en-US"/>
        </a:p>
      </dgm:t>
    </dgm:pt>
    <dgm:pt modelId="{A96F6182-2AE8-43EF-95B4-EF41623CC60C}" type="pres">
      <dgm:prSet presAssocID="{40A64230-4C0C-41F9-8D83-9CE402874C6E}" presName="level2hierChild" presStyleCnt="0"/>
      <dgm:spPr/>
    </dgm:pt>
    <dgm:pt modelId="{CC5D452E-2052-4CC9-B68B-B1A90F5FA34D}" type="pres">
      <dgm:prSet presAssocID="{3014A5DA-127A-40CF-8A1A-2028E1AF3F0D}" presName="root1" presStyleCnt="0"/>
      <dgm:spPr/>
    </dgm:pt>
    <dgm:pt modelId="{EBE079CA-FE79-419C-A788-5FB10063A74F}" type="pres">
      <dgm:prSet presAssocID="{3014A5DA-127A-40CF-8A1A-2028E1AF3F0D}" presName="LevelOneTextNode" presStyleLbl="node0" presStyleIdx="5" presStyleCnt="6">
        <dgm:presLayoutVars>
          <dgm:chPref val="3"/>
        </dgm:presLayoutVars>
      </dgm:prSet>
      <dgm:spPr/>
      <dgm:t>
        <a:bodyPr/>
        <a:lstStyle/>
        <a:p>
          <a:endParaRPr lang="en-US"/>
        </a:p>
      </dgm:t>
    </dgm:pt>
    <dgm:pt modelId="{04BB53C0-721B-43D0-B7F8-7D584DB08E73}" type="pres">
      <dgm:prSet presAssocID="{3014A5DA-127A-40CF-8A1A-2028E1AF3F0D}" presName="level2hierChild" presStyleCnt="0"/>
      <dgm:spPr/>
    </dgm:pt>
  </dgm:ptLst>
  <dgm:cxnLst>
    <dgm:cxn modelId="{11C3A034-7C69-4EE3-A160-341710F77660}" type="presOf" srcId="{40A64230-4C0C-41F9-8D83-9CE402874C6E}" destId="{288F1D58-7597-4C73-97D7-8BE747C71714}" srcOrd="0" destOrd="0" presId="urn:microsoft.com/office/officeart/2005/8/layout/hierarchy2"/>
    <dgm:cxn modelId="{06328FB5-3A85-45DE-BEE3-BE5543D991C1}" srcId="{4931CDC7-F261-43C4-9221-00704CEA64DA}" destId="{CC787A08-A8AC-4D2E-B486-3C6D3611B1FE}" srcOrd="1" destOrd="0" parTransId="{D4A56296-5579-4128-ABC3-3C3506887892}" sibTransId="{A17ED254-FD13-4BB2-BFC7-DC55115845DD}"/>
    <dgm:cxn modelId="{33941039-AED2-4EAC-B4E5-92D4EEDF61D4}" type="presOf" srcId="{17152886-98F6-47D4-9D31-3F76B3C78FAD}" destId="{F30E4EA7-726C-4A61-8E53-86231776DD28}" srcOrd="0" destOrd="0" presId="urn:microsoft.com/office/officeart/2005/8/layout/hierarchy2"/>
    <dgm:cxn modelId="{9A4B9A62-851A-4565-8E47-0A19317D00AF}" srcId="{4931CDC7-F261-43C4-9221-00704CEA64DA}" destId="{17152886-98F6-47D4-9D31-3F76B3C78FAD}" srcOrd="3" destOrd="0" parTransId="{BD11AE50-5FFB-4259-B9BA-954288FFDD6D}" sibTransId="{2ADB202E-1F9B-4AD8-A945-FFC5F2038DA8}"/>
    <dgm:cxn modelId="{6B6988B9-12C7-4395-8543-05FAE6C65200}" type="presOf" srcId="{DC21A904-35E6-4772-B25C-871104B56592}" destId="{2AE2EA9E-D5AB-4F00-A7E3-AA152729DBAA}" srcOrd="0" destOrd="0" presId="urn:microsoft.com/office/officeart/2005/8/layout/hierarchy2"/>
    <dgm:cxn modelId="{1F892B1A-2071-47C4-A6C4-4251D68789DB}" srcId="{4931CDC7-F261-43C4-9221-00704CEA64DA}" destId="{7874D902-17BB-459C-B0E6-957943B4A2C9}" srcOrd="0" destOrd="0" parTransId="{89303507-24AA-436E-BFE3-C3227DBEECE3}" sibTransId="{FEDD4D69-3FDA-47B2-9B3D-427993367642}"/>
    <dgm:cxn modelId="{10A4AC65-D3E8-4C26-A03E-41769E5708FD}" srcId="{4931CDC7-F261-43C4-9221-00704CEA64DA}" destId="{3014A5DA-127A-40CF-8A1A-2028E1AF3F0D}" srcOrd="5" destOrd="0" parTransId="{074150FF-1EE3-4FEC-85D1-B99DD542D618}" sibTransId="{B9E79A56-1E7E-4437-8469-8B31CA943C59}"/>
    <dgm:cxn modelId="{02E88034-6578-447D-8A9E-A099B8389111}" type="presOf" srcId="{7874D902-17BB-459C-B0E6-957943B4A2C9}" destId="{5A2FDDD9-F7CF-4DE2-8C78-173BF2097B2A}" srcOrd="0" destOrd="0" presId="urn:microsoft.com/office/officeart/2005/8/layout/hierarchy2"/>
    <dgm:cxn modelId="{656F4F7F-52EC-40B2-8BE5-874FC2ED6C18}" type="presOf" srcId="{4931CDC7-F261-43C4-9221-00704CEA64DA}" destId="{12F29655-1D64-4258-A33D-A00CF7057CC0}" srcOrd="0" destOrd="0" presId="urn:microsoft.com/office/officeart/2005/8/layout/hierarchy2"/>
    <dgm:cxn modelId="{7FDA47DE-7D05-4EDC-8050-614C7673C3E2}" type="presOf" srcId="{CC787A08-A8AC-4D2E-B486-3C6D3611B1FE}" destId="{3F936B6F-9B47-4E6C-90F3-1C74E3495776}" srcOrd="0" destOrd="0" presId="urn:microsoft.com/office/officeart/2005/8/layout/hierarchy2"/>
    <dgm:cxn modelId="{BD665247-2D02-40C3-A7D1-1B1049E133ED}" type="presOf" srcId="{3014A5DA-127A-40CF-8A1A-2028E1AF3F0D}" destId="{EBE079CA-FE79-419C-A788-5FB10063A74F}" srcOrd="0" destOrd="0" presId="urn:microsoft.com/office/officeart/2005/8/layout/hierarchy2"/>
    <dgm:cxn modelId="{93C4922E-D887-45FA-8438-8715A6A8093C}" srcId="{4931CDC7-F261-43C4-9221-00704CEA64DA}" destId="{40A64230-4C0C-41F9-8D83-9CE402874C6E}" srcOrd="4" destOrd="0" parTransId="{49AA41BC-29EF-4B21-9644-44A8706D5D45}" sibTransId="{89EA1FBE-799A-4CB9-8F9C-5C1F993F7245}"/>
    <dgm:cxn modelId="{E6E90D1E-981D-4373-9006-D6F91AF9234A}" srcId="{4931CDC7-F261-43C4-9221-00704CEA64DA}" destId="{DC21A904-35E6-4772-B25C-871104B56592}" srcOrd="2" destOrd="0" parTransId="{11AD93E9-65A8-42FF-9334-BED71FD05D36}" sibTransId="{AC8E86FF-401C-4E19-AB31-44A67E0CD8EE}"/>
    <dgm:cxn modelId="{D4D65A13-A6E1-4A50-BCC6-366050848D2A}" type="presParOf" srcId="{12F29655-1D64-4258-A33D-A00CF7057CC0}" destId="{7D80B5BA-1D37-4FC4-A0BA-1CBAFD0F3D9E}" srcOrd="0" destOrd="0" presId="urn:microsoft.com/office/officeart/2005/8/layout/hierarchy2"/>
    <dgm:cxn modelId="{87C71248-88BD-44F2-BCF1-0786A00C3B26}" type="presParOf" srcId="{7D80B5BA-1D37-4FC4-A0BA-1CBAFD0F3D9E}" destId="{5A2FDDD9-F7CF-4DE2-8C78-173BF2097B2A}" srcOrd="0" destOrd="0" presId="urn:microsoft.com/office/officeart/2005/8/layout/hierarchy2"/>
    <dgm:cxn modelId="{219F206E-AC75-40B1-858E-922CFB7372A0}" type="presParOf" srcId="{7D80B5BA-1D37-4FC4-A0BA-1CBAFD0F3D9E}" destId="{BF6D85EC-9F89-4ADC-9F04-FD88424B3896}" srcOrd="1" destOrd="0" presId="urn:microsoft.com/office/officeart/2005/8/layout/hierarchy2"/>
    <dgm:cxn modelId="{1BE5D8EF-8D7B-4376-AF72-5A590D986382}" type="presParOf" srcId="{12F29655-1D64-4258-A33D-A00CF7057CC0}" destId="{7A67E4EA-FD55-415E-B868-6C5860C9357D}" srcOrd="1" destOrd="0" presId="urn:microsoft.com/office/officeart/2005/8/layout/hierarchy2"/>
    <dgm:cxn modelId="{8D3AD93A-5BC2-4DF6-91F2-A14FFF5C994F}" type="presParOf" srcId="{7A67E4EA-FD55-415E-B868-6C5860C9357D}" destId="{3F936B6F-9B47-4E6C-90F3-1C74E3495776}" srcOrd="0" destOrd="0" presId="urn:microsoft.com/office/officeart/2005/8/layout/hierarchy2"/>
    <dgm:cxn modelId="{0E73222E-6BA2-48B8-ACBD-8D31B165F2E9}" type="presParOf" srcId="{7A67E4EA-FD55-415E-B868-6C5860C9357D}" destId="{936C300E-C21E-4E81-ABD5-0D65CFFE6608}" srcOrd="1" destOrd="0" presId="urn:microsoft.com/office/officeart/2005/8/layout/hierarchy2"/>
    <dgm:cxn modelId="{C1FBF86B-2A71-4386-98E4-C7D9C82095C3}" type="presParOf" srcId="{12F29655-1D64-4258-A33D-A00CF7057CC0}" destId="{74506319-307A-4492-8E81-F7E579D6503C}" srcOrd="2" destOrd="0" presId="urn:microsoft.com/office/officeart/2005/8/layout/hierarchy2"/>
    <dgm:cxn modelId="{8FCE86C4-36FA-4CA2-AE56-352AE789DCDF}" type="presParOf" srcId="{74506319-307A-4492-8E81-F7E579D6503C}" destId="{2AE2EA9E-D5AB-4F00-A7E3-AA152729DBAA}" srcOrd="0" destOrd="0" presId="urn:microsoft.com/office/officeart/2005/8/layout/hierarchy2"/>
    <dgm:cxn modelId="{80E516E1-0306-458F-9119-87E904C9E8AE}" type="presParOf" srcId="{74506319-307A-4492-8E81-F7E579D6503C}" destId="{90BB876F-207C-4958-861F-2A4CFA567B83}" srcOrd="1" destOrd="0" presId="urn:microsoft.com/office/officeart/2005/8/layout/hierarchy2"/>
    <dgm:cxn modelId="{22BEF95A-C4F6-45DC-958A-2CD6C6A27AA0}" type="presParOf" srcId="{12F29655-1D64-4258-A33D-A00CF7057CC0}" destId="{D14AB517-54C8-47DD-8C6E-8D92895A7840}" srcOrd="3" destOrd="0" presId="urn:microsoft.com/office/officeart/2005/8/layout/hierarchy2"/>
    <dgm:cxn modelId="{FB90CC5A-9101-4749-B9E2-0B7627BE2101}" type="presParOf" srcId="{D14AB517-54C8-47DD-8C6E-8D92895A7840}" destId="{F30E4EA7-726C-4A61-8E53-86231776DD28}" srcOrd="0" destOrd="0" presId="urn:microsoft.com/office/officeart/2005/8/layout/hierarchy2"/>
    <dgm:cxn modelId="{FB8D2CCC-8BC6-4EDB-B697-278C0600D0AB}" type="presParOf" srcId="{D14AB517-54C8-47DD-8C6E-8D92895A7840}" destId="{14F947ED-F594-428D-A04F-3CB8613880E1}" srcOrd="1" destOrd="0" presId="urn:microsoft.com/office/officeart/2005/8/layout/hierarchy2"/>
    <dgm:cxn modelId="{73D680E5-1D2A-42B2-B03B-55A63CD14501}" type="presParOf" srcId="{12F29655-1D64-4258-A33D-A00CF7057CC0}" destId="{0DBC003A-1DB9-4C61-9F07-FDACF3AC62BC}" srcOrd="4" destOrd="0" presId="urn:microsoft.com/office/officeart/2005/8/layout/hierarchy2"/>
    <dgm:cxn modelId="{9AFAC87D-0366-42CD-AAB1-43B41B886100}" type="presParOf" srcId="{0DBC003A-1DB9-4C61-9F07-FDACF3AC62BC}" destId="{288F1D58-7597-4C73-97D7-8BE747C71714}" srcOrd="0" destOrd="0" presId="urn:microsoft.com/office/officeart/2005/8/layout/hierarchy2"/>
    <dgm:cxn modelId="{EA6CC6DC-0145-4E1A-BEC0-137DEEE896CB}" type="presParOf" srcId="{0DBC003A-1DB9-4C61-9F07-FDACF3AC62BC}" destId="{A96F6182-2AE8-43EF-95B4-EF41623CC60C}" srcOrd="1" destOrd="0" presId="urn:microsoft.com/office/officeart/2005/8/layout/hierarchy2"/>
    <dgm:cxn modelId="{4408EF98-816D-492B-A5C2-53816E3B7E53}" type="presParOf" srcId="{12F29655-1D64-4258-A33D-A00CF7057CC0}" destId="{CC5D452E-2052-4CC9-B68B-B1A90F5FA34D}" srcOrd="5" destOrd="0" presId="urn:microsoft.com/office/officeart/2005/8/layout/hierarchy2"/>
    <dgm:cxn modelId="{42BCF291-D3CA-4EDA-BF91-A62FD69F69A9}" type="presParOf" srcId="{CC5D452E-2052-4CC9-B68B-B1A90F5FA34D}" destId="{EBE079CA-FE79-419C-A788-5FB10063A74F}" srcOrd="0" destOrd="0" presId="urn:microsoft.com/office/officeart/2005/8/layout/hierarchy2"/>
    <dgm:cxn modelId="{60DA2F92-A39A-42A2-A71F-C2008652682A}" type="presParOf" srcId="{CC5D452E-2052-4CC9-B68B-B1A90F5FA34D}" destId="{04BB53C0-721B-43D0-B7F8-7D584DB08E73}"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31CDC7-F261-43C4-9221-00704CEA64DA}"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n-US"/>
        </a:p>
      </dgm:t>
    </dgm:pt>
    <dgm:pt modelId="{7874D902-17BB-459C-B0E6-957943B4A2C9}">
      <dgm:prSet custT="1"/>
      <dgm:spPr>
        <a:noFill/>
      </dgm:spPr>
      <dgm:t>
        <a:bodyPr/>
        <a:lstStyle/>
        <a:p>
          <a:pPr rtl="0"/>
          <a:r>
            <a:rPr lang="en-US" sz="1400" b="0" dirty="0" smtClean="0"/>
            <a:t>9 Local Workforce Development Boards</a:t>
          </a:r>
          <a:endParaRPr lang="en-US" sz="1400" b="0" dirty="0"/>
        </a:p>
      </dgm:t>
    </dgm:pt>
    <dgm:pt modelId="{FEDD4D69-3FDA-47B2-9B3D-427993367642}" type="sibTrans" cxnId="{1F892B1A-2071-47C4-A6C4-4251D68789DB}">
      <dgm:prSet/>
      <dgm:spPr/>
      <dgm:t>
        <a:bodyPr/>
        <a:lstStyle/>
        <a:p>
          <a:endParaRPr lang="en-US"/>
        </a:p>
      </dgm:t>
    </dgm:pt>
    <dgm:pt modelId="{89303507-24AA-436E-BFE3-C3227DBEECE3}" type="parTrans" cxnId="{1F892B1A-2071-47C4-A6C4-4251D68789DB}">
      <dgm:prSet/>
      <dgm:spPr/>
      <dgm:t>
        <a:bodyPr/>
        <a:lstStyle/>
        <a:p>
          <a:endParaRPr lang="en-US"/>
        </a:p>
      </dgm:t>
    </dgm:pt>
    <dgm:pt modelId="{F75CB5EC-FF89-4FD5-AA16-97A4DCFC9B98}">
      <dgm:prSet custT="1"/>
      <dgm:spPr>
        <a:solidFill>
          <a:schemeClr val="accent1"/>
        </a:solidFill>
        <a:ln w="9525"/>
      </dgm:spPr>
      <dgm:t>
        <a:bodyPr/>
        <a:lstStyle/>
        <a:p>
          <a:pPr rtl="0"/>
          <a:r>
            <a:rPr lang="en-US" sz="800" b="0" dirty="0" smtClean="0">
              <a:solidFill>
                <a:schemeClr val="bg1"/>
              </a:solidFill>
            </a:rPr>
            <a:t>Clackamas Workforce Partnership</a:t>
          </a:r>
          <a:endParaRPr lang="en-US" sz="800" b="0" dirty="0">
            <a:solidFill>
              <a:schemeClr val="bg1"/>
            </a:solidFill>
          </a:endParaRPr>
        </a:p>
      </dgm:t>
    </dgm:pt>
    <dgm:pt modelId="{620FBDA7-EE8B-4D1F-94E5-54BC3F563CAB}" type="parTrans" cxnId="{26A1274F-74A5-430A-BA54-387D30AB9D85}">
      <dgm:prSet/>
      <dgm:spPr/>
      <dgm:t>
        <a:bodyPr/>
        <a:lstStyle/>
        <a:p>
          <a:endParaRPr lang="en-US"/>
        </a:p>
      </dgm:t>
    </dgm:pt>
    <dgm:pt modelId="{54E67129-C024-4DEB-9F39-E981FE6D9304}" type="sibTrans" cxnId="{26A1274F-74A5-430A-BA54-387D30AB9D85}">
      <dgm:prSet/>
      <dgm:spPr/>
      <dgm:t>
        <a:bodyPr/>
        <a:lstStyle/>
        <a:p>
          <a:endParaRPr lang="en-US"/>
        </a:p>
      </dgm:t>
    </dgm:pt>
    <dgm:pt modelId="{28AE8D70-B5F9-4DF4-B6C6-43AED4EFE694}">
      <dgm:prSet custT="1"/>
      <dgm:spPr>
        <a:solidFill>
          <a:schemeClr val="accent1"/>
        </a:solidFill>
        <a:ln w="9525"/>
      </dgm:spPr>
      <dgm:t>
        <a:bodyPr/>
        <a:lstStyle/>
        <a:p>
          <a:r>
            <a:rPr lang="en-US" sz="800" b="0" dirty="0" smtClean="0">
              <a:solidFill>
                <a:schemeClr val="bg1"/>
              </a:solidFill>
            </a:rPr>
            <a:t>East Cascades WIB</a:t>
          </a:r>
        </a:p>
      </dgm:t>
    </dgm:pt>
    <dgm:pt modelId="{D81626A3-E3E6-4FB3-92E2-D3914171D216}" type="parTrans" cxnId="{3D9420FD-7C22-4F2D-8A2E-1B0973ED55F0}">
      <dgm:prSet/>
      <dgm:spPr/>
      <dgm:t>
        <a:bodyPr/>
        <a:lstStyle/>
        <a:p>
          <a:endParaRPr lang="en-US"/>
        </a:p>
      </dgm:t>
    </dgm:pt>
    <dgm:pt modelId="{471AA2FC-CCA8-40BE-8465-2CC85771990F}" type="sibTrans" cxnId="{3D9420FD-7C22-4F2D-8A2E-1B0973ED55F0}">
      <dgm:prSet/>
      <dgm:spPr/>
      <dgm:t>
        <a:bodyPr/>
        <a:lstStyle/>
        <a:p>
          <a:endParaRPr lang="en-US"/>
        </a:p>
      </dgm:t>
    </dgm:pt>
    <dgm:pt modelId="{B87CD921-E690-459C-996A-F374F6F8C1D2}">
      <dgm:prSet custT="1"/>
      <dgm:spPr>
        <a:solidFill>
          <a:schemeClr val="accent1"/>
        </a:solidFill>
        <a:ln w="9525"/>
      </dgm:spPr>
      <dgm:t>
        <a:bodyPr/>
        <a:lstStyle/>
        <a:p>
          <a:r>
            <a:rPr lang="en-US" sz="800" b="0" dirty="0" smtClean="0">
              <a:solidFill>
                <a:schemeClr val="bg1"/>
              </a:solidFill>
            </a:rPr>
            <a:t>Eastern Oregon WIB</a:t>
          </a:r>
        </a:p>
      </dgm:t>
    </dgm:pt>
    <dgm:pt modelId="{0498AF39-2328-40DE-B19D-C7934820A84A}" type="parTrans" cxnId="{2A8E3D93-F71C-4850-A1A5-934491458ECD}">
      <dgm:prSet/>
      <dgm:spPr/>
      <dgm:t>
        <a:bodyPr/>
        <a:lstStyle/>
        <a:p>
          <a:endParaRPr lang="en-US"/>
        </a:p>
      </dgm:t>
    </dgm:pt>
    <dgm:pt modelId="{3E2A7600-3E3B-4318-8F81-2ED559FD542A}" type="sibTrans" cxnId="{2A8E3D93-F71C-4850-A1A5-934491458ECD}">
      <dgm:prSet/>
      <dgm:spPr/>
      <dgm:t>
        <a:bodyPr/>
        <a:lstStyle/>
        <a:p>
          <a:endParaRPr lang="en-US"/>
        </a:p>
      </dgm:t>
    </dgm:pt>
    <dgm:pt modelId="{9EF8E7B6-10E2-4E57-8584-0D7511AF75C5}">
      <dgm:prSet custT="1"/>
      <dgm:spPr>
        <a:solidFill>
          <a:schemeClr val="accent1"/>
        </a:solidFill>
        <a:ln w="9525"/>
      </dgm:spPr>
      <dgm:t>
        <a:bodyPr/>
        <a:lstStyle/>
        <a:p>
          <a:r>
            <a:rPr lang="en-US" sz="800" b="0" dirty="0" smtClean="0">
              <a:solidFill>
                <a:schemeClr val="bg1"/>
              </a:solidFill>
            </a:rPr>
            <a:t>Lane Workforce Partnership</a:t>
          </a:r>
        </a:p>
      </dgm:t>
    </dgm:pt>
    <dgm:pt modelId="{55ADCDCB-F814-446D-B477-0881956AD240}" type="parTrans" cxnId="{E657D11C-3165-43B1-B0D2-427E87D58B74}">
      <dgm:prSet/>
      <dgm:spPr/>
      <dgm:t>
        <a:bodyPr/>
        <a:lstStyle/>
        <a:p>
          <a:endParaRPr lang="en-US"/>
        </a:p>
      </dgm:t>
    </dgm:pt>
    <dgm:pt modelId="{36A592DC-BCC3-41F6-BAC8-402C0BC2B81A}" type="sibTrans" cxnId="{E657D11C-3165-43B1-B0D2-427E87D58B74}">
      <dgm:prSet/>
      <dgm:spPr/>
      <dgm:t>
        <a:bodyPr/>
        <a:lstStyle/>
        <a:p>
          <a:endParaRPr lang="en-US"/>
        </a:p>
      </dgm:t>
    </dgm:pt>
    <dgm:pt modelId="{08CA71BC-30A1-4E3D-8D4B-4D67DE96C214}">
      <dgm:prSet custT="1"/>
      <dgm:spPr>
        <a:solidFill>
          <a:schemeClr val="accent1"/>
        </a:solidFill>
        <a:ln w="9525"/>
      </dgm:spPr>
      <dgm:t>
        <a:bodyPr/>
        <a:lstStyle/>
        <a:p>
          <a:r>
            <a:rPr lang="en-US" sz="800" b="0" dirty="0" err="1" smtClean="0">
              <a:solidFill>
                <a:schemeClr val="bg1"/>
              </a:solidFill>
            </a:rPr>
            <a:t>InCite</a:t>
          </a:r>
          <a:r>
            <a:rPr lang="en-US" sz="800" b="0" dirty="0" smtClean="0">
              <a:solidFill>
                <a:schemeClr val="bg1"/>
              </a:solidFill>
            </a:rPr>
            <a:t>, Inc. (Mid-Valley)</a:t>
          </a:r>
        </a:p>
      </dgm:t>
    </dgm:pt>
    <dgm:pt modelId="{3ACD1A36-DB22-418D-ADCE-7D5F894C3D24}" type="parTrans" cxnId="{2BCED4BB-8582-4FED-A44F-AD057B14E9CE}">
      <dgm:prSet/>
      <dgm:spPr/>
      <dgm:t>
        <a:bodyPr/>
        <a:lstStyle/>
        <a:p>
          <a:endParaRPr lang="en-US"/>
        </a:p>
      </dgm:t>
    </dgm:pt>
    <dgm:pt modelId="{1C8FADB3-611B-44C6-A9FC-AFDD5E882B5C}" type="sibTrans" cxnId="{2BCED4BB-8582-4FED-A44F-AD057B14E9CE}">
      <dgm:prSet/>
      <dgm:spPr/>
      <dgm:t>
        <a:bodyPr/>
        <a:lstStyle/>
        <a:p>
          <a:endParaRPr lang="en-US"/>
        </a:p>
      </dgm:t>
    </dgm:pt>
    <dgm:pt modelId="{81189F62-F782-4C31-84C6-A492D4D5291E}">
      <dgm:prSet custT="1"/>
      <dgm:spPr>
        <a:solidFill>
          <a:schemeClr val="accent1"/>
        </a:solidFill>
        <a:ln w="9525"/>
      </dgm:spPr>
      <dgm:t>
        <a:bodyPr/>
        <a:lstStyle/>
        <a:p>
          <a:r>
            <a:rPr lang="en-US" sz="800" b="0" dirty="0" smtClean="0">
              <a:solidFill>
                <a:schemeClr val="bg1"/>
              </a:solidFill>
            </a:rPr>
            <a:t>Northwest Oregon WIB</a:t>
          </a:r>
        </a:p>
      </dgm:t>
    </dgm:pt>
    <dgm:pt modelId="{801898F2-73AF-4CEE-A0C9-84B843AE2E2B}" type="parTrans" cxnId="{E628DAFF-D70F-457E-AE64-C81930CE5085}">
      <dgm:prSet/>
      <dgm:spPr/>
      <dgm:t>
        <a:bodyPr/>
        <a:lstStyle/>
        <a:p>
          <a:endParaRPr lang="en-US"/>
        </a:p>
      </dgm:t>
    </dgm:pt>
    <dgm:pt modelId="{9A06FEA0-4C4D-40EF-BD43-EBFF6FF33706}" type="sibTrans" cxnId="{E628DAFF-D70F-457E-AE64-C81930CE5085}">
      <dgm:prSet/>
      <dgm:spPr/>
      <dgm:t>
        <a:bodyPr/>
        <a:lstStyle/>
        <a:p>
          <a:endParaRPr lang="en-US"/>
        </a:p>
      </dgm:t>
    </dgm:pt>
    <dgm:pt modelId="{BED51F09-B89B-4AF8-80C5-46F34C5A4AAC}">
      <dgm:prSet custT="1"/>
      <dgm:spPr>
        <a:solidFill>
          <a:schemeClr val="accent1"/>
        </a:solidFill>
        <a:ln w="9525"/>
      </dgm:spPr>
      <dgm:t>
        <a:bodyPr/>
        <a:lstStyle/>
        <a:p>
          <a:r>
            <a:rPr lang="en-US" sz="800" b="0" dirty="0" smtClean="0">
              <a:solidFill>
                <a:schemeClr val="bg1"/>
              </a:solidFill>
            </a:rPr>
            <a:t>Rogue Workforce Partnership</a:t>
          </a:r>
        </a:p>
      </dgm:t>
    </dgm:pt>
    <dgm:pt modelId="{2AB8FB54-DF21-47FE-85E4-852B78B74B4B}" type="parTrans" cxnId="{D9689258-2277-489D-89BC-62225D379D34}">
      <dgm:prSet/>
      <dgm:spPr/>
      <dgm:t>
        <a:bodyPr/>
        <a:lstStyle/>
        <a:p>
          <a:endParaRPr lang="en-US"/>
        </a:p>
      </dgm:t>
    </dgm:pt>
    <dgm:pt modelId="{EC764C04-5F01-4664-9549-247E30395C12}" type="sibTrans" cxnId="{D9689258-2277-489D-89BC-62225D379D34}">
      <dgm:prSet/>
      <dgm:spPr/>
      <dgm:t>
        <a:bodyPr/>
        <a:lstStyle/>
        <a:p>
          <a:endParaRPr lang="en-US"/>
        </a:p>
      </dgm:t>
    </dgm:pt>
    <dgm:pt modelId="{5618A3BD-9189-478B-9C85-2957A632C30C}">
      <dgm:prSet custT="1"/>
      <dgm:spPr>
        <a:solidFill>
          <a:schemeClr val="accent1"/>
        </a:solidFill>
        <a:ln w="9525"/>
      </dgm:spPr>
      <dgm:t>
        <a:bodyPr/>
        <a:lstStyle/>
        <a:p>
          <a:r>
            <a:rPr lang="en-US" sz="800" b="0" dirty="0" smtClean="0">
              <a:solidFill>
                <a:schemeClr val="bg1"/>
              </a:solidFill>
            </a:rPr>
            <a:t>Southwestern Oregon WIB</a:t>
          </a:r>
        </a:p>
      </dgm:t>
    </dgm:pt>
    <dgm:pt modelId="{8DB26800-5999-44B7-924C-BDA68D9B0C84}" type="parTrans" cxnId="{8090C5E9-C2E2-4810-AF54-10D16A677482}">
      <dgm:prSet/>
      <dgm:spPr/>
      <dgm:t>
        <a:bodyPr/>
        <a:lstStyle/>
        <a:p>
          <a:endParaRPr lang="en-US"/>
        </a:p>
      </dgm:t>
    </dgm:pt>
    <dgm:pt modelId="{CA8D40D5-DF12-4806-BC20-67BD88DB1B57}" type="sibTrans" cxnId="{8090C5E9-C2E2-4810-AF54-10D16A677482}">
      <dgm:prSet/>
      <dgm:spPr/>
      <dgm:t>
        <a:bodyPr/>
        <a:lstStyle/>
        <a:p>
          <a:endParaRPr lang="en-US"/>
        </a:p>
      </dgm:t>
    </dgm:pt>
    <dgm:pt modelId="{3A6F1D87-0409-4DF7-A2CB-E99DAC6D08D2}">
      <dgm:prSet custT="1"/>
      <dgm:spPr>
        <a:solidFill>
          <a:schemeClr val="accent1"/>
        </a:solidFill>
        <a:ln w="9525"/>
      </dgm:spPr>
      <dgm:t>
        <a:bodyPr/>
        <a:lstStyle/>
        <a:p>
          <a:r>
            <a:rPr lang="en-US" sz="800" b="0" dirty="0" err="1" smtClean="0">
              <a:solidFill>
                <a:schemeClr val="bg1"/>
              </a:solidFill>
            </a:rPr>
            <a:t>Worksystems</a:t>
          </a:r>
          <a:r>
            <a:rPr lang="en-US" sz="800" b="0" dirty="0" smtClean="0">
              <a:solidFill>
                <a:schemeClr val="bg1"/>
              </a:solidFill>
            </a:rPr>
            <a:t>, Inc. (Portland-Metro)</a:t>
          </a:r>
        </a:p>
      </dgm:t>
    </dgm:pt>
    <dgm:pt modelId="{7488CE93-A665-4D9D-BA02-F3D0501AD6CE}" type="parTrans" cxnId="{A3DB4758-CB78-4F52-AFFE-8978D5C42252}">
      <dgm:prSet/>
      <dgm:spPr/>
      <dgm:t>
        <a:bodyPr/>
        <a:lstStyle/>
        <a:p>
          <a:endParaRPr lang="en-US"/>
        </a:p>
      </dgm:t>
    </dgm:pt>
    <dgm:pt modelId="{468EB1F8-70B2-4872-B8AD-5C041E6AAFA2}" type="sibTrans" cxnId="{A3DB4758-CB78-4F52-AFFE-8978D5C42252}">
      <dgm:prSet/>
      <dgm:spPr/>
      <dgm:t>
        <a:bodyPr/>
        <a:lstStyle/>
        <a:p>
          <a:endParaRPr lang="en-US"/>
        </a:p>
      </dgm:t>
    </dgm:pt>
    <dgm:pt modelId="{1974089A-015A-43C0-A46D-0C0709D9CB98}" type="pres">
      <dgm:prSet presAssocID="{4931CDC7-F261-43C4-9221-00704CEA64DA}" presName="diagram" presStyleCnt="0">
        <dgm:presLayoutVars>
          <dgm:chPref val="1"/>
          <dgm:dir/>
          <dgm:animOne val="branch"/>
          <dgm:animLvl val="lvl"/>
          <dgm:resizeHandles val="exact"/>
        </dgm:presLayoutVars>
      </dgm:prSet>
      <dgm:spPr/>
      <dgm:t>
        <a:bodyPr/>
        <a:lstStyle/>
        <a:p>
          <a:endParaRPr lang="en-US"/>
        </a:p>
      </dgm:t>
    </dgm:pt>
    <dgm:pt modelId="{417F8C66-3C9A-4783-A33F-D64AEEA7B9B6}" type="pres">
      <dgm:prSet presAssocID="{7874D902-17BB-459C-B0E6-957943B4A2C9}" presName="root1" presStyleCnt="0"/>
      <dgm:spPr/>
    </dgm:pt>
    <dgm:pt modelId="{8B7B37BB-E0ED-4443-9AA7-A5B928C27B85}" type="pres">
      <dgm:prSet presAssocID="{7874D902-17BB-459C-B0E6-957943B4A2C9}" presName="LevelOneTextNode" presStyleLbl="node0" presStyleIdx="0" presStyleCnt="1" custScaleX="544965" custScaleY="1791870" custLinFactNeighborY="-16329">
        <dgm:presLayoutVars>
          <dgm:chPref val="3"/>
        </dgm:presLayoutVars>
      </dgm:prSet>
      <dgm:spPr/>
      <dgm:t>
        <a:bodyPr/>
        <a:lstStyle/>
        <a:p>
          <a:endParaRPr lang="en-US"/>
        </a:p>
      </dgm:t>
    </dgm:pt>
    <dgm:pt modelId="{49D93E08-BB1F-44B6-AC2A-CF9348957F20}" type="pres">
      <dgm:prSet presAssocID="{7874D902-17BB-459C-B0E6-957943B4A2C9}" presName="level2hierChild" presStyleCnt="0"/>
      <dgm:spPr/>
    </dgm:pt>
    <dgm:pt modelId="{447E259E-1937-4026-9DA4-711C05515B7E}" type="pres">
      <dgm:prSet presAssocID="{620FBDA7-EE8B-4D1F-94E5-54BC3F563CAB}" presName="conn2-1" presStyleLbl="parChTrans1D2" presStyleIdx="0" presStyleCnt="9"/>
      <dgm:spPr/>
      <dgm:t>
        <a:bodyPr/>
        <a:lstStyle/>
        <a:p>
          <a:endParaRPr lang="en-US"/>
        </a:p>
      </dgm:t>
    </dgm:pt>
    <dgm:pt modelId="{CBBFED12-CA02-4C14-80DE-D738EBF3748D}" type="pres">
      <dgm:prSet presAssocID="{620FBDA7-EE8B-4D1F-94E5-54BC3F563CAB}" presName="connTx" presStyleLbl="parChTrans1D2" presStyleIdx="0" presStyleCnt="9"/>
      <dgm:spPr/>
      <dgm:t>
        <a:bodyPr/>
        <a:lstStyle/>
        <a:p>
          <a:endParaRPr lang="en-US"/>
        </a:p>
      </dgm:t>
    </dgm:pt>
    <dgm:pt modelId="{66F6A07D-262D-4D83-8089-01C58A6A6428}" type="pres">
      <dgm:prSet presAssocID="{F75CB5EC-FF89-4FD5-AA16-97A4DCFC9B98}" presName="root2" presStyleCnt="0"/>
      <dgm:spPr/>
    </dgm:pt>
    <dgm:pt modelId="{F46C7A7C-3892-4A77-B95F-E54A5A8A155B}" type="pres">
      <dgm:prSet presAssocID="{F75CB5EC-FF89-4FD5-AA16-97A4DCFC9B98}" presName="LevelTwoTextNode" presStyleLbl="node2" presStyleIdx="0" presStyleCnt="9" custScaleX="304466" custScaleY="258855" custLinFactNeighborY="94530">
        <dgm:presLayoutVars>
          <dgm:chPref val="3"/>
        </dgm:presLayoutVars>
      </dgm:prSet>
      <dgm:spPr/>
      <dgm:t>
        <a:bodyPr/>
        <a:lstStyle/>
        <a:p>
          <a:endParaRPr lang="en-US"/>
        </a:p>
      </dgm:t>
    </dgm:pt>
    <dgm:pt modelId="{10A87893-EA11-4661-9BEF-4464D71ECFAA}" type="pres">
      <dgm:prSet presAssocID="{F75CB5EC-FF89-4FD5-AA16-97A4DCFC9B98}" presName="level3hierChild" presStyleCnt="0"/>
      <dgm:spPr/>
    </dgm:pt>
    <dgm:pt modelId="{C5859A26-2AA7-4284-AF39-5CFC512F8C2D}" type="pres">
      <dgm:prSet presAssocID="{D81626A3-E3E6-4FB3-92E2-D3914171D216}" presName="conn2-1" presStyleLbl="parChTrans1D2" presStyleIdx="1" presStyleCnt="9"/>
      <dgm:spPr/>
      <dgm:t>
        <a:bodyPr/>
        <a:lstStyle/>
        <a:p>
          <a:endParaRPr lang="en-US"/>
        </a:p>
      </dgm:t>
    </dgm:pt>
    <dgm:pt modelId="{4E371B02-D5D4-4923-9DB9-1E04E7955C3E}" type="pres">
      <dgm:prSet presAssocID="{D81626A3-E3E6-4FB3-92E2-D3914171D216}" presName="connTx" presStyleLbl="parChTrans1D2" presStyleIdx="1" presStyleCnt="9"/>
      <dgm:spPr/>
      <dgm:t>
        <a:bodyPr/>
        <a:lstStyle/>
        <a:p>
          <a:endParaRPr lang="en-US"/>
        </a:p>
      </dgm:t>
    </dgm:pt>
    <dgm:pt modelId="{81301C8A-B373-481D-8F51-5CBB50A83F04}" type="pres">
      <dgm:prSet presAssocID="{28AE8D70-B5F9-4DF4-B6C6-43AED4EFE694}" presName="root2" presStyleCnt="0"/>
      <dgm:spPr/>
    </dgm:pt>
    <dgm:pt modelId="{CE2FCB81-85B4-425D-B0F6-2D0484039A16}" type="pres">
      <dgm:prSet presAssocID="{28AE8D70-B5F9-4DF4-B6C6-43AED4EFE694}" presName="LevelTwoTextNode" presStyleLbl="node2" presStyleIdx="1" presStyleCnt="9" custScaleX="304466" custScaleY="263905" custLinFactNeighborY="77401">
        <dgm:presLayoutVars>
          <dgm:chPref val="3"/>
        </dgm:presLayoutVars>
      </dgm:prSet>
      <dgm:spPr/>
      <dgm:t>
        <a:bodyPr/>
        <a:lstStyle/>
        <a:p>
          <a:endParaRPr lang="en-US"/>
        </a:p>
      </dgm:t>
    </dgm:pt>
    <dgm:pt modelId="{6ED48426-E115-4382-8441-8B7D429222C8}" type="pres">
      <dgm:prSet presAssocID="{28AE8D70-B5F9-4DF4-B6C6-43AED4EFE694}" presName="level3hierChild" presStyleCnt="0"/>
      <dgm:spPr/>
    </dgm:pt>
    <dgm:pt modelId="{943775B1-B2E2-4E5D-8CF1-A371D5A1A226}" type="pres">
      <dgm:prSet presAssocID="{0498AF39-2328-40DE-B19D-C7934820A84A}" presName="conn2-1" presStyleLbl="parChTrans1D2" presStyleIdx="2" presStyleCnt="9"/>
      <dgm:spPr/>
      <dgm:t>
        <a:bodyPr/>
        <a:lstStyle/>
        <a:p>
          <a:endParaRPr lang="en-US"/>
        </a:p>
      </dgm:t>
    </dgm:pt>
    <dgm:pt modelId="{2B724E3A-C8A1-4E35-A6EF-FB10027994C6}" type="pres">
      <dgm:prSet presAssocID="{0498AF39-2328-40DE-B19D-C7934820A84A}" presName="connTx" presStyleLbl="parChTrans1D2" presStyleIdx="2" presStyleCnt="9"/>
      <dgm:spPr/>
      <dgm:t>
        <a:bodyPr/>
        <a:lstStyle/>
        <a:p>
          <a:endParaRPr lang="en-US"/>
        </a:p>
      </dgm:t>
    </dgm:pt>
    <dgm:pt modelId="{0B55246C-2B18-407A-909F-01F900B7272F}" type="pres">
      <dgm:prSet presAssocID="{B87CD921-E690-459C-996A-F374F6F8C1D2}" presName="root2" presStyleCnt="0"/>
      <dgm:spPr/>
    </dgm:pt>
    <dgm:pt modelId="{25EF7B6C-B09D-4EDF-9499-B16F299D8CE4}" type="pres">
      <dgm:prSet presAssocID="{B87CD921-E690-459C-996A-F374F6F8C1D2}" presName="LevelTwoTextNode" presStyleLbl="node2" presStyleIdx="2" presStyleCnt="9" custScaleX="304466" custScaleY="212703" custLinFactNeighborY="66679">
        <dgm:presLayoutVars>
          <dgm:chPref val="3"/>
        </dgm:presLayoutVars>
      </dgm:prSet>
      <dgm:spPr/>
      <dgm:t>
        <a:bodyPr/>
        <a:lstStyle/>
        <a:p>
          <a:endParaRPr lang="en-US"/>
        </a:p>
      </dgm:t>
    </dgm:pt>
    <dgm:pt modelId="{75B26755-88C9-4503-AFAA-C751709CBF6B}" type="pres">
      <dgm:prSet presAssocID="{B87CD921-E690-459C-996A-F374F6F8C1D2}" presName="level3hierChild" presStyleCnt="0"/>
      <dgm:spPr/>
    </dgm:pt>
    <dgm:pt modelId="{CDE89E63-E152-4E6F-B051-B7119394D53C}" type="pres">
      <dgm:prSet presAssocID="{3ACD1A36-DB22-418D-ADCE-7D5F894C3D24}" presName="conn2-1" presStyleLbl="parChTrans1D2" presStyleIdx="3" presStyleCnt="9"/>
      <dgm:spPr/>
      <dgm:t>
        <a:bodyPr/>
        <a:lstStyle/>
        <a:p>
          <a:endParaRPr lang="en-US"/>
        </a:p>
      </dgm:t>
    </dgm:pt>
    <dgm:pt modelId="{18439554-D645-4048-BF4E-0B1EE9F76CAA}" type="pres">
      <dgm:prSet presAssocID="{3ACD1A36-DB22-418D-ADCE-7D5F894C3D24}" presName="connTx" presStyleLbl="parChTrans1D2" presStyleIdx="3" presStyleCnt="9"/>
      <dgm:spPr/>
      <dgm:t>
        <a:bodyPr/>
        <a:lstStyle/>
        <a:p>
          <a:endParaRPr lang="en-US"/>
        </a:p>
      </dgm:t>
    </dgm:pt>
    <dgm:pt modelId="{46DABB8A-3256-4983-9AD4-B25B0D6A2F24}" type="pres">
      <dgm:prSet presAssocID="{08CA71BC-30A1-4E3D-8D4B-4D67DE96C214}" presName="root2" presStyleCnt="0"/>
      <dgm:spPr/>
    </dgm:pt>
    <dgm:pt modelId="{1A556ACE-7F10-416D-A578-868C6B29D4AF}" type="pres">
      <dgm:prSet presAssocID="{08CA71BC-30A1-4E3D-8D4B-4D67DE96C214}" presName="LevelTwoTextNode" presStyleLbl="node2" presStyleIdx="3" presStyleCnt="9" custScaleX="304466" custScaleY="201778" custLinFactNeighborY="51074">
        <dgm:presLayoutVars>
          <dgm:chPref val="3"/>
        </dgm:presLayoutVars>
      </dgm:prSet>
      <dgm:spPr/>
      <dgm:t>
        <a:bodyPr/>
        <a:lstStyle/>
        <a:p>
          <a:endParaRPr lang="en-US"/>
        </a:p>
      </dgm:t>
    </dgm:pt>
    <dgm:pt modelId="{2CAAF207-7D33-40A0-AF74-02E6BFB2BC5C}" type="pres">
      <dgm:prSet presAssocID="{08CA71BC-30A1-4E3D-8D4B-4D67DE96C214}" presName="level3hierChild" presStyleCnt="0"/>
      <dgm:spPr/>
    </dgm:pt>
    <dgm:pt modelId="{9DCD74C5-C43C-454D-83B9-290176025BCF}" type="pres">
      <dgm:prSet presAssocID="{55ADCDCB-F814-446D-B477-0881956AD240}" presName="conn2-1" presStyleLbl="parChTrans1D2" presStyleIdx="4" presStyleCnt="9"/>
      <dgm:spPr/>
      <dgm:t>
        <a:bodyPr/>
        <a:lstStyle/>
        <a:p>
          <a:endParaRPr lang="en-US"/>
        </a:p>
      </dgm:t>
    </dgm:pt>
    <dgm:pt modelId="{B23ADB63-2F06-4D40-BDEA-F34E2C0CC86B}" type="pres">
      <dgm:prSet presAssocID="{55ADCDCB-F814-446D-B477-0881956AD240}" presName="connTx" presStyleLbl="parChTrans1D2" presStyleIdx="4" presStyleCnt="9"/>
      <dgm:spPr/>
      <dgm:t>
        <a:bodyPr/>
        <a:lstStyle/>
        <a:p>
          <a:endParaRPr lang="en-US"/>
        </a:p>
      </dgm:t>
    </dgm:pt>
    <dgm:pt modelId="{FD8AA1E2-F502-4084-85B5-58D456D2E774}" type="pres">
      <dgm:prSet presAssocID="{9EF8E7B6-10E2-4E57-8584-0D7511AF75C5}" presName="root2" presStyleCnt="0"/>
      <dgm:spPr/>
    </dgm:pt>
    <dgm:pt modelId="{10CDD0A9-E5A5-40F8-AC63-B08ABF947CFD}" type="pres">
      <dgm:prSet presAssocID="{9EF8E7B6-10E2-4E57-8584-0D7511AF75C5}" presName="LevelTwoTextNode" presStyleLbl="node2" presStyleIdx="4" presStyleCnt="9" custScaleX="304466" custScaleY="287875" custLinFactNeighborY="35343">
        <dgm:presLayoutVars>
          <dgm:chPref val="3"/>
        </dgm:presLayoutVars>
      </dgm:prSet>
      <dgm:spPr/>
      <dgm:t>
        <a:bodyPr/>
        <a:lstStyle/>
        <a:p>
          <a:endParaRPr lang="en-US"/>
        </a:p>
      </dgm:t>
    </dgm:pt>
    <dgm:pt modelId="{6C543F1F-29AB-488E-AD55-6A948E458D16}" type="pres">
      <dgm:prSet presAssocID="{9EF8E7B6-10E2-4E57-8584-0D7511AF75C5}" presName="level3hierChild" presStyleCnt="0"/>
      <dgm:spPr/>
    </dgm:pt>
    <dgm:pt modelId="{4F7C2942-3493-4602-999C-C38E986D31A7}" type="pres">
      <dgm:prSet presAssocID="{801898F2-73AF-4CEE-A0C9-84B843AE2E2B}" presName="conn2-1" presStyleLbl="parChTrans1D2" presStyleIdx="5" presStyleCnt="9"/>
      <dgm:spPr/>
      <dgm:t>
        <a:bodyPr/>
        <a:lstStyle/>
        <a:p>
          <a:endParaRPr lang="en-US"/>
        </a:p>
      </dgm:t>
    </dgm:pt>
    <dgm:pt modelId="{EAE8A64A-B656-4485-B51B-0E723B76CF05}" type="pres">
      <dgm:prSet presAssocID="{801898F2-73AF-4CEE-A0C9-84B843AE2E2B}" presName="connTx" presStyleLbl="parChTrans1D2" presStyleIdx="5" presStyleCnt="9"/>
      <dgm:spPr/>
      <dgm:t>
        <a:bodyPr/>
        <a:lstStyle/>
        <a:p>
          <a:endParaRPr lang="en-US"/>
        </a:p>
      </dgm:t>
    </dgm:pt>
    <dgm:pt modelId="{3BFA6F7D-3836-41EA-A975-69546605DACD}" type="pres">
      <dgm:prSet presAssocID="{81189F62-F782-4C31-84C6-A492D4D5291E}" presName="root2" presStyleCnt="0"/>
      <dgm:spPr/>
    </dgm:pt>
    <dgm:pt modelId="{28925C15-9446-448C-B111-EB36B80F2568}" type="pres">
      <dgm:prSet presAssocID="{81189F62-F782-4C31-84C6-A492D4D5291E}" presName="LevelTwoTextNode" presStyleLbl="node2" presStyleIdx="5" presStyleCnt="9" custScaleX="304466" custScaleY="232614" custLinFactNeighborY="21245">
        <dgm:presLayoutVars>
          <dgm:chPref val="3"/>
        </dgm:presLayoutVars>
      </dgm:prSet>
      <dgm:spPr/>
      <dgm:t>
        <a:bodyPr/>
        <a:lstStyle/>
        <a:p>
          <a:endParaRPr lang="en-US"/>
        </a:p>
      </dgm:t>
    </dgm:pt>
    <dgm:pt modelId="{D85EB036-D858-4960-B626-908676334E16}" type="pres">
      <dgm:prSet presAssocID="{81189F62-F782-4C31-84C6-A492D4D5291E}" presName="level3hierChild" presStyleCnt="0"/>
      <dgm:spPr/>
    </dgm:pt>
    <dgm:pt modelId="{244A3904-E595-4086-93B4-1983FD28AFD5}" type="pres">
      <dgm:prSet presAssocID="{2AB8FB54-DF21-47FE-85E4-852B78B74B4B}" presName="conn2-1" presStyleLbl="parChTrans1D2" presStyleIdx="6" presStyleCnt="9"/>
      <dgm:spPr/>
      <dgm:t>
        <a:bodyPr/>
        <a:lstStyle/>
        <a:p>
          <a:endParaRPr lang="en-US"/>
        </a:p>
      </dgm:t>
    </dgm:pt>
    <dgm:pt modelId="{E2D52D2C-2835-4693-BC52-9A60CC8E323A}" type="pres">
      <dgm:prSet presAssocID="{2AB8FB54-DF21-47FE-85E4-852B78B74B4B}" presName="connTx" presStyleLbl="parChTrans1D2" presStyleIdx="6" presStyleCnt="9"/>
      <dgm:spPr/>
      <dgm:t>
        <a:bodyPr/>
        <a:lstStyle/>
        <a:p>
          <a:endParaRPr lang="en-US"/>
        </a:p>
      </dgm:t>
    </dgm:pt>
    <dgm:pt modelId="{B8AFBD3F-3E91-4D56-9CF9-AE220D33FADD}" type="pres">
      <dgm:prSet presAssocID="{BED51F09-B89B-4AF8-80C5-46F34C5A4AAC}" presName="root2" presStyleCnt="0"/>
      <dgm:spPr/>
    </dgm:pt>
    <dgm:pt modelId="{203A4355-DE24-4436-B860-3CE00AE43931}" type="pres">
      <dgm:prSet presAssocID="{BED51F09-B89B-4AF8-80C5-46F34C5A4AAC}" presName="LevelTwoTextNode" presStyleLbl="node2" presStyleIdx="6" presStyleCnt="9" custScaleX="304467" custScaleY="286041" custLinFactNeighborY="10005">
        <dgm:presLayoutVars>
          <dgm:chPref val="3"/>
        </dgm:presLayoutVars>
      </dgm:prSet>
      <dgm:spPr/>
      <dgm:t>
        <a:bodyPr/>
        <a:lstStyle/>
        <a:p>
          <a:endParaRPr lang="en-US"/>
        </a:p>
      </dgm:t>
    </dgm:pt>
    <dgm:pt modelId="{CC433B49-B3CF-4C3E-966B-7AA08BC553C6}" type="pres">
      <dgm:prSet presAssocID="{BED51F09-B89B-4AF8-80C5-46F34C5A4AAC}" presName="level3hierChild" presStyleCnt="0"/>
      <dgm:spPr/>
    </dgm:pt>
    <dgm:pt modelId="{C370C8AE-047C-413D-89B8-DDDB4946C964}" type="pres">
      <dgm:prSet presAssocID="{8DB26800-5999-44B7-924C-BDA68D9B0C84}" presName="conn2-1" presStyleLbl="parChTrans1D2" presStyleIdx="7" presStyleCnt="9"/>
      <dgm:spPr/>
      <dgm:t>
        <a:bodyPr/>
        <a:lstStyle/>
        <a:p>
          <a:endParaRPr lang="en-US"/>
        </a:p>
      </dgm:t>
    </dgm:pt>
    <dgm:pt modelId="{7F9EBEAE-43A0-4742-8402-A20FACB77072}" type="pres">
      <dgm:prSet presAssocID="{8DB26800-5999-44B7-924C-BDA68D9B0C84}" presName="connTx" presStyleLbl="parChTrans1D2" presStyleIdx="7" presStyleCnt="9"/>
      <dgm:spPr/>
      <dgm:t>
        <a:bodyPr/>
        <a:lstStyle/>
        <a:p>
          <a:endParaRPr lang="en-US"/>
        </a:p>
      </dgm:t>
    </dgm:pt>
    <dgm:pt modelId="{321CE3EC-F847-40E0-8A7B-69380758B36C}" type="pres">
      <dgm:prSet presAssocID="{5618A3BD-9189-478B-9C85-2957A632C30C}" presName="root2" presStyleCnt="0"/>
      <dgm:spPr/>
    </dgm:pt>
    <dgm:pt modelId="{638D4340-23E8-45D4-8778-6BCDF3D51ACE}" type="pres">
      <dgm:prSet presAssocID="{5618A3BD-9189-478B-9C85-2957A632C30C}" presName="LevelTwoTextNode" presStyleLbl="node2" presStyleIdx="7" presStyleCnt="9" custScaleX="308307" custScaleY="222007" custLinFactNeighborY="-5684">
        <dgm:presLayoutVars>
          <dgm:chPref val="3"/>
        </dgm:presLayoutVars>
      </dgm:prSet>
      <dgm:spPr/>
      <dgm:t>
        <a:bodyPr/>
        <a:lstStyle/>
        <a:p>
          <a:endParaRPr lang="en-US"/>
        </a:p>
      </dgm:t>
    </dgm:pt>
    <dgm:pt modelId="{4B7E08F4-6DAA-49BA-B4E8-A72DFB64C13A}" type="pres">
      <dgm:prSet presAssocID="{5618A3BD-9189-478B-9C85-2957A632C30C}" presName="level3hierChild" presStyleCnt="0"/>
      <dgm:spPr/>
    </dgm:pt>
    <dgm:pt modelId="{1BE75605-5CB7-438A-91C9-E20BE8B2A473}" type="pres">
      <dgm:prSet presAssocID="{7488CE93-A665-4D9D-BA02-F3D0501AD6CE}" presName="conn2-1" presStyleLbl="parChTrans1D2" presStyleIdx="8" presStyleCnt="9"/>
      <dgm:spPr/>
      <dgm:t>
        <a:bodyPr/>
        <a:lstStyle/>
        <a:p>
          <a:endParaRPr lang="en-US"/>
        </a:p>
      </dgm:t>
    </dgm:pt>
    <dgm:pt modelId="{B300C8AB-8EB0-454B-82B6-C50518312FB7}" type="pres">
      <dgm:prSet presAssocID="{7488CE93-A665-4D9D-BA02-F3D0501AD6CE}" presName="connTx" presStyleLbl="parChTrans1D2" presStyleIdx="8" presStyleCnt="9"/>
      <dgm:spPr/>
      <dgm:t>
        <a:bodyPr/>
        <a:lstStyle/>
        <a:p>
          <a:endParaRPr lang="en-US"/>
        </a:p>
      </dgm:t>
    </dgm:pt>
    <dgm:pt modelId="{1B684B58-5170-4079-A7DF-E4B1EBA7EF8D}" type="pres">
      <dgm:prSet presAssocID="{3A6F1D87-0409-4DF7-A2CB-E99DAC6D08D2}" presName="root2" presStyleCnt="0"/>
      <dgm:spPr/>
    </dgm:pt>
    <dgm:pt modelId="{ADA24442-D7D1-4485-9B0C-CA9E9DD03946}" type="pres">
      <dgm:prSet presAssocID="{3A6F1D87-0409-4DF7-A2CB-E99DAC6D08D2}" presName="LevelTwoTextNode" presStyleLbl="node2" presStyleIdx="8" presStyleCnt="9" custScaleX="308306" custScaleY="347857" custLinFactNeighborY="-25361">
        <dgm:presLayoutVars>
          <dgm:chPref val="3"/>
        </dgm:presLayoutVars>
      </dgm:prSet>
      <dgm:spPr/>
      <dgm:t>
        <a:bodyPr/>
        <a:lstStyle/>
        <a:p>
          <a:endParaRPr lang="en-US"/>
        </a:p>
      </dgm:t>
    </dgm:pt>
    <dgm:pt modelId="{C53E25D5-7978-482A-A841-4071C3C8DDF2}" type="pres">
      <dgm:prSet presAssocID="{3A6F1D87-0409-4DF7-A2CB-E99DAC6D08D2}" presName="level3hierChild" presStyleCnt="0"/>
      <dgm:spPr/>
    </dgm:pt>
  </dgm:ptLst>
  <dgm:cxnLst>
    <dgm:cxn modelId="{C6279791-A387-479C-BBBA-F06575299EB9}" type="presOf" srcId="{F75CB5EC-FF89-4FD5-AA16-97A4DCFC9B98}" destId="{F46C7A7C-3892-4A77-B95F-E54A5A8A155B}" srcOrd="0" destOrd="0" presId="urn:microsoft.com/office/officeart/2005/8/layout/hierarchy2"/>
    <dgm:cxn modelId="{5B9AEBA4-719A-4FEF-92ED-3FE502DE1E3F}" type="presOf" srcId="{0498AF39-2328-40DE-B19D-C7934820A84A}" destId="{943775B1-B2E2-4E5D-8CF1-A371D5A1A226}" srcOrd="0" destOrd="0" presId="urn:microsoft.com/office/officeart/2005/8/layout/hierarchy2"/>
    <dgm:cxn modelId="{040B13AA-BE29-47F4-9035-29072DFB07CA}" type="presOf" srcId="{B87CD921-E690-459C-996A-F374F6F8C1D2}" destId="{25EF7B6C-B09D-4EDF-9499-B16F299D8CE4}" srcOrd="0" destOrd="0" presId="urn:microsoft.com/office/officeart/2005/8/layout/hierarchy2"/>
    <dgm:cxn modelId="{B58D9D9D-8650-402C-894C-327EE6B5B03B}" type="presOf" srcId="{2AB8FB54-DF21-47FE-85E4-852B78B74B4B}" destId="{244A3904-E595-4086-93B4-1983FD28AFD5}" srcOrd="0" destOrd="0" presId="urn:microsoft.com/office/officeart/2005/8/layout/hierarchy2"/>
    <dgm:cxn modelId="{8090C5E9-C2E2-4810-AF54-10D16A677482}" srcId="{7874D902-17BB-459C-B0E6-957943B4A2C9}" destId="{5618A3BD-9189-478B-9C85-2957A632C30C}" srcOrd="7" destOrd="0" parTransId="{8DB26800-5999-44B7-924C-BDA68D9B0C84}" sibTransId="{CA8D40D5-DF12-4806-BC20-67BD88DB1B57}"/>
    <dgm:cxn modelId="{5DD08903-8166-4D8A-B78F-785CE7EB1DD0}" type="presOf" srcId="{8DB26800-5999-44B7-924C-BDA68D9B0C84}" destId="{C370C8AE-047C-413D-89B8-DDDB4946C964}" srcOrd="0" destOrd="0" presId="urn:microsoft.com/office/officeart/2005/8/layout/hierarchy2"/>
    <dgm:cxn modelId="{A3DB4758-CB78-4F52-AFFE-8978D5C42252}" srcId="{7874D902-17BB-459C-B0E6-957943B4A2C9}" destId="{3A6F1D87-0409-4DF7-A2CB-E99DAC6D08D2}" srcOrd="8" destOrd="0" parTransId="{7488CE93-A665-4D9D-BA02-F3D0501AD6CE}" sibTransId="{468EB1F8-70B2-4872-B8AD-5C041E6AAFA2}"/>
    <dgm:cxn modelId="{E657D11C-3165-43B1-B0D2-427E87D58B74}" srcId="{7874D902-17BB-459C-B0E6-957943B4A2C9}" destId="{9EF8E7B6-10E2-4E57-8584-0D7511AF75C5}" srcOrd="4" destOrd="0" parTransId="{55ADCDCB-F814-446D-B477-0881956AD240}" sibTransId="{36A592DC-BCC3-41F6-BAC8-402C0BC2B81A}"/>
    <dgm:cxn modelId="{99EBD096-F252-4986-8148-6D886C472A00}" type="presOf" srcId="{28AE8D70-B5F9-4DF4-B6C6-43AED4EFE694}" destId="{CE2FCB81-85B4-425D-B0F6-2D0484039A16}" srcOrd="0" destOrd="0" presId="urn:microsoft.com/office/officeart/2005/8/layout/hierarchy2"/>
    <dgm:cxn modelId="{527C64D0-DEE5-4F3F-B1B6-AE55DBCBEC97}" type="presOf" srcId="{7488CE93-A665-4D9D-BA02-F3D0501AD6CE}" destId="{1BE75605-5CB7-438A-91C9-E20BE8B2A473}" srcOrd="0" destOrd="0" presId="urn:microsoft.com/office/officeart/2005/8/layout/hierarchy2"/>
    <dgm:cxn modelId="{29393341-2A59-4DDD-BF15-2646FC02A9C0}" type="presOf" srcId="{D81626A3-E3E6-4FB3-92E2-D3914171D216}" destId="{C5859A26-2AA7-4284-AF39-5CFC512F8C2D}" srcOrd="0" destOrd="0" presId="urn:microsoft.com/office/officeart/2005/8/layout/hierarchy2"/>
    <dgm:cxn modelId="{E8D7A67B-C59D-4B46-9B58-14D9C4D9DC53}" type="presOf" srcId="{620FBDA7-EE8B-4D1F-94E5-54BC3F563CAB}" destId="{CBBFED12-CA02-4C14-80DE-D738EBF3748D}" srcOrd="1" destOrd="0" presId="urn:microsoft.com/office/officeart/2005/8/layout/hierarchy2"/>
    <dgm:cxn modelId="{C939063C-ED4D-4CB0-B8B7-300E132B742F}" type="presOf" srcId="{620FBDA7-EE8B-4D1F-94E5-54BC3F563CAB}" destId="{447E259E-1937-4026-9DA4-711C05515B7E}" srcOrd="0" destOrd="0" presId="urn:microsoft.com/office/officeart/2005/8/layout/hierarchy2"/>
    <dgm:cxn modelId="{6862A00A-5D0C-4FDF-8EB6-8EB44CDC12E0}" type="presOf" srcId="{55ADCDCB-F814-446D-B477-0881956AD240}" destId="{B23ADB63-2F06-4D40-BDEA-F34E2C0CC86B}" srcOrd="1" destOrd="0" presId="urn:microsoft.com/office/officeart/2005/8/layout/hierarchy2"/>
    <dgm:cxn modelId="{16ED666F-42C5-4276-9398-912D46C0230A}" type="presOf" srcId="{81189F62-F782-4C31-84C6-A492D4D5291E}" destId="{28925C15-9446-448C-B111-EB36B80F2568}" srcOrd="0" destOrd="0" presId="urn:microsoft.com/office/officeart/2005/8/layout/hierarchy2"/>
    <dgm:cxn modelId="{EE202165-D545-411C-81BA-231212D609CD}" type="presOf" srcId="{801898F2-73AF-4CEE-A0C9-84B843AE2E2B}" destId="{EAE8A64A-B656-4485-B51B-0E723B76CF05}" srcOrd="1" destOrd="0" presId="urn:microsoft.com/office/officeart/2005/8/layout/hierarchy2"/>
    <dgm:cxn modelId="{80CA06E8-5004-48AF-ACB1-CAD01285C162}" type="presOf" srcId="{BED51F09-B89B-4AF8-80C5-46F34C5A4AAC}" destId="{203A4355-DE24-4436-B860-3CE00AE43931}" srcOrd="0" destOrd="0" presId="urn:microsoft.com/office/officeart/2005/8/layout/hierarchy2"/>
    <dgm:cxn modelId="{5A2A3B55-3E08-4A76-BD09-3B08404B3C0E}" type="presOf" srcId="{4931CDC7-F261-43C4-9221-00704CEA64DA}" destId="{1974089A-015A-43C0-A46D-0C0709D9CB98}" srcOrd="0" destOrd="0" presId="urn:microsoft.com/office/officeart/2005/8/layout/hierarchy2"/>
    <dgm:cxn modelId="{1F892B1A-2071-47C4-A6C4-4251D68789DB}" srcId="{4931CDC7-F261-43C4-9221-00704CEA64DA}" destId="{7874D902-17BB-459C-B0E6-957943B4A2C9}" srcOrd="0" destOrd="0" parTransId="{89303507-24AA-436E-BFE3-C3227DBEECE3}" sibTransId="{FEDD4D69-3FDA-47B2-9B3D-427993367642}"/>
    <dgm:cxn modelId="{243ACB54-94E1-4690-B72E-966D6CD256D4}" type="presOf" srcId="{5618A3BD-9189-478B-9C85-2957A632C30C}" destId="{638D4340-23E8-45D4-8778-6BCDF3D51ACE}" srcOrd="0" destOrd="0" presId="urn:microsoft.com/office/officeart/2005/8/layout/hierarchy2"/>
    <dgm:cxn modelId="{F3124693-4F10-44F4-A204-2ADBE349E8B0}" type="presOf" srcId="{3ACD1A36-DB22-418D-ADCE-7D5F894C3D24}" destId="{18439554-D645-4048-BF4E-0B1EE9F76CAA}" srcOrd="1" destOrd="0" presId="urn:microsoft.com/office/officeart/2005/8/layout/hierarchy2"/>
    <dgm:cxn modelId="{7A6E7717-0173-448E-9A52-FB793A6DF459}" type="presOf" srcId="{0498AF39-2328-40DE-B19D-C7934820A84A}" destId="{2B724E3A-C8A1-4E35-A6EF-FB10027994C6}" srcOrd="1" destOrd="0" presId="urn:microsoft.com/office/officeart/2005/8/layout/hierarchy2"/>
    <dgm:cxn modelId="{87F9C476-FB36-4F41-948D-963364C35E5E}" type="presOf" srcId="{801898F2-73AF-4CEE-A0C9-84B843AE2E2B}" destId="{4F7C2942-3493-4602-999C-C38E986D31A7}" srcOrd="0" destOrd="0" presId="urn:microsoft.com/office/officeart/2005/8/layout/hierarchy2"/>
    <dgm:cxn modelId="{2A8E3D93-F71C-4850-A1A5-934491458ECD}" srcId="{7874D902-17BB-459C-B0E6-957943B4A2C9}" destId="{B87CD921-E690-459C-996A-F374F6F8C1D2}" srcOrd="2" destOrd="0" parTransId="{0498AF39-2328-40DE-B19D-C7934820A84A}" sibTransId="{3E2A7600-3E3B-4318-8F81-2ED559FD542A}"/>
    <dgm:cxn modelId="{0B4C37A9-4749-4768-B328-B9E86F41DE59}" type="presOf" srcId="{55ADCDCB-F814-446D-B477-0881956AD240}" destId="{9DCD74C5-C43C-454D-83B9-290176025BCF}" srcOrd="0" destOrd="0" presId="urn:microsoft.com/office/officeart/2005/8/layout/hierarchy2"/>
    <dgm:cxn modelId="{63610EFE-146A-4D87-BFF5-CA3397B95B15}" type="presOf" srcId="{7488CE93-A665-4D9D-BA02-F3D0501AD6CE}" destId="{B300C8AB-8EB0-454B-82B6-C50518312FB7}" srcOrd="1" destOrd="0" presId="urn:microsoft.com/office/officeart/2005/8/layout/hierarchy2"/>
    <dgm:cxn modelId="{2DC9648A-B5B7-48D7-9CFC-737ED54B2F1C}" type="presOf" srcId="{3A6F1D87-0409-4DF7-A2CB-E99DAC6D08D2}" destId="{ADA24442-D7D1-4485-9B0C-CA9E9DD03946}" srcOrd="0" destOrd="0" presId="urn:microsoft.com/office/officeart/2005/8/layout/hierarchy2"/>
    <dgm:cxn modelId="{6F230FEB-4C78-4A6A-BB38-6CA2FB2C01A3}" type="presOf" srcId="{2AB8FB54-DF21-47FE-85E4-852B78B74B4B}" destId="{E2D52D2C-2835-4693-BC52-9A60CC8E323A}" srcOrd="1" destOrd="0" presId="urn:microsoft.com/office/officeart/2005/8/layout/hierarchy2"/>
    <dgm:cxn modelId="{001A9D9F-9552-4E70-9194-F3BF4DCDDA25}" type="presOf" srcId="{08CA71BC-30A1-4E3D-8D4B-4D67DE96C214}" destId="{1A556ACE-7F10-416D-A578-868C6B29D4AF}" srcOrd="0" destOrd="0" presId="urn:microsoft.com/office/officeart/2005/8/layout/hierarchy2"/>
    <dgm:cxn modelId="{2BCED4BB-8582-4FED-A44F-AD057B14E9CE}" srcId="{7874D902-17BB-459C-B0E6-957943B4A2C9}" destId="{08CA71BC-30A1-4E3D-8D4B-4D67DE96C214}" srcOrd="3" destOrd="0" parTransId="{3ACD1A36-DB22-418D-ADCE-7D5F894C3D24}" sibTransId="{1C8FADB3-611B-44C6-A9FC-AFDD5E882B5C}"/>
    <dgm:cxn modelId="{B72070D9-5755-49CD-8693-43AF38384F01}" type="presOf" srcId="{8DB26800-5999-44B7-924C-BDA68D9B0C84}" destId="{7F9EBEAE-43A0-4742-8402-A20FACB77072}" srcOrd="1" destOrd="0" presId="urn:microsoft.com/office/officeart/2005/8/layout/hierarchy2"/>
    <dgm:cxn modelId="{1BB0BE43-18AA-4D00-89CC-1F41E8A125CA}" type="presOf" srcId="{D81626A3-E3E6-4FB3-92E2-D3914171D216}" destId="{4E371B02-D5D4-4923-9DB9-1E04E7955C3E}" srcOrd="1" destOrd="0" presId="urn:microsoft.com/office/officeart/2005/8/layout/hierarchy2"/>
    <dgm:cxn modelId="{9B288E64-6043-439F-B836-D247AC837B37}" type="presOf" srcId="{3ACD1A36-DB22-418D-ADCE-7D5F894C3D24}" destId="{CDE89E63-E152-4E6F-B051-B7119394D53C}" srcOrd="0" destOrd="0" presId="urn:microsoft.com/office/officeart/2005/8/layout/hierarchy2"/>
    <dgm:cxn modelId="{D9689258-2277-489D-89BC-62225D379D34}" srcId="{7874D902-17BB-459C-B0E6-957943B4A2C9}" destId="{BED51F09-B89B-4AF8-80C5-46F34C5A4AAC}" srcOrd="6" destOrd="0" parTransId="{2AB8FB54-DF21-47FE-85E4-852B78B74B4B}" sibTransId="{EC764C04-5F01-4664-9549-247E30395C12}"/>
    <dgm:cxn modelId="{26A1274F-74A5-430A-BA54-387D30AB9D85}" srcId="{7874D902-17BB-459C-B0E6-957943B4A2C9}" destId="{F75CB5EC-FF89-4FD5-AA16-97A4DCFC9B98}" srcOrd="0" destOrd="0" parTransId="{620FBDA7-EE8B-4D1F-94E5-54BC3F563CAB}" sibTransId="{54E67129-C024-4DEB-9F39-E981FE6D9304}"/>
    <dgm:cxn modelId="{3D9420FD-7C22-4F2D-8A2E-1B0973ED55F0}" srcId="{7874D902-17BB-459C-B0E6-957943B4A2C9}" destId="{28AE8D70-B5F9-4DF4-B6C6-43AED4EFE694}" srcOrd="1" destOrd="0" parTransId="{D81626A3-E3E6-4FB3-92E2-D3914171D216}" sibTransId="{471AA2FC-CCA8-40BE-8465-2CC85771990F}"/>
    <dgm:cxn modelId="{5D48936D-D3CF-4210-9D7C-EEAE808AE40E}" type="presOf" srcId="{7874D902-17BB-459C-B0E6-957943B4A2C9}" destId="{8B7B37BB-E0ED-4443-9AA7-A5B928C27B85}" srcOrd="0" destOrd="0" presId="urn:microsoft.com/office/officeart/2005/8/layout/hierarchy2"/>
    <dgm:cxn modelId="{7A09E321-3516-473E-8BA0-7FFA1C0F51E9}" type="presOf" srcId="{9EF8E7B6-10E2-4E57-8584-0D7511AF75C5}" destId="{10CDD0A9-E5A5-40F8-AC63-B08ABF947CFD}" srcOrd="0" destOrd="0" presId="urn:microsoft.com/office/officeart/2005/8/layout/hierarchy2"/>
    <dgm:cxn modelId="{E628DAFF-D70F-457E-AE64-C81930CE5085}" srcId="{7874D902-17BB-459C-B0E6-957943B4A2C9}" destId="{81189F62-F782-4C31-84C6-A492D4D5291E}" srcOrd="5" destOrd="0" parTransId="{801898F2-73AF-4CEE-A0C9-84B843AE2E2B}" sibTransId="{9A06FEA0-4C4D-40EF-BD43-EBFF6FF33706}"/>
    <dgm:cxn modelId="{F0678EA9-C002-49E1-B88A-12733F3F3D1F}" type="presParOf" srcId="{1974089A-015A-43C0-A46D-0C0709D9CB98}" destId="{417F8C66-3C9A-4783-A33F-D64AEEA7B9B6}" srcOrd="0" destOrd="0" presId="urn:microsoft.com/office/officeart/2005/8/layout/hierarchy2"/>
    <dgm:cxn modelId="{C0140795-3292-4D52-B76D-B39A3F3BB78A}" type="presParOf" srcId="{417F8C66-3C9A-4783-A33F-D64AEEA7B9B6}" destId="{8B7B37BB-E0ED-4443-9AA7-A5B928C27B85}" srcOrd="0" destOrd="0" presId="urn:microsoft.com/office/officeart/2005/8/layout/hierarchy2"/>
    <dgm:cxn modelId="{8F3EB421-7C6B-4343-833C-BD924F5B7B7E}" type="presParOf" srcId="{417F8C66-3C9A-4783-A33F-D64AEEA7B9B6}" destId="{49D93E08-BB1F-44B6-AC2A-CF9348957F20}" srcOrd="1" destOrd="0" presId="urn:microsoft.com/office/officeart/2005/8/layout/hierarchy2"/>
    <dgm:cxn modelId="{815BA2C6-4C64-4E53-9680-36A57FB04735}" type="presParOf" srcId="{49D93E08-BB1F-44B6-AC2A-CF9348957F20}" destId="{447E259E-1937-4026-9DA4-711C05515B7E}" srcOrd="0" destOrd="0" presId="urn:microsoft.com/office/officeart/2005/8/layout/hierarchy2"/>
    <dgm:cxn modelId="{A265AC3E-A6CC-443E-8CC4-15586C64B4A5}" type="presParOf" srcId="{447E259E-1937-4026-9DA4-711C05515B7E}" destId="{CBBFED12-CA02-4C14-80DE-D738EBF3748D}" srcOrd="0" destOrd="0" presId="urn:microsoft.com/office/officeart/2005/8/layout/hierarchy2"/>
    <dgm:cxn modelId="{78995A94-B46F-41C9-A312-15CE5A71639F}" type="presParOf" srcId="{49D93E08-BB1F-44B6-AC2A-CF9348957F20}" destId="{66F6A07D-262D-4D83-8089-01C58A6A6428}" srcOrd="1" destOrd="0" presId="urn:microsoft.com/office/officeart/2005/8/layout/hierarchy2"/>
    <dgm:cxn modelId="{2FD3608B-B8FE-4311-9E0A-0634CB409F9E}" type="presParOf" srcId="{66F6A07D-262D-4D83-8089-01C58A6A6428}" destId="{F46C7A7C-3892-4A77-B95F-E54A5A8A155B}" srcOrd="0" destOrd="0" presId="urn:microsoft.com/office/officeart/2005/8/layout/hierarchy2"/>
    <dgm:cxn modelId="{7FA56A88-F3C0-49AD-A3B8-9CFF3A64B9EE}" type="presParOf" srcId="{66F6A07D-262D-4D83-8089-01C58A6A6428}" destId="{10A87893-EA11-4661-9BEF-4464D71ECFAA}" srcOrd="1" destOrd="0" presId="urn:microsoft.com/office/officeart/2005/8/layout/hierarchy2"/>
    <dgm:cxn modelId="{9C30A448-2144-4D70-BE21-BB46E161AEA1}" type="presParOf" srcId="{49D93E08-BB1F-44B6-AC2A-CF9348957F20}" destId="{C5859A26-2AA7-4284-AF39-5CFC512F8C2D}" srcOrd="2" destOrd="0" presId="urn:microsoft.com/office/officeart/2005/8/layout/hierarchy2"/>
    <dgm:cxn modelId="{1CBD64BA-81FB-48F3-8685-C078DCBB73C9}" type="presParOf" srcId="{C5859A26-2AA7-4284-AF39-5CFC512F8C2D}" destId="{4E371B02-D5D4-4923-9DB9-1E04E7955C3E}" srcOrd="0" destOrd="0" presId="urn:microsoft.com/office/officeart/2005/8/layout/hierarchy2"/>
    <dgm:cxn modelId="{FCDA6744-249A-42DD-9F34-11A033B80C8E}" type="presParOf" srcId="{49D93E08-BB1F-44B6-AC2A-CF9348957F20}" destId="{81301C8A-B373-481D-8F51-5CBB50A83F04}" srcOrd="3" destOrd="0" presId="urn:microsoft.com/office/officeart/2005/8/layout/hierarchy2"/>
    <dgm:cxn modelId="{1F5B9356-B782-4817-B4BC-DE697F8B6983}" type="presParOf" srcId="{81301C8A-B373-481D-8F51-5CBB50A83F04}" destId="{CE2FCB81-85B4-425D-B0F6-2D0484039A16}" srcOrd="0" destOrd="0" presId="urn:microsoft.com/office/officeart/2005/8/layout/hierarchy2"/>
    <dgm:cxn modelId="{83C81909-3F92-4226-B0D2-9E13A081D736}" type="presParOf" srcId="{81301C8A-B373-481D-8F51-5CBB50A83F04}" destId="{6ED48426-E115-4382-8441-8B7D429222C8}" srcOrd="1" destOrd="0" presId="urn:microsoft.com/office/officeart/2005/8/layout/hierarchy2"/>
    <dgm:cxn modelId="{24025862-277B-4F6A-BE3E-01E93282CF47}" type="presParOf" srcId="{49D93E08-BB1F-44B6-AC2A-CF9348957F20}" destId="{943775B1-B2E2-4E5D-8CF1-A371D5A1A226}" srcOrd="4" destOrd="0" presId="urn:microsoft.com/office/officeart/2005/8/layout/hierarchy2"/>
    <dgm:cxn modelId="{58F56B71-0FF8-4B2E-94F8-3753583F16DB}" type="presParOf" srcId="{943775B1-B2E2-4E5D-8CF1-A371D5A1A226}" destId="{2B724E3A-C8A1-4E35-A6EF-FB10027994C6}" srcOrd="0" destOrd="0" presId="urn:microsoft.com/office/officeart/2005/8/layout/hierarchy2"/>
    <dgm:cxn modelId="{B7C24E45-BBC6-4A3A-A4F7-1504F78CA3BB}" type="presParOf" srcId="{49D93E08-BB1F-44B6-AC2A-CF9348957F20}" destId="{0B55246C-2B18-407A-909F-01F900B7272F}" srcOrd="5" destOrd="0" presId="urn:microsoft.com/office/officeart/2005/8/layout/hierarchy2"/>
    <dgm:cxn modelId="{E5F0F272-78C1-4379-8A25-0CF273E29635}" type="presParOf" srcId="{0B55246C-2B18-407A-909F-01F900B7272F}" destId="{25EF7B6C-B09D-4EDF-9499-B16F299D8CE4}" srcOrd="0" destOrd="0" presId="urn:microsoft.com/office/officeart/2005/8/layout/hierarchy2"/>
    <dgm:cxn modelId="{355C43A0-9E29-4087-A32A-4636C823483C}" type="presParOf" srcId="{0B55246C-2B18-407A-909F-01F900B7272F}" destId="{75B26755-88C9-4503-AFAA-C751709CBF6B}" srcOrd="1" destOrd="0" presId="urn:microsoft.com/office/officeart/2005/8/layout/hierarchy2"/>
    <dgm:cxn modelId="{41449FDA-178B-40D5-AD5D-F4323F15DF6B}" type="presParOf" srcId="{49D93E08-BB1F-44B6-AC2A-CF9348957F20}" destId="{CDE89E63-E152-4E6F-B051-B7119394D53C}" srcOrd="6" destOrd="0" presId="urn:microsoft.com/office/officeart/2005/8/layout/hierarchy2"/>
    <dgm:cxn modelId="{4A7FFD8A-21E3-47F4-BF51-BD662949D23D}" type="presParOf" srcId="{CDE89E63-E152-4E6F-B051-B7119394D53C}" destId="{18439554-D645-4048-BF4E-0B1EE9F76CAA}" srcOrd="0" destOrd="0" presId="urn:microsoft.com/office/officeart/2005/8/layout/hierarchy2"/>
    <dgm:cxn modelId="{A645812B-1170-424E-80D2-ADB4A2F2F063}" type="presParOf" srcId="{49D93E08-BB1F-44B6-AC2A-CF9348957F20}" destId="{46DABB8A-3256-4983-9AD4-B25B0D6A2F24}" srcOrd="7" destOrd="0" presId="urn:microsoft.com/office/officeart/2005/8/layout/hierarchy2"/>
    <dgm:cxn modelId="{92870065-5345-4B5D-9FCA-43D0A15B569C}" type="presParOf" srcId="{46DABB8A-3256-4983-9AD4-B25B0D6A2F24}" destId="{1A556ACE-7F10-416D-A578-868C6B29D4AF}" srcOrd="0" destOrd="0" presId="urn:microsoft.com/office/officeart/2005/8/layout/hierarchy2"/>
    <dgm:cxn modelId="{1C4A3F7D-C391-40C2-86A5-82AA1944F03D}" type="presParOf" srcId="{46DABB8A-3256-4983-9AD4-B25B0D6A2F24}" destId="{2CAAF207-7D33-40A0-AF74-02E6BFB2BC5C}" srcOrd="1" destOrd="0" presId="urn:microsoft.com/office/officeart/2005/8/layout/hierarchy2"/>
    <dgm:cxn modelId="{C324B60C-A6C8-4B9B-9464-BD8900D4F9CD}" type="presParOf" srcId="{49D93E08-BB1F-44B6-AC2A-CF9348957F20}" destId="{9DCD74C5-C43C-454D-83B9-290176025BCF}" srcOrd="8" destOrd="0" presId="urn:microsoft.com/office/officeart/2005/8/layout/hierarchy2"/>
    <dgm:cxn modelId="{B3119C1D-2ACD-44A9-9261-FC90B24DE3F3}" type="presParOf" srcId="{9DCD74C5-C43C-454D-83B9-290176025BCF}" destId="{B23ADB63-2F06-4D40-BDEA-F34E2C0CC86B}" srcOrd="0" destOrd="0" presId="urn:microsoft.com/office/officeart/2005/8/layout/hierarchy2"/>
    <dgm:cxn modelId="{67877FDB-F6B3-4371-B78B-B38A3D16A8CA}" type="presParOf" srcId="{49D93E08-BB1F-44B6-AC2A-CF9348957F20}" destId="{FD8AA1E2-F502-4084-85B5-58D456D2E774}" srcOrd="9" destOrd="0" presId="urn:microsoft.com/office/officeart/2005/8/layout/hierarchy2"/>
    <dgm:cxn modelId="{A3CB9577-51F5-40BE-8F37-6008410F4830}" type="presParOf" srcId="{FD8AA1E2-F502-4084-85B5-58D456D2E774}" destId="{10CDD0A9-E5A5-40F8-AC63-B08ABF947CFD}" srcOrd="0" destOrd="0" presId="urn:microsoft.com/office/officeart/2005/8/layout/hierarchy2"/>
    <dgm:cxn modelId="{2D2ACD3E-F30E-4252-A6B1-C4BDEE7B4BFF}" type="presParOf" srcId="{FD8AA1E2-F502-4084-85B5-58D456D2E774}" destId="{6C543F1F-29AB-488E-AD55-6A948E458D16}" srcOrd="1" destOrd="0" presId="urn:microsoft.com/office/officeart/2005/8/layout/hierarchy2"/>
    <dgm:cxn modelId="{2D7B2BA1-288A-4CAB-9D93-C8BF83ABE18F}" type="presParOf" srcId="{49D93E08-BB1F-44B6-AC2A-CF9348957F20}" destId="{4F7C2942-3493-4602-999C-C38E986D31A7}" srcOrd="10" destOrd="0" presId="urn:microsoft.com/office/officeart/2005/8/layout/hierarchy2"/>
    <dgm:cxn modelId="{E27C1150-23BB-44FD-B828-56527120C9A4}" type="presParOf" srcId="{4F7C2942-3493-4602-999C-C38E986D31A7}" destId="{EAE8A64A-B656-4485-B51B-0E723B76CF05}" srcOrd="0" destOrd="0" presId="urn:microsoft.com/office/officeart/2005/8/layout/hierarchy2"/>
    <dgm:cxn modelId="{2F636337-BC9D-4A08-9EC3-2D33F9C721E2}" type="presParOf" srcId="{49D93E08-BB1F-44B6-AC2A-CF9348957F20}" destId="{3BFA6F7D-3836-41EA-A975-69546605DACD}" srcOrd="11" destOrd="0" presId="urn:microsoft.com/office/officeart/2005/8/layout/hierarchy2"/>
    <dgm:cxn modelId="{95B25CD4-EB8C-4093-95E4-62AA826065D5}" type="presParOf" srcId="{3BFA6F7D-3836-41EA-A975-69546605DACD}" destId="{28925C15-9446-448C-B111-EB36B80F2568}" srcOrd="0" destOrd="0" presId="urn:microsoft.com/office/officeart/2005/8/layout/hierarchy2"/>
    <dgm:cxn modelId="{B6635FB0-CE31-4805-AA60-DFD16E6DA01A}" type="presParOf" srcId="{3BFA6F7D-3836-41EA-A975-69546605DACD}" destId="{D85EB036-D858-4960-B626-908676334E16}" srcOrd="1" destOrd="0" presId="urn:microsoft.com/office/officeart/2005/8/layout/hierarchy2"/>
    <dgm:cxn modelId="{8D7B58F4-94DE-485C-8CDD-F64EFBDCC7AB}" type="presParOf" srcId="{49D93E08-BB1F-44B6-AC2A-CF9348957F20}" destId="{244A3904-E595-4086-93B4-1983FD28AFD5}" srcOrd="12" destOrd="0" presId="urn:microsoft.com/office/officeart/2005/8/layout/hierarchy2"/>
    <dgm:cxn modelId="{A48BD59E-7303-470A-A12B-1498E900525F}" type="presParOf" srcId="{244A3904-E595-4086-93B4-1983FD28AFD5}" destId="{E2D52D2C-2835-4693-BC52-9A60CC8E323A}" srcOrd="0" destOrd="0" presId="urn:microsoft.com/office/officeart/2005/8/layout/hierarchy2"/>
    <dgm:cxn modelId="{61B1ABC7-B848-40B7-A2E2-0480B6959AC5}" type="presParOf" srcId="{49D93E08-BB1F-44B6-AC2A-CF9348957F20}" destId="{B8AFBD3F-3E91-4D56-9CF9-AE220D33FADD}" srcOrd="13" destOrd="0" presId="urn:microsoft.com/office/officeart/2005/8/layout/hierarchy2"/>
    <dgm:cxn modelId="{7BDAFEE5-EEB5-47AA-91F2-90C8D9C83D1A}" type="presParOf" srcId="{B8AFBD3F-3E91-4D56-9CF9-AE220D33FADD}" destId="{203A4355-DE24-4436-B860-3CE00AE43931}" srcOrd="0" destOrd="0" presId="urn:microsoft.com/office/officeart/2005/8/layout/hierarchy2"/>
    <dgm:cxn modelId="{06B31AA3-FFCE-41F4-B624-BC5DB7CA21DA}" type="presParOf" srcId="{B8AFBD3F-3E91-4D56-9CF9-AE220D33FADD}" destId="{CC433B49-B3CF-4C3E-966B-7AA08BC553C6}" srcOrd="1" destOrd="0" presId="urn:microsoft.com/office/officeart/2005/8/layout/hierarchy2"/>
    <dgm:cxn modelId="{80A60DA0-1476-4388-B876-98A36323B8F3}" type="presParOf" srcId="{49D93E08-BB1F-44B6-AC2A-CF9348957F20}" destId="{C370C8AE-047C-413D-89B8-DDDB4946C964}" srcOrd="14" destOrd="0" presId="urn:microsoft.com/office/officeart/2005/8/layout/hierarchy2"/>
    <dgm:cxn modelId="{F14D82CD-70C1-432D-AA63-579F2B8C6890}" type="presParOf" srcId="{C370C8AE-047C-413D-89B8-DDDB4946C964}" destId="{7F9EBEAE-43A0-4742-8402-A20FACB77072}" srcOrd="0" destOrd="0" presId="urn:microsoft.com/office/officeart/2005/8/layout/hierarchy2"/>
    <dgm:cxn modelId="{4ABAFBFA-02A0-4B61-A4EE-7F601817C6B5}" type="presParOf" srcId="{49D93E08-BB1F-44B6-AC2A-CF9348957F20}" destId="{321CE3EC-F847-40E0-8A7B-69380758B36C}" srcOrd="15" destOrd="0" presId="urn:microsoft.com/office/officeart/2005/8/layout/hierarchy2"/>
    <dgm:cxn modelId="{BFE27B29-9DD6-43B9-BDB0-A93E356295FC}" type="presParOf" srcId="{321CE3EC-F847-40E0-8A7B-69380758B36C}" destId="{638D4340-23E8-45D4-8778-6BCDF3D51ACE}" srcOrd="0" destOrd="0" presId="urn:microsoft.com/office/officeart/2005/8/layout/hierarchy2"/>
    <dgm:cxn modelId="{125A30C6-E2E4-46B6-8C5C-1857D0F9CCA0}" type="presParOf" srcId="{321CE3EC-F847-40E0-8A7B-69380758B36C}" destId="{4B7E08F4-6DAA-49BA-B4E8-A72DFB64C13A}" srcOrd="1" destOrd="0" presId="urn:microsoft.com/office/officeart/2005/8/layout/hierarchy2"/>
    <dgm:cxn modelId="{6E565F6B-C1F7-414D-A6B9-90BC1E78E9F1}" type="presParOf" srcId="{49D93E08-BB1F-44B6-AC2A-CF9348957F20}" destId="{1BE75605-5CB7-438A-91C9-E20BE8B2A473}" srcOrd="16" destOrd="0" presId="urn:microsoft.com/office/officeart/2005/8/layout/hierarchy2"/>
    <dgm:cxn modelId="{9A731296-7226-4B98-BDD4-F12545695B07}" type="presParOf" srcId="{1BE75605-5CB7-438A-91C9-E20BE8B2A473}" destId="{B300C8AB-8EB0-454B-82B6-C50518312FB7}" srcOrd="0" destOrd="0" presId="urn:microsoft.com/office/officeart/2005/8/layout/hierarchy2"/>
    <dgm:cxn modelId="{FC25AD46-FCDD-41DB-9F78-89F553AE6B52}" type="presParOf" srcId="{49D93E08-BB1F-44B6-AC2A-CF9348957F20}" destId="{1B684B58-5170-4079-A7DF-E4B1EBA7EF8D}" srcOrd="17" destOrd="0" presId="urn:microsoft.com/office/officeart/2005/8/layout/hierarchy2"/>
    <dgm:cxn modelId="{43D976EF-E38A-4525-ADE2-520C4AD4F2A3}" type="presParOf" srcId="{1B684B58-5170-4079-A7DF-E4B1EBA7EF8D}" destId="{ADA24442-D7D1-4485-9B0C-CA9E9DD03946}" srcOrd="0" destOrd="0" presId="urn:microsoft.com/office/officeart/2005/8/layout/hierarchy2"/>
    <dgm:cxn modelId="{52A043B8-38A7-4F63-A607-CF7B9E1415DB}" type="presParOf" srcId="{1B684B58-5170-4079-A7DF-E4B1EBA7EF8D}" destId="{C53E25D5-7978-482A-A841-4071C3C8DDF2}"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31CDC7-F261-43C4-9221-00704CEA64DA}"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n-US"/>
        </a:p>
      </dgm:t>
    </dgm:pt>
    <dgm:pt modelId="{7874D902-17BB-459C-B0E6-957943B4A2C9}">
      <dgm:prSet custT="1"/>
      <dgm:spPr>
        <a:noFill/>
      </dgm:spPr>
      <dgm:t>
        <a:bodyPr/>
        <a:lstStyle/>
        <a:p>
          <a:pPr rtl="0"/>
          <a:r>
            <a:rPr lang="en-US" sz="1400" b="0" dirty="0" smtClean="0"/>
            <a:t>Oregon Youth Conservation Commission (OYCC)</a:t>
          </a:r>
          <a:endParaRPr lang="en-US" sz="1400" b="0" dirty="0"/>
        </a:p>
      </dgm:t>
    </dgm:pt>
    <dgm:pt modelId="{FEDD4D69-3FDA-47B2-9B3D-427993367642}" type="sibTrans" cxnId="{1F892B1A-2071-47C4-A6C4-4251D68789DB}">
      <dgm:prSet/>
      <dgm:spPr/>
      <dgm:t>
        <a:bodyPr/>
        <a:lstStyle/>
        <a:p>
          <a:endParaRPr lang="en-US"/>
        </a:p>
      </dgm:t>
    </dgm:pt>
    <dgm:pt modelId="{89303507-24AA-436E-BFE3-C3227DBEECE3}" type="parTrans" cxnId="{1F892B1A-2071-47C4-A6C4-4251D68789DB}">
      <dgm:prSet/>
      <dgm:spPr/>
      <dgm:t>
        <a:bodyPr/>
        <a:lstStyle/>
        <a:p>
          <a:endParaRPr lang="en-US"/>
        </a:p>
      </dgm:t>
    </dgm:pt>
    <dgm:pt modelId="{F75CB5EC-FF89-4FD5-AA16-97A4DCFC9B98}">
      <dgm:prSet custT="1"/>
      <dgm:spPr>
        <a:solidFill>
          <a:schemeClr val="accent1"/>
        </a:solidFill>
      </dgm:spPr>
      <dgm:t>
        <a:bodyPr/>
        <a:lstStyle/>
        <a:p>
          <a:pPr rtl="0"/>
          <a:r>
            <a:rPr lang="en-US" sz="800" b="0" dirty="0" smtClean="0">
              <a:solidFill>
                <a:schemeClr val="bg1"/>
              </a:solidFill>
            </a:rPr>
            <a:t>Community Stewardship Corps (CSC)</a:t>
          </a:r>
          <a:endParaRPr lang="en-US" sz="800" b="0" dirty="0">
            <a:solidFill>
              <a:schemeClr val="bg1"/>
            </a:solidFill>
          </a:endParaRPr>
        </a:p>
      </dgm:t>
    </dgm:pt>
    <dgm:pt modelId="{620FBDA7-EE8B-4D1F-94E5-54BC3F563CAB}" type="parTrans" cxnId="{26A1274F-74A5-430A-BA54-387D30AB9D85}">
      <dgm:prSet/>
      <dgm:spPr/>
      <dgm:t>
        <a:bodyPr/>
        <a:lstStyle/>
        <a:p>
          <a:endParaRPr lang="en-US"/>
        </a:p>
      </dgm:t>
    </dgm:pt>
    <dgm:pt modelId="{54E67129-C024-4DEB-9F39-E981FE6D9304}" type="sibTrans" cxnId="{26A1274F-74A5-430A-BA54-387D30AB9D85}">
      <dgm:prSet/>
      <dgm:spPr/>
      <dgm:t>
        <a:bodyPr/>
        <a:lstStyle/>
        <a:p>
          <a:endParaRPr lang="en-US"/>
        </a:p>
      </dgm:t>
    </dgm:pt>
    <dgm:pt modelId="{9321B62B-5614-45C4-A12A-38DB0BAAD8F2}">
      <dgm:prSet custT="1"/>
      <dgm:spPr>
        <a:solidFill>
          <a:schemeClr val="accent1"/>
        </a:solidFill>
      </dgm:spPr>
      <dgm:t>
        <a:bodyPr/>
        <a:lstStyle/>
        <a:p>
          <a:pPr rtl="0"/>
          <a:r>
            <a:rPr lang="en-US" sz="800" b="0" dirty="0" smtClean="0">
              <a:solidFill>
                <a:schemeClr val="bg1"/>
              </a:solidFill>
            </a:rPr>
            <a:t>Summer Conservation Corps (SCC)</a:t>
          </a:r>
          <a:endParaRPr lang="en-US" sz="800" b="0" dirty="0">
            <a:solidFill>
              <a:schemeClr val="bg1"/>
            </a:solidFill>
          </a:endParaRPr>
        </a:p>
      </dgm:t>
    </dgm:pt>
    <dgm:pt modelId="{421FEE60-4FD2-4031-9B79-402ACA372D53}" type="sibTrans" cxnId="{C5610890-F8D5-47B6-808A-3F61D60FD3F2}">
      <dgm:prSet/>
      <dgm:spPr/>
      <dgm:t>
        <a:bodyPr/>
        <a:lstStyle/>
        <a:p>
          <a:endParaRPr lang="en-US"/>
        </a:p>
      </dgm:t>
    </dgm:pt>
    <dgm:pt modelId="{B39164AF-8416-407B-90CE-4B74BF4904F0}" type="parTrans" cxnId="{C5610890-F8D5-47B6-808A-3F61D60FD3F2}">
      <dgm:prSet/>
      <dgm:spPr/>
      <dgm:t>
        <a:bodyPr/>
        <a:lstStyle/>
        <a:p>
          <a:endParaRPr lang="en-US"/>
        </a:p>
      </dgm:t>
    </dgm:pt>
    <dgm:pt modelId="{1974089A-015A-43C0-A46D-0C0709D9CB98}" type="pres">
      <dgm:prSet presAssocID="{4931CDC7-F261-43C4-9221-00704CEA64DA}" presName="diagram" presStyleCnt="0">
        <dgm:presLayoutVars>
          <dgm:chPref val="1"/>
          <dgm:dir/>
          <dgm:animOne val="branch"/>
          <dgm:animLvl val="lvl"/>
          <dgm:resizeHandles val="exact"/>
        </dgm:presLayoutVars>
      </dgm:prSet>
      <dgm:spPr/>
      <dgm:t>
        <a:bodyPr/>
        <a:lstStyle/>
        <a:p>
          <a:endParaRPr lang="en-US"/>
        </a:p>
      </dgm:t>
    </dgm:pt>
    <dgm:pt modelId="{417F8C66-3C9A-4783-A33F-D64AEEA7B9B6}" type="pres">
      <dgm:prSet presAssocID="{7874D902-17BB-459C-B0E6-957943B4A2C9}" presName="root1" presStyleCnt="0"/>
      <dgm:spPr/>
    </dgm:pt>
    <dgm:pt modelId="{8B7B37BB-E0ED-4443-9AA7-A5B928C27B85}" type="pres">
      <dgm:prSet presAssocID="{7874D902-17BB-459C-B0E6-957943B4A2C9}" presName="LevelOneTextNode" presStyleLbl="node0" presStyleIdx="0" presStyleCnt="1" custScaleX="375706" custScaleY="718232" custLinFactNeighborX="-61492" custLinFactNeighborY="-4674">
        <dgm:presLayoutVars>
          <dgm:chPref val="3"/>
        </dgm:presLayoutVars>
      </dgm:prSet>
      <dgm:spPr/>
      <dgm:t>
        <a:bodyPr/>
        <a:lstStyle/>
        <a:p>
          <a:endParaRPr lang="en-US"/>
        </a:p>
      </dgm:t>
    </dgm:pt>
    <dgm:pt modelId="{49D93E08-BB1F-44B6-AC2A-CF9348957F20}" type="pres">
      <dgm:prSet presAssocID="{7874D902-17BB-459C-B0E6-957943B4A2C9}" presName="level2hierChild" presStyleCnt="0"/>
      <dgm:spPr/>
    </dgm:pt>
    <dgm:pt modelId="{447E259E-1937-4026-9DA4-711C05515B7E}" type="pres">
      <dgm:prSet presAssocID="{620FBDA7-EE8B-4D1F-94E5-54BC3F563CAB}" presName="conn2-1" presStyleLbl="parChTrans1D2" presStyleIdx="0" presStyleCnt="2"/>
      <dgm:spPr/>
      <dgm:t>
        <a:bodyPr/>
        <a:lstStyle/>
        <a:p>
          <a:endParaRPr lang="en-US"/>
        </a:p>
      </dgm:t>
    </dgm:pt>
    <dgm:pt modelId="{CBBFED12-CA02-4C14-80DE-D738EBF3748D}" type="pres">
      <dgm:prSet presAssocID="{620FBDA7-EE8B-4D1F-94E5-54BC3F563CAB}" presName="connTx" presStyleLbl="parChTrans1D2" presStyleIdx="0" presStyleCnt="2"/>
      <dgm:spPr/>
      <dgm:t>
        <a:bodyPr/>
        <a:lstStyle/>
        <a:p>
          <a:endParaRPr lang="en-US"/>
        </a:p>
      </dgm:t>
    </dgm:pt>
    <dgm:pt modelId="{66F6A07D-262D-4D83-8089-01C58A6A6428}" type="pres">
      <dgm:prSet presAssocID="{F75CB5EC-FF89-4FD5-AA16-97A4DCFC9B98}" presName="root2" presStyleCnt="0"/>
      <dgm:spPr/>
    </dgm:pt>
    <dgm:pt modelId="{F46C7A7C-3892-4A77-B95F-E54A5A8A155B}" type="pres">
      <dgm:prSet presAssocID="{F75CB5EC-FF89-4FD5-AA16-97A4DCFC9B98}" presName="LevelTwoTextNode" presStyleLbl="node2" presStyleIdx="0" presStyleCnt="2" custScaleX="204954" custScaleY="227148" custLinFactNeighborX="2868" custLinFactNeighborY="8742">
        <dgm:presLayoutVars>
          <dgm:chPref val="3"/>
        </dgm:presLayoutVars>
      </dgm:prSet>
      <dgm:spPr/>
      <dgm:t>
        <a:bodyPr/>
        <a:lstStyle/>
        <a:p>
          <a:endParaRPr lang="en-US"/>
        </a:p>
      </dgm:t>
    </dgm:pt>
    <dgm:pt modelId="{10A87893-EA11-4661-9BEF-4464D71ECFAA}" type="pres">
      <dgm:prSet presAssocID="{F75CB5EC-FF89-4FD5-AA16-97A4DCFC9B98}" presName="level3hierChild" presStyleCnt="0"/>
      <dgm:spPr/>
    </dgm:pt>
    <dgm:pt modelId="{AFC1044B-F975-461D-833F-90728FD2BF14}" type="pres">
      <dgm:prSet presAssocID="{B39164AF-8416-407B-90CE-4B74BF4904F0}" presName="conn2-1" presStyleLbl="parChTrans1D2" presStyleIdx="1" presStyleCnt="2"/>
      <dgm:spPr/>
      <dgm:t>
        <a:bodyPr/>
        <a:lstStyle/>
        <a:p>
          <a:endParaRPr lang="en-US"/>
        </a:p>
      </dgm:t>
    </dgm:pt>
    <dgm:pt modelId="{C28E309F-DB08-48E5-94D1-7326E4C0DEEC}" type="pres">
      <dgm:prSet presAssocID="{B39164AF-8416-407B-90CE-4B74BF4904F0}" presName="connTx" presStyleLbl="parChTrans1D2" presStyleIdx="1" presStyleCnt="2"/>
      <dgm:spPr/>
      <dgm:t>
        <a:bodyPr/>
        <a:lstStyle/>
        <a:p>
          <a:endParaRPr lang="en-US"/>
        </a:p>
      </dgm:t>
    </dgm:pt>
    <dgm:pt modelId="{D30F28FD-3B3F-42E7-BEE0-28430A6F3A37}" type="pres">
      <dgm:prSet presAssocID="{9321B62B-5614-45C4-A12A-38DB0BAAD8F2}" presName="root2" presStyleCnt="0"/>
      <dgm:spPr/>
    </dgm:pt>
    <dgm:pt modelId="{15667728-96C1-4B3E-BAF5-F5E72D9FB533}" type="pres">
      <dgm:prSet presAssocID="{9321B62B-5614-45C4-A12A-38DB0BAAD8F2}" presName="LevelTwoTextNode" presStyleLbl="node2" presStyleIdx="1" presStyleCnt="2" custScaleX="212324" custScaleY="234387">
        <dgm:presLayoutVars>
          <dgm:chPref val="3"/>
        </dgm:presLayoutVars>
      </dgm:prSet>
      <dgm:spPr/>
      <dgm:t>
        <a:bodyPr/>
        <a:lstStyle/>
        <a:p>
          <a:endParaRPr lang="en-US"/>
        </a:p>
      </dgm:t>
    </dgm:pt>
    <dgm:pt modelId="{F338D2B9-28CE-4122-8077-BE848EA5AF31}" type="pres">
      <dgm:prSet presAssocID="{9321B62B-5614-45C4-A12A-38DB0BAAD8F2}" presName="level3hierChild" presStyleCnt="0"/>
      <dgm:spPr/>
    </dgm:pt>
  </dgm:ptLst>
  <dgm:cxnLst>
    <dgm:cxn modelId="{A9B61392-C914-4181-BC13-7DA95A10E4E1}" type="presOf" srcId="{F75CB5EC-FF89-4FD5-AA16-97A4DCFC9B98}" destId="{F46C7A7C-3892-4A77-B95F-E54A5A8A155B}" srcOrd="0" destOrd="0" presId="urn:microsoft.com/office/officeart/2005/8/layout/hierarchy2"/>
    <dgm:cxn modelId="{6340E280-8176-4E35-8B85-FB2C98450DC2}" type="presOf" srcId="{7874D902-17BB-459C-B0E6-957943B4A2C9}" destId="{8B7B37BB-E0ED-4443-9AA7-A5B928C27B85}" srcOrd="0" destOrd="0" presId="urn:microsoft.com/office/officeart/2005/8/layout/hierarchy2"/>
    <dgm:cxn modelId="{46F74641-3258-46FC-A8A6-A7D5ACDEB82C}" type="presOf" srcId="{4931CDC7-F261-43C4-9221-00704CEA64DA}" destId="{1974089A-015A-43C0-A46D-0C0709D9CB98}" srcOrd="0" destOrd="0" presId="urn:microsoft.com/office/officeart/2005/8/layout/hierarchy2"/>
    <dgm:cxn modelId="{B3F5E819-7BE5-4717-B7B0-AE36BBA5B109}" type="presOf" srcId="{9321B62B-5614-45C4-A12A-38DB0BAAD8F2}" destId="{15667728-96C1-4B3E-BAF5-F5E72D9FB533}" srcOrd="0" destOrd="0" presId="urn:microsoft.com/office/officeart/2005/8/layout/hierarchy2"/>
    <dgm:cxn modelId="{C5610890-F8D5-47B6-808A-3F61D60FD3F2}" srcId="{7874D902-17BB-459C-B0E6-957943B4A2C9}" destId="{9321B62B-5614-45C4-A12A-38DB0BAAD8F2}" srcOrd="1" destOrd="0" parTransId="{B39164AF-8416-407B-90CE-4B74BF4904F0}" sibTransId="{421FEE60-4FD2-4031-9B79-402ACA372D53}"/>
    <dgm:cxn modelId="{A7D68A2C-B5D5-44C6-870B-8F187BE752D0}" type="presOf" srcId="{620FBDA7-EE8B-4D1F-94E5-54BC3F563CAB}" destId="{CBBFED12-CA02-4C14-80DE-D738EBF3748D}" srcOrd="1" destOrd="0" presId="urn:microsoft.com/office/officeart/2005/8/layout/hierarchy2"/>
    <dgm:cxn modelId="{60025836-3F01-467A-B65C-CE18A4E2B7FB}" type="presOf" srcId="{620FBDA7-EE8B-4D1F-94E5-54BC3F563CAB}" destId="{447E259E-1937-4026-9DA4-711C05515B7E}" srcOrd="0" destOrd="0" presId="urn:microsoft.com/office/officeart/2005/8/layout/hierarchy2"/>
    <dgm:cxn modelId="{1F892B1A-2071-47C4-A6C4-4251D68789DB}" srcId="{4931CDC7-F261-43C4-9221-00704CEA64DA}" destId="{7874D902-17BB-459C-B0E6-957943B4A2C9}" srcOrd="0" destOrd="0" parTransId="{89303507-24AA-436E-BFE3-C3227DBEECE3}" sibTransId="{FEDD4D69-3FDA-47B2-9B3D-427993367642}"/>
    <dgm:cxn modelId="{4A1A4135-AE01-4539-B669-26C1BB80E098}" type="presOf" srcId="{B39164AF-8416-407B-90CE-4B74BF4904F0}" destId="{C28E309F-DB08-48E5-94D1-7326E4C0DEEC}" srcOrd="1" destOrd="0" presId="urn:microsoft.com/office/officeart/2005/8/layout/hierarchy2"/>
    <dgm:cxn modelId="{26A1274F-74A5-430A-BA54-387D30AB9D85}" srcId="{7874D902-17BB-459C-B0E6-957943B4A2C9}" destId="{F75CB5EC-FF89-4FD5-AA16-97A4DCFC9B98}" srcOrd="0" destOrd="0" parTransId="{620FBDA7-EE8B-4D1F-94E5-54BC3F563CAB}" sibTransId="{54E67129-C024-4DEB-9F39-E981FE6D9304}"/>
    <dgm:cxn modelId="{BFE2599C-856B-47F3-9B36-CD2A5A1E8510}" type="presOf" srcId="{B39164AF-8416-407B-90CE-4B74BF4904F0}" destId="{AFC1044B-F975-461D-833F-90728FD2BF14}" srcOrd="0" destOrd="0" presId="urn:microsoft.com/office/officeart/2005/8/layout/hierarchy2"/>
    <dgm:cxn modelId="{C36FE21C-455F-49A3-AB7D-A1DD077B5AA1}" type="presParOf" srcId="{1974089A-015A-43C0-A46D-0C0709D9CB98}" destId="{417F8C66-3C9A-4783-A33F-D64AEEA7B9B6}" srcOrd="0" destOrd="0" presId="urn:microsoft.com/office/officeart/2005/8/layout/hierarchy2"/>
    <dgm:cxn modelId="{25442F0C-7383-41A3-A67F-891BC54715D6}" type="presParOf" srcId="{417F8C66-3C9A-4783-A33F-D64AEEA7B9B6}" destId="{8B7B37BB-E0ED-4443-9AA7-A5B928C27B85}" srcOrd="0" destOrd="0" presId="urn:microsoft.com/office/officeart/2005/8/layout/hierarchy2"/>
    <dgm:cxn modelId="{0A4C8B32-8DC5-4727-B407-8A2CCCEC6CBC}" type="presParOf" srcId="{417F8C66-3C9A-4783-A33F-D64AEEA7B9B6}" destId="{49D93E08-BB1F-44B6-AC2A-CF9348957F20}" srcOrd="1" destOrd="0" presId="urn:microsoft.com/office/officeart/2005/8/layout/hierarchy2"/>
    <dgm:cxn modelId="{386F04E8-7689-4709-B43F-AB8006C5D45F}" type="presParOf" srcId="{49D93E08-BB1F-44B6-AC2A-CF9348957F20}" destId="{447E259E-1937-4026-9DA4-711C05515B7E}" srcOrd="0" destOrd="0" presId="urn:microsoft.com/office/officeart/2005/8/layout/hierarchy2"/>
    <dgm:cxn modelId="{007B520B-BB59-46C8-B469-C4BA6AE17078}" type="presParOf" srcId="{447E259E-1937-4026-9DA4-711C05515B7E}" destId="{CBBFED12-CA02-4C14-80DE-D738EBF3748D}" srcOrd="0" destOrd="0" presId="urn:microsoft.com/office/officeart/2005/8/layout/hierarchy2"/>
    <dgm:cxn modelId="{290F5E04-6911-4062-8E80-DE571377955E}" type="presParOf" srcId="{49D93E08-BB1F-44B6-AC2A-CF9348957F20}" destId="{66F6A07D-262D-4D83-8089-01C58A6A6428}" srcOrd="1" destOrd="0" presId="urn:microsoft.com/office/officeart/2005/8/layout/hierarchy2"/>
    <dgm:cxn modelId="{BB9871E5-3F25-4846-853B-60825B88D6EA}" type="presParOf" srcId="{66F6A07D-262D-4D83-8089-01C58A6A6428}" destId="{F46C7A7C-3892-4A77-B95F-E54A5A8A155B}" srcOrd="0" destOrd="0" presId="urn:microsoft.com/office/officeart/2005/8/layout/hierarchy2"/>
    <dgm:cxn modelId="{199ECACD-2C3A-40F1-83B4-0A2868BA7E69}" type="presParOf" srcId="{66F6A07D-262D-4D83-8089-01C58A6A6428}" destId="{10A87893-EA11-4661-9BEF-4464D71ECFAA}" srcOrd="1" destOrd="0" presId="urn:microsoft.com/office/officeart/2005/8/layout/hierarchy2"/>
    <dgm:cxn modelId="{F3E18724-2709-4EDB-8AA2-1E11E8F1793D}" type="presParOf" srcId="{49D93E08-BB1F-44B6-AC2A-CF9348957F20}" destId="{AFC1044B-F975-461D-833F-90728FD2BF14}" srcOrd="2" destOrd="0" presId="urn:microsoft.com/office/officeart/2005/8/layout/hierarchy2"/>
    <dgm:cxn modelId="{2F1A5650-A790-48E5-886A-6BDF6D268BE3}" type="presParOf" srcId="{AFC1044B-F975-461D-833F-90728FD2BF14}" destId="{C28E309F-DB08-48E5-94D1-7326E4C0DEEC}" srcOrd="0" destOrd="0" presId="urn:microsoft.com/office/officeart/2005/8/layout/hierarchy2"/>
    <dgm:cxn modelId="{47A11714-014B-486C-9A3B-6CDC8871D020}" type="presParOf" srcId="{49D93E08-BB1F-44B6-AC2A-CF9348957F20}" destId="{D30F28FD-3B3F-42E7-BEE0-28430A6F3A37}" srcOrd="3" destOrd="0" presId="urn:microsoft.com/office/officeart/2005/8/layout/hierarchy2"/>
    <dgm:cxn modelId="{E5052CBA-7267-4982-9972-D205357F27A4}" type="presParOf" srcId="{D30F28FD-3B3F-42E7-BEE0-28430A6F3A37}" destId="{15667728-96C1-4B3E-BAF5-F5E72D9FB533}" srcOrd="0" destOrd="0" presId="urn:microsoft.com/office/officeart/2005/8/layout/hierarchy2"/>
    <dgm:cxn modelId="{3F6A0A43-AB4E-44E8-9678-DBF8883DE82F}" type="presParOf" srcId="{D30F28FD-3B3F-42E7-BEE0-28430A6F3A37}" destId="{F338D2B9-28CE-4122-8077-BE848EA5AF31}" srcOrd="1" destOrd="0" presId="urn:microsoft.com/office/officeart/2005/8/layout/hierarchy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31CDC7-F261-43C4-9221-00704CEA64DA}" type="doc">
      <dgm:prSet loTypeId="urn:microsoft.com/office/officeart/2008/layout/HorizontalMultiLevelHierarchy" loCatId="hierarchy" qsTypeId="urn:microsoft.com/office/officeart/2005/8/quickstyle/simple2" qsCatId="simple" csTypeId="urn:microsoft.com/office/officeart/2005/8/colors/accent1_1" csCatId="accent1" phldr="1"/>
      <dgm:spPr/>
      <dgm:t>
        <a:bodyPr/>
        <a:lstStyle/>
        <a:p>
          <a:endParaRPr lang="en-US"/>
        </a:p>
      </dgm:t>
    </dgm:pt>
    <dgm:pt modelId="{7874D902-17BB-459C-B0E6-957943B4A2C9}">
      <dgm:prSet custT="1"/>
      <dgm:spPr>
        <a:noFill/>
        <a:ln>
          <a:noFill/>
        </a:ln>
      </dgm:spPr>
      <dgm:t>
        <a:bodyPr/>
        <a:lstStyle/>
        <a:p>
          <a:pPr rtl="0"/>
          <a:r>
            <a:rPr lang="en-US" sz="1600" b="1" dirty="0" smtClean="0">
              <a:solidFill>
                <a:schemeClr val="accent2"/>
              </a:solidFill>
            </a:rPr>
            <a:t>Oregon Governor</a:t>
          </a:r>
          <a:endParaRPr lang="en-US" sz="1600" b="1" dirty="0">
            <a:solidFill>
              <a:schemeClr val="accent2"/>
            </a:solidFill>
          </a:endParaRPr>
        </a:p>
      </dgm:t>
    </dgm:pt>
    <dgm:pt modelId="{FEDD4D69-3FDA-47B2-9B3D-427993367642}" type="sibTrans" cxnId="{1F892B1A-2071-47C4-A6C4-4251D68789DB}">
      <dgm:prSet/>
      <dgm:spPr/>
      <dgm:t>
        <a:bodyPr/>
        <a:lstStyle/>
        <a:p>
          <a:endParaRPr lang="en-US"/>
        </a:p>
      </dgm:t>
    </dgm:pt>
    <dgm:pt modelId="{89303507-24AA-436E-BFE3-C3227DBEECE3}" type="parTrans" cxnId="{1F892B1A-2071-47C4-A6C4-4251D68789DB}">
      <dgm:prSet/>
      <dgm:spPr/>
      <dgm:t>
        <a:bodyPr/>
        <a:lstStyle/>
        <a:p>
          <a:endParaRPr lang="en-US"/>
        </a:p>
      </dgm:t>
    </dgm:pt>
    <dgm:pt modelId="{7D0DC551-78E4-4461-B556-1BE488C100C1}">
      <dgm:prSet custT="1"/>
      <dgm:spPr>
        <a:noFill/>
        <a:ln>
          <a:noFill/>
        </a:ln>
      </dgm:spPr>
      <dgm:t>
        <a:bodyPr/>
        <a:lstStyle/>
        <a:p>
          <a:pPr rtl="0"/>
          <a:r>
            <a:rPr lang="en-US" sz="1600" b="1" dirty="0" smtClean="0">
              <a:solidFill>
                <a:schemeClr val="accent2"/>
              </a:solidFill>
            </a:rPr>
            <a:t>Oregon Legislature</a:t>
          </a:r>
          <a:endParaRPr lang="en-US" sz="1600" b="1" dirty="0">
            <a:solidFill>
              <a:schemeClr val="accent2"/>
            </a:solidFill>
          </a:endParaRPr>
        </a:p>
      </dgm:t>
    </dgm:pt>
    <dgm:pt modelId="{86951296-BC3D-4C34-8592-509F59F3AD4E}" type="parTrans" cxnId="{165DE936-EEBD-42E5-8AFC-00C11EC81697}">
      <dgm:prSet/>
      <dgm:spPr/>
      <dgm:t>
        <a:bodyPr/>
        <a:lstStyle/>
        <a:p>
          <a:endParaRPr lang="en-US"/>
        </a:p>
      </dgm:t>
    </dgm:pt>
    <dgm:pt modelId="{35D9C18B-525E-4A1E-998D-9102E7C7AFCA}" type="sibTrans" cxnId="{165DE936-EEBD-42E5-8AFC-00C11EC81697}">
      <dgm:prSet/>
      <dgm:spPr/>
      <dgm:t>
        <a:bodyPr/>
        <a:lstStyle/>
        <a:p>
          <a:endParaRPr lang="en-US"/>
        </a:p>
      </dgm:t>
    </dgm:pt>
    <dgm:pt modelId="{B59C5CA8-7EE8-41A0-BF8F-B50048A40F19}" type="pres">
      <dgm:prSet presAssocID="{4931CDC7-F261-43C4-9221-00704CEA64DA}" presName="Name0" presStyleCnt="0">
        <dgm:presLayoutVars>
          <dgm:chPref val="1"/>
          <dgm:dir/>
          <dgm:animOne val="branch"/>
          <dgm:animLvl val="lvl"/>
          <dgm:resizeHandles val="exact"/>
        </dgm:presLayoutVars>
      </dgm:prSet>
      <dgm:spPr/>
      <dgm:t>
        <a:bodyPr/>
        <a:lstStyle/>
        <a:p>
          <a:endParaRPr lang="en-US"/>
        </a:p>
      </dgm:t>
    </dgm:pt>
    <dgm:pt modelId="{42C083A8-4EE9-43EF-B37D-E1DFFA078488}" type="pres">
      <dgm:prSet presAssocID="{7874D902-17BB-459C-B0E6-957943B4A2C9}" presName="root1" presStyleCnt="0"/>
      <dgm:spPr/>
    </dgm:pt>
    <dgm:pt modelId="{A96D6DE6-1C3A-4D4D-AA0B-C7214A53CFA9}" type="pres">
      <dgm:prSet presAssocID="{7874D902-17BB-459C-B0E6-957943B4A2C9}" presName="LevelOneTextNode" presStyleLbl="node0" presStyleIdx="0" presStyleCnt="2" custLinFactNeighborY="3512">
        <dgm:presLayoutVars>
          <dgm:chPref val="3"/>
        </dgm:presLayoutVars>
      </dgm:prSet>
      <dgm:spPr/>
      <dgm:t>
        <a:bodyPr/>
        <a:lstStyle/>
        <a:p>
          <a:endParaRPr lang="en-US"/>
        </a:p>
      </dgm:t>
    </dgm:pt>
    <dgm:pt modelId="{93E92190-326B-4243-879A-97C4569B9A64}" type="pres">
      <dgm:prSet presAssocID="{7874D902-17BB-459C-B0E6-957943B4A2C9}" presName="level2hierChild" presStyleCnt="0"/>
      <dgm:spPr/>
    </dgm:pt>
    <dgm:pt modelId="{2CF0F246-92C5-4F43-9B0F-2B4388EB608F}" type="pres">
      <dgm:prSet presAssocID="{7D0DC551-78E4-4461-B556-1BE488C100C1}" presName="root1" presStyleCnt="0"/>
      <dgm:spPr/>
    </dgm:pt>
    <dgm:pt modelId="{8345C88E-3CE2-4A81-B1B8-B6B647AD4EDA}" type="pres">
      <dgm:prSet presAssocID="{7D0DC551-78E4-4461-B556-1BE488C100C1}" presName="LevelOneTextNode" presStyleLbl="node0" presStyleIdx="1" presStyleCnt="2" custLinFactNeighborY="464">
        <dgm:presLayoutVars>
          <dgm:chPref val="3"/>
        </dgm:presLayoutVars>
      </dgm:prSet>
      <dgm:spPr/>
      <dgm:t>
        <a:bodyPr/>
        <a:lstStyle/>
        <a:p>
          <a:endParaRPr lang="en-US"/>
        </a:p>
      </dgm:t>
    </dgm:pt>
    <dgm:pt modelId="{63189E38-18F1-4CA6-B8EF-B08C0C8B7CA1}" type="pres">
      <dgm:prSet presAssocID="{7D0DC551-78E4-4461-B556-1BE488C100C1}" presName="level2hierChild" presStyleCnt="0"/>
      <dgm:spPr/>
    </dgm:pt>
  </dgm:ptLst>
  <dgm:cxnLst>
    <dgm:cxn modelId="{41816072-8204-4D73-9F18-827BBCCB253D}" type="presOf" srcId="{4931CDC7-F261-43C4-9221-00704CEA64DA}" destId="{B59C5CA8-7EE8-41A0-BF8F-B50048A40F19}" srcOrd="0" destOrd="0" presId="urn:microsoft.com/office/officeart/2008/layout/HorizontalMultiLevelHierarchy"/>
    <dgm:cxn modelId="{AED61645-0AD0-4A2A-9880-6B35812CFF88}" type="presOf" srcId="{7874D902-17BB-459C-B0E6-957943B4A2C9}" destId="{A96D6DE6-1C3A-4D4D-AA0B-C7214A53CFA9}" srcOrd="0" destOrd="0" presId="urn:microsoft.com/office/officeart/2008/layout/HorizontalMultiLevelHierarchy"/>
    <dgm:cxn modelId="{095BA1C5-6CAB-454D-B1AE-7E6246A00F9A}" type="presOf" srcId="{7D0DC551-78E4-4461-B556-1BE488C100C1}" destId="{8345C88E-3CE2-4A81-B1B8-B6B647AD4EDA}" srcOrd="0" destOrd="0" presId="urn:microsoft.com/office/officeart/2008/layout/HorizontalMultiLevelHierarchy"/>
    <dgm:cxn modelId="{165DE936-EEBD-42E5-8AFC-00C11EC81697}" srcId="{4931CDC7-F261-43C4-9221-00704CEA64DA}" destId="{7D0DC551-78E4-4461-B556-1BE488C100C1}" srcOrd="1" destOrd="0" parTransId="{86951296-BC3D-4C34-8592-509F59F3AD4E}" sibTransId="{35D9C18B-525E-4A1E-998D-9102E7C7AFCA}"/>
    <dgm:cxn modelId="{1F892B1A-2071-47C4-A6C4-4251D68789DB}" srcId="{4931CDC7-F261-43C4-9221-00704CEA64DA}" destId="{7874D902-17BB-459C-B0E6-957943B4A2C9}" srcOrd="0" destOrd="0" parTransId="{89303507-24AA-436E-BFE3-C3227DBEECE3}" sibTransId="{FEDD4D69-3FDA-47B2-9B3D-427993367642}"/>
    <dgm:cxn modelId="{19FC2BA0-8E48-4CEB-BA6E-CFF1861816E5}" type="presParOf" srcId="{B59C5CA8-7EE8-41A0-BF8F-B50048A40F19}" destId="{42C083A8-4EE9-43EF-B37D-E1DFFA078488}" srcOrd="0" destOrd="0" presId="urn:microsoft.com/office/officeart/2008/layout/HorizontalMultiLevelHierarchy"/>
    <dgm:cxn modelId="{DC35BBB7-72AE-4287-9F3A-FA0814D25946}" type="presParOf" srcId="{42C083A8-4EE9-43EF-B37D-E1DFFA078488}" destId="{A96D6DE6-1C3A-4D4D-AA0B-C7214A53CFA9}" srcOrd="0" destOrd="0" presId="urn:microsoft.com/office/officeart/2008/layout/HorizontalMultiLevelHierarchy"/>
    <dgm:cxn modelId="{D8F16D26-4781-4A77-97BE-0886D55F2D53}" type="presParOf" srcId="{42C083A8-4EE9-43EF-B37D-E1DFFA078488}" destId="{93E92190-326B-4243-879A-97C4569B9A64}" srcOrd="1" destOrd="0" presId="urn:microsoft.com/office/officeart/2008/layout/HorizontalMultiLevelHierarchy"/>
    <dgm:cxn modelId="{8205BFE3-CFA9-4A4A-86F1-36E4E6623256}" type="presParOf" srcId="{B59C5CA8-7EE8-41A0-BF8F-B50048A40F19}" destId="{2CF0F246-92C5-4F43-9B0F-2B4388EB608F}" srcOrd="1" destOrd="0" presId="urn:microsoft.com/office/officeart/2008/layout/HorizontalMultiLevelHierarchy"/>
    <dgm:cxn modelId="{AA591AF3-8E99-4AC5-B818-7F207DEC4C03}" type="presParOf" srcId="{2CF0F246-92C5-4F43-9B0F-2B4388EB608F}" destId="{8345C88E-3CE2-4A81-B1B8-B6B647AD4EDA}" srcOrd="0" destOrd="0" presId="urn:microsoft.com/office/officeart/2008/layout/HorizontalMultiLevelHierarchy"/>
    <dgm:cxn modelId="{0A5B47E5-CB60-441F-A896-7935AD891C7C}" type="presParOf" srcId="{2CF0F246-92C5-4F43-9B0F-2B4388EB608F}" destId="{63189E38-18F1-4CA6-B8EF-B08C0C8B7CA1}" srcOrd="1" destOrd="0" presId="urn:microsoft.com/office/officeart/2008/layout/HorizontalMultiLevelHierarchy"/>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90CD42-F9A9-4AF4-B007-7C68037C336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8F3CEC9-241D-4C0F-8125-BFC44F87C180}">
      <dgm:prSet custT="1"/>
      <dgm:spPr>
        <a:xfrm>
          <a:off x="0" y="1823"/>
          <a:ext cx="7772400" cy="1243384"/>
        </a:xfrm>
        <a:noFill/>
        <a:ln>
          <a:noFill/>
        </a:ln>
        <a:effectLst/>
      </dgm:spPr>
      <dgm:t>
        <a:bodyPr/>
        <a:lstStyle/>
        <a:p>
          <a:pPr rtl="0"/>
          <a:endParaRPr lang="en-US" sz="2400" b="1" baseline="0" dirty="0" smtClean="0">
            <a:solidFill>
              <a:srgbClr val="5F5F5F">
                <a:hueOff val="0"/>
                <a:satOff val="0"/>
                <a:lumOff val="0"/>
                <a:alphaOff val="0"/>
              </a:srgbClr>
            </a:solidFill>
            <a:latin typeface="Garamond"/>
            <a:ea typeface="+mn-ea"/>
            <a:cs typeface="+mn-cs"/>
          </a:endParaRPr>
        </a:p>
        <a:p>
          <a:pPr rtl="0"/>
          <a:r>
            <a:rPr lang="en-US" sz="2400" b="1" baseline="0" dirty="0" smtClean="0">
              <a:solidFill>
                <a:srgbClr val="5F5F5F">
                  <a:hueOff val="0"/>
                  <a:satOff val="0"/>
                  <a:lumOff val="0"/>
                  <a:alphaOff val="0"/>
                </a:srgbClr>
              </a:solidFill>
              <a:latin typeface="Garamond"/>
              <a:ea typeface="+mn-ea"/>
              <a:cs typeface="+mn-cs"/>
            </a:rPr>
            <a:t>Career &amp; Technical Education (CTE): </a:t>
          </a:r>
        </a:p>
        <a:p>
          <a:pPr rtl="0"/>
          <a:r>
            <a:rPr lang="en-US" sz="2400" baseline="0" dirty="0" smtClean="0">
              <a:solidFill>
                <a:srgbClr val="5F5F5F">
                  <a:hueOff val="0"/>
                  <a:satOff val="0"/>
                  <a:lumOff val="0"/>
                  <a:alphaOff val="0"/>
                </a:srgbClr>
              </a:solidFill>
              <a:latin typeface="Garamond"/>
              <a:ea typeface="+mn-ea"/>
              <a:cs typeface="+mn-cs"/>
            </a:rPr>
            <a:t>Educational programs that specialize in the skilled trades, applied sciences, modern technologies, and career preparation.</a:t>
          </a:r>
          <a:endParaRPr lang="en-US" sz="2400" dirty="0">
            <a:solidFill>
              <a:srgbClr val="5F5F5F">
                <a:hueOff val="0"/>
                <a:satOff val="0"/>
                <a:lumOff val="0"/>
                <a:alphaOff val="0"/>
              </a:srgbClr>
            </a:solidFill>
            <a:latin typeface="Garamond"/>
            <a:ea typeface="+mn-ea"/>
            <a:cs typeface="+mn-cs"/>
          </a:endParaRPr>
        </a:p>
      </dgm:t>
    </dgm:pt>
    <dgm:pt modelId="{B2980971-B5D8-4E2A-92CD-1C1F682B4FA3}" type="parTrans" cxnId="{EA3AAF28-30B9-4526-927C-A5ADE4D3EEFE}">
      <dgm:prSet/>
      <dgm:spPr/>
      <dgm:t>
        <a:bodyPr/>
        <a:lstStyle/>
        <a:p>
          <a:endParaRPr lang="en-US"/>
        </a:p>
      </dgm:t>
    </dgm:pt>
    <dgm:pt modelId="{410F6F35-F1B2-4C12-9F3F-D80638633A6C}" type="sibTrans" cxnId="{EA3AAF28-30B9-4526-927C-A5ADE4D3EEFE}">
      <dgm:prSet/>
      <dgm:spPr/>
      <dgm:t>
        <a:bodyPr/>
        <a:lstStyle/>
        <a:p>
          <a:endParaRPr lang="en-US"/>
        </a:p>
      </dgm:t>
    </dgm:pt>
    <dgm:pt modelId="{1A3946FD-57F6-4E24-BC85-7DFE08F4A25B}">
      <dgm:prSet custT="1"/>
      <dgm:spPr>
        <a:xfrm>
          <a:off x="0" y="1245207"/>
          <a:ext cx="7772400" cy="1243384"/>
        </a:xfrm>
        <a:noFill/>
        <a:ln>
          <a:noFill/>
        </a:ln>
        <a:effectLst/>
      </dgm:spPr>
      <dgm:t>
        <a:bodyPr/>
        <a:lstStyle/>
        <a:p>
          <a:pPr rtl="0"/>
          <a:endParaRPr lang="en-US" sz="2400" baseline="0" dirty="0" smtClean="0">
            <a:solidFill>
              <a:srgbClr val="5F5F5F">
                <a:hueOff val="0"/>
                <a:satOff val="0"/>
                <a:lumOff val="0"/>
                <a:alphaOff val="0"/>
              </a:srgbClr>
            </a:solidFill>
            <a:latin typeface="Garamond"/>
            <a:ea typeface="+mn-ea"/>
            <a:cs typeface="+mn-cs"/>
          </a:endParaRPr>
        </a:p>
        <a:p>
          <a:pPr rtl="0"/>
          <a:r>
            <a:rPr lang="en-US" sz="2400" baseline="0" dirty="0" smtClean="0">
              <a:solidFill>
                <a:srgbClr val="5F5F5F">
                  <a:hueOff val="0"/>
                  <a:satOff val="0"/>
                  <a:lumOff val="0"/>
                  <a:alphaOff val="0"/>
                </a:srgbClr>
              </a:solidFill>
              <a:latin typeface="Garamond"/>
              <a:ea typeface="+mn-ea"/>
              <a:cs typeface="+mn-cs"/>
            </a:rPr>
            <a:t>CTE programs offer </a:t>
          </a:r>
          <a:r>
            <a:rPr lang="en-US" sz="2400" b="1" baseline="0" dirty="0" smtClean="0">
              <a:solidFill>
                <a:srgbClr val="5F5F5F">
                  <a:hueOff val="0"/>
                  <a:satOff val="0"/>
                  <a:lumOff val="0"/>
                  <a:alphaOff val="0"/>
                </a:srgbClr>
              </a:solidFill>
              <a:latin typeface="Garamond"/>
              <a:ea typeface="+mn-ea"/>
              <a:cs typeface="+mn-cs"/>
            </a:rPr>
            <a:t>academic and career-oriented courses </a:t>
          </a:r>
          <a:r>
            <a:rPr lang="en-US" sz="2400" baseline="0" dirty="0" smtClean="0">
              <a:solidFill>
                <a:srgbClr val="5F5F5F">
                  <a:hueOff val="0"/>
                  <a:satOff val="0"/>
                  <a:lumOff val="0"/>
                  <a:alphaOff val="0"/>
                </a:srgbClr>
              </a:solidFill>
              <a:latin typeface="Garamond"/>
              <a:ea typeface="+mn-ea"/>
              <a:cs typeface="+mn-cs"/>
            </a:rPr>
            <a:t>to gain work experience, job shadowing, on-the-job training, and industry certification opportunities.</a:t>
          </a:r>
          <a:endParaRPr lang="en-US" sz="2400" dirty="0">
            <a:solidFill>
              <a:srgbClr val="5F5F5F">
                <a:hueOff val="0"/>
                <a:satOff val="0"/>
                <a:lumOff val="0"/>
                <a:alphaOff val="0"/>
              </a:srgbClr>
            </a:solidFill>
            <a:latin typeface="Garamond"/>
            <a:ea typeface="+mn-ea"/>
            <a:cs typeface="+mn-cs"/>
          </a:endParaRPr>
        </a:p>
      </dgm:t>
    </dgm:pt>
    <dgm:pt modelId="{F4A099F7-1BC9-4B21-80DF-897C626D33A2}" type="parTrans" cxnId="{2818329E-D351-4F5B-9DC0-9C297D277112}">
      <dgm:prSet/>
      <dgm:spPr/>
      <dgm:t>
        <a:bodyPr/>
        <a:lstStyle/>
        <a:p>
          <a:endParaRPr lang="en-US"/>
        </a:p>
      </dgm:t>
    </dgm:pt>
    <dgm:pt modelId="{4D4FFAED-4666-4C28-95BD-1E020B123738}" type="sibTrans" cxnId="{2818329E-D351-4F5B-9DC0-9C297D277112}">
      <dgm:prSet/>
      <dgm:spPr/>
      <dgm:t>
        <a:bodyPr/>
        <a:lstStyle/>
        <a:p>
          <a:endParaRPr lang="en-US"/>
        </a:p>
      </dgm:t>
    </dgm:pt>
    <dgm:pt modelId="{4AFB4907-2FA3-4AAB-AB0F-BD8CF01BDE5E}">
      <dgm:prSet custT="1"/>
      <dgm:spPr>
        <a:xfrm>
          <a:off x="0" y="2488592"/>
          <a:ext cx="7772400" cy="1243384"/>
        </a:xfrm>
        <a:noFill/>
        <a:ln>
          <a:noFill/>
        </a:ln>
        <a:effectLst/>
      </dgm:spPr>
      <dgm:t>
        <a:bodyPr/>
        <a:lstStyle/>
        <a:p>
          <a:pPr rtl="0"/>
          <a:endParaRPr lang="en-US" sz="2400" baseline="0" dirty="0" smtClean="0">
            <a:solidFill>
              <a:srgbClr val="5F5F5F">
                <a:hueOff val="0"/>
                <a:satOff val="0"/>
                <a:lumOff val="0"/>
                <a:alphaOff val="0"/>
              </a:srgbClr>
            </a:solidFill>
            <a:latin typeface="Garamond"/>
            <a:ea typeface="+mn-ea"/>
            <a:cs typeface="+mn-cs"/>
          </a:endParaRPr>
        </a:p>
        <a:p>
          <a:pPr rtl="0"/>
          <a:r>
            <a:rPr lang="en-US" sz="2400" baseline="0" dirty="0" smtClean="0">
              <a:solidFill>
                <a:srgbClr val="5F5F5F">
                  <a:hueOff val="0"/>
                  <a:satOff val="0"/>
                  <a:lumOff val="0"/>
                  <a:alphaOff val="0"/>
                </a:srgbClr>
              </a:solidFill>
              <a:latin typeface="Garamond"/>
              <a:ea typeface="+mn-ea"/>
              <a:cs typeface="+mn-cs"/>
            </a:rPr>
            <a:t>Cutting edge, rigorous and relevant career and technical education (CTE) </a:t>
          </a:r>
          <a:r>
            <a:rPr lang="en-US" sz="2400" b="1" baseline="0" dirty="0" smtClean="0">
              <a:solidFill>
                <a:srgbClr val="5F5F5F">
                  <a:hueOff val="0"/>
                  <a:satOff val="0"/>
                  <a:lumOff val="0"/>
                  <a:alphaOff val="0"/>
                </a:srgbClr>
              </a:solidFill>
              <a:latin typeface="Garamond"/>
              <a:ea typeface="+mn-ea"/>
              <a:cs typeface="+mn-cs"/>
            </a:rPr>
            <a:t>prepares youth and adults for a wide range of high-wage, high-skill, high-demand careers.</a:t>
          </a:r>
          <a:endParaRPr lang="en-US" sz="2400" b="1" dirty="0">
            <a:solidFill>
              <a:srgbClr val="5F5F5F">
                <a:hueOff val="0"/>
                <a:satOff val="0"/>
                <a:lumOff val="0"/>
                <a:alphaOff val="0"/>
              </a:srgbClr>
            </a:solidFill>
            <a:latin typeface="Garamond"/>
            <a:ea typeface="+mn-ea"/>
            <a:cs typeface="+mn-cs"/>
          </a:endParaRPr>
        </a:p>
      </dgm:t>
    </dgm:pt>
    <dgm:pt modelId="{AF81CAC4-F216-4505-821C-5384E729E0E5}" type="parTrans" cxnId="{FF1941F9-AED4-4545-8F03-844E0AB6D858}">
      <dgm:prSet/>
      <dgm:spPr/>
      <dgm:t>
        <a:bodyPr/>
        <a:lstStyle/>
        <a:p>
          <a:endParaRPr lang="en-US"/>
        </a:p>
      </dgm:t>
    </dgm:pt>
    <dgm:pt modelId="{140323AD-10BD-4970-A950-00F964758F07}" type="sibTrans" cxnId="{FF1941F9-AED4-4545-8F03-844E0AB6D858}">
      <dgm:prSet/>
      <dgm:spPr/>
      <dgm:t>
        <a:bodyPr/>
        <a:lstStyle/>
        <a:p>
          <a:endParaRPr lang="en-US"/>
        </a:p>
      </dgm:t>
    </dgm:pt>
    <dgm:pt modelId="{0D053EF7-10FE-49F7-950F-48391E8908CC}" type="pres">
      <dgm:prSet presAssocID="{1B90CD42-F9A9-4AF4-B007-7C68037C336F}" presName="vert0" presStyleCnt="0">
        <dgm:presLayoutVars>
          <dgm:dir/>
          <dgm:animOne val="branch"/>
          <dgm:animLvl val="lvl"/>
        </dgm:presLayoutVars>
      </dgm:prSet>
      <dgm:spPr/>
      <dgm:t>
        <a:bodyPr/>
        <a:lstStyle/>
        <a:p>
          <a:endParaRPr lang="en-US"/>
        </a:p>
      </dgm:t>
    </dgm:pt>
    <dgm:pt modelId="{FBD8C5C2-C64D-4B99-99C0-935B020C4C9A}" type="pres">
      <dgm:prSet presAssocID="{08F3CEC9-241D-4C0F-8125-BFC44F87C180}" presName="thickLine" presStyleLbl="alignNode1" presStyleIdx="0" presStyleCnt="3"/>
      <dgm:spPr>
        <a:xfrm>
          <a:off x="0" y="1823"/>
          <a:ext cx="7772400" cy="0"/>
        </a:xfrm>
        <a:prstGeom prst="line">
          <a:avLst/>
        </a:prstGeom>
        <a:solidFill>
          <a:srgbClr val="55DAAE">
            <a:hueOff val="0"/>
            <a:satOff val="0"/>
            <a:lumOff val="0"/>
            <a:alphaOff val="0"/>
          </a:srgbClr>
        </a:solidFill>
        <a:ln w="19050" cap="flat" cmpd="sng" algn="ctr">
          <a:solidFill>
            <a:srgbClr val="55DAAE">
              <a:hueOff val="0"/>
              <a:satOff val="0"/>
              <a:lumOff val="0"/>
              <a:alphaOff val="0"/>
            </a:srgbClr>
          </a:solidFill>
          <a:prstDash val="solid"/>
        </a:ln>
        <a:effectLst/>
      </dgm:spPr>
      <dgm:t>
        <a:bodyPr/>
        <a:lstStyle/>
        <a:p>
          <a:endParaRPr lang="en-US"/>
        </a:p>
      </dgm:t>
    </dgm:pt>
    <dgm:pt modelId="{0BAC579C-001C-4DAE-BA5D-3E413BB3B0E0}" type="pres">
      <dgm:prSet presAssocID="{08F3CEC9-241D-4C0F-8125-BFC44F87C180}" presName="horz1" presStyleCnt="0"/>
      <dgm:spPr/>
    </dgm:pt>
    <dgm:pt modelId="{A3DB2444-960B-423A-B2C6-72D094C7A460}" type="pres">
      <dgm:prSet presAssocID="{08F3CEC9-241D-4C0F-8125-BFC44F87C180}" presName="tx1" presStyleLbl="revTx" presStyleIdx="0" presStyleCnt="3"/>
      <dgm:spPr>
        <a:prstGeom prst="rect">
          <a:avLst/>
        </a:prstGeom>
      </dgm:spPr>
      <dgm:t>
        <a:bodyPr/>
        <a:lstStyle/>
        <a:p>
          <a:endParaRPr lang="en-US"/>
        </a:p>
      </dgm:t>
    </dgm:pt>
    <dgm:pt modelId="{55AD0EDE-2B60-47A8-A0E3-190F2A5F14C8}" type="pres">
      <dgm:prSet presAssocID="{08F3CEC9-241D-4C0F-8125-BFC44F87C180}" presName="vert1" presStyleCnt="0"/>
      <dgm:spPr/>
    </dgm:pt>
    <dgm:pt modelId="{8512CEC6-9576-4A42-B09B-693AC1741F03}" type="pres">
      <dgm:prSet presAssocID="{1A3946FD-57F6-4E24-BC85-7DFE08F4A25B}" presName="thickLine" presStyleLbl="alignNode1" presStyleIdx="1" presStyleCnt="3"/>
      <dgm:spPr>
        <a:xfrm>
          <a:off x="0" y="1245207"/>
          <a:ext cx="7772400" cy="0"/>
        </a:xfrm>
        <a:prstGeom prst="line">
          <a:avLst/>
        </a:prstGeom>
        <a:solidFill>
          <a:srgbClr val="55DAAE">
            <a:hueOff val="-4058155"/>
            <a:satOff val="14468"/>
            <a:lumOff val="-21079"/>
            <a:alphaOff val="0"/>
          </a:srgbClr>
        </a:solidFill>
        <a:ln w="19050" cap="flat" cmpd="sng" algn="ctr">
          <a:solidFill>
            <a:srgbClr val="55DAAE">
              <a:hueOff val="-4058155"/>
              <a:satOff val="14468"/>
              <a:lumOff val="-21079"/>
              <a:alphaOff val="0"/>
            </a:srgbClr>
          </a:solidFill>
          <a:prstDash val="solid"/>
        </a:ln>
        <a:effectLst/>
      </dgm:spPr>
      <dgm:t>
        <a:bodyPr/>
        <a:lstStyle/>
        <a:p>
          <a:endParaRPr lang="en-US"/>
        </a:p>
      </dgm:t>
    </dgm:pt>
    <dgm:pt modelId="{34F20F69-1A64-4D6A-BC4C-F7BE2ABC91DE}" type="pres">
      <dgm:prSet presAssocID="{1A3946FD-57F6-4E24-BC85-7DFE08F4A25B}" presName="horz1" presStyleCnt="0"/>
      <dgm:spPr/>
    </dgm:pt>
    <dgm:pt modelId="{82D98250-E8B4-485A-BA08-592B8AE6B440}" type="pres">
      <dgm:prSet presAssocID="{1A3946FD-57F6-4E24-BC85-7DFE08F4A25B}" presName="tx1" presStyleLbl="revTx" presStyleIdx="1" presStyleCnt="3"/>
      <dgm:spPr>
        <a:prstGeom prst="rect">
          <a:avLst/>
        </a:prstGeom>
      </dgm:spPr>
      <dgm:t>
        <a:bodyPr/>
        <a:lstStyle/>
        <a:p>
          <a:endParaRPr lang="en-US"/>
        </a:p>
      </dgm:t>
    </dgm:pt>
    <dgm:pt modelId="{B751A269-661D-4A17-814F-F4E487987A28}" type="pres">
      <dgm:prSet presAssocID="{1A3946FD-57F6-4E24-BC85-7DFE08F4A25B}" presName="vert1" presStyleCnt="0"/>
      <dgm:spPr/>
    </dgm:pt>
    <dgm:pt modelId="{74435C66-94C1-4C1C-8C31-7137F3FD84B9}" type="pres">
      <dgm:prSet presAssocID="{4AFB4907-2FA3-4AAB-AB0F-BD8CF01BDE5E}" presName="thickLine" presStyleLbl="alignNode1" presStyleIdx="2" presStyleCnt="3"/>
      <dgm:spPr>
        <a:xfrm>
          <a:off x="0" y="2488592"/>
          <a:ext cx="7772400" cy="0"/>
        </a:xfrm>
        <a:prstGeom prst="line">
          <a:avLst/>
        </a:prstGeom>
        <a:solidFill>
          <a:srgbClr val="55DAAE">
            <a:hueOff val="-8116310"/>
            <a:satOff val="28935"/>
            <a:lumOff val="-42158"/>
            <a:alphaOff val="0"/>
          </a:srgbClr>
        </a:solidFill>
        <a:ln w="19050" cap="flat" cmpd="sng" algn="ctr">
          <a:solidFill>
            <a:srgbClr val="55DAAE">
              <a:hueOff val="-8116310"/>
              <a:satOff val="28935"/>
              <a:lumOff val="-42158"/>
              <a:alphaOff val="0"/>
            </a:srgbClr>
          </a:solidFill>
          <a:prstDash val="solid"/>
        </a:ln>
        <a:effectLst/>
      </dgm:spPr>
      <dgm:t>
        <a:bodyPr/>
        <a:lstStyle/>
        <a:p>
          <a:endParaRPr lang="en-US"/>
        </a:p>
      </dgm:t>
    </dgm:pt>
    <dgm:pt modelId="{2751BC87-483D-45D5-A3B7-059F809E7DB6}" type="pres">
      <dgm:prSet presAssocID="{4AFB4907-2FA3-4AAB-AB0F-BD8CF01BDE5E}" presName="horz1" presStyleCnt="0"/>
      <dgm:spPr/>
    </dgm:pt>
    <dgm:pt modelId="{4C3E3A76-062E-4A0C-97EC-9D6DEC88664B}" type="pres">
      <dgm:prSet presAssocID="{4AFB4907-2FA3-4AAB-AB0F-BD8CF01BDE5E}" presName="tx1" presStyleLbl="revTx" presStyleIdx="2" presStyleCnt="3"/>
      <dgm:spPr>
        <a:prstGeom prst="rect">
          <a:avLst/>
        </a:prstGeom>
      </dgm:spPr>
      <dgm:t>
        <a:bodyPr/>
        <a:lstStyle/>
        <a:p>
          <a:endParaRPr lang="en-US"/>
        </a:p>
      </dgm:t>
    </dgm:pt>
    <dgm:pt modelId="{2CD354CF-5C81-425A-A341-3570EF432277}" type="pres">
      <dgm:prSet presAssocID="{4AFB4907-2FA3-4AAB-AB0F-BD8CF01BDE5E}" presName="vert1" presStyleCnt="0"/>
      <dgm:spPr/>
    </dgm:pt>
  </dgm:ptLst>
  <dgm:cxnLst>
    <dgm:cxn modelId="{5D933FEF-2726-418B-AB21-E4EF285D37A3}" type="presOf" srcId="{4AFB4907-2FA3-4AAB-AB0F-BD8CF01BDE5E}" destId="{4C3E3A76-062E-4A0C-97EC-9D6DEC88664B}" srcOrd="0" destOrd="0" presId="urn:microsoft.com/office/officeart/2008/layout/LinedList"/>
    <dgm:cxn modelId="{2818329E-D351-4F5B-9DC0-9C297D277112}" srcId="{1B90CD42-F9A9-4AF4-B007-7C68037C336F}" destId="{1A3946FD-57F6-4E24-BC85-7DFE08F4A25B}" srcOrd="1" destOrd="0" parTransId="{F4A099F7-1BC9-4B21-80DF-897C626D33A2}" sibTransId="{4D4FFAED-4666-4C28-95BD-1E020B123738}"/>
    <dgm:cxn modelId="{54AEEFD5-7927-4403-AD15-92D6DE7D40E7}" type="presOf" srcId="{08F3CEC9-241D-4C0F-8125-BFC44F87C180}" destId="{A3DB2444-960B-423A-B2C6-72D094C7A460}" srcOrd="0" destOrd="0" presId="urn:microsoft.com/office/officeart/2008/layout/LinedList"/>
    <dgm:cxn modelId="{EA3AAF28-30B9-4526-927C-A5ADE4D3EEFE}" srcId="{1B90CD42-F9A9-4AF4-B007-7C68037C336F}" destId="{08F3CEC9-241D-4C0F-8125-BFC44F87C180}" srcOrd="0" destOrd="0" parTransId="{B2980971-B5D8-4E2A-92CD-1C1F682B4FA3}" sibTransId="{410F6F35-F1B2-4C12-9F3F-D80638633A6C}"/>
    <dgm:cxn modelId="{FF1941F9-AED4-4545-8F03-844E0AB6D858}" srcId="{1B90CD42-F9A9-4AF4-B007-7C68037C336F}" destId="{4AFB4907-2FA3-4AAB-AB0F-BD8CF01BDE5E}" srcOrd="2" destOrd="0" parTransId="{AF81CAC4-F216-4505-821C-5384E729E0E5}" sibTransId="{140323AD-10BD-4970-A950-00F964758F07}"/>
    <dgm:cxn modelId="{91860239-3B4A-4EF5-98E5-3E3C4A8BEB0C}" type="presOf" srcId="{1A3946FD-57F6-4E24-BC85-7DFE08F4A25B}" destId="{82D98250-E8B4-485A-BA08-592B8AE6B440}" srcOrd="0" destOrd="0" presId="urn:microsoft.com/office/officeart/2008/layout/LinedList"/>
    <dgm:cxn modelId="{32BF3E0E-403F-474C-A24E-B29F0784583A}" type="presOf" srcId="{1B90CD42-F9A9-4AF4-B007-7C68037C336F}" destId="{0D053EF7-10FE-49F7-950F-48391E8908CC}" srcOrd="0" destOrd="0" presId="urn:microsoft.com/office/officeart/2008/layout/LinedList"/>
    <dgm:cxn modelId="{3138EC67-3CD5-4A6E-8EEF-ED722F8DCFEC}" type="presParOf" srcId="{0D053EF7-10FE-49F7-950F-48391E8908CC}" destId="{FBD8C5C2-C64D-4B99-99C0-935B020C4C9A}" srcOrd="0" destOrd="0" presId="urn:microsoft.com/office/officeart/2008/layout/LinedList"/>
    <dgm:cxn modelId="{FB505CF0-824A-4100-BE36-4501E8356B9E}" type="presParOf" srcId="{0D053EF7-10FE-49F7-950F-48391E8908CC}" destId="{0BAC579C-001C-4DAE-BA5D-3E413BB3B0E0}" srcOrd="1" destOrd="0" presId="urn:microsoft.com/office/officeart/2008/layout/LinedList"/>
    <dgm:cxn modelId="{F57548EA-B576-4F70-BA19-48433FE418F4}" type="presParOf" srcId="{0BAC579C-001C-4DAE-BA5D-3E413BB3B0E0}" destId="{A3DB2444-960B-423A-B2C6-72D094C7A460}" srcOrd="0" destOrd="0" presId="urn:microsoft.com/office/officeart/2008/layout/LinedList"/>
    <dgm:cxn modelId="{11D90CA2-5510-4F7E-8D69-A5637B039EE0}" type="presParOf" srcId="{0BAC579C-001C-4DAE-BA5D-3E413BB3B0E0}" destId="{55AD0EDE-2B60-47A8-A0E3-190F2A5F14C8}" srcOrd="1" destOrd="0" presId="urn:microsoft.com/office/officeart/2008/layout/LinedList"/>
    <dgm:cxn modelId="{3EF347E7-A507-44A2-B17E-413E51FCBE29}" type="presParOf" srcId="{0D053EF7-10FE-49F7-950F-48391E8908CC}" destId="{8512CEC6-9576-4A42-B09B-693AC1741F03}" srcOrd="2" destOrd="0" presId="urn:microsoft.com/office/officeart/2008/layout/LinedList"/>
    <dgm:cxn modelId="{F4B77DE0-2EF1-47A4-A226-94C6A0712639}" type="presParOf" srcId="{0D053EF7-10FE-49F7-950F-48391E8908CC}" destId="{34F20F69-1A64-4D6A-BC4C-F7BE2ABC91DE}" srcOrd="3" destOrd="0" presId="urn:microsoft.com/office/officeart/2008/layout/LinedList"/>
    <dgm:cxn modelId="{E5DE0CC5-2E77-4DC1-BB0D-044241285DB1}" type="presParOf" srcId="{34F20F69-1A64-4D6A-BC4C-F7BE2ABC91DE}" destId="{82D98250-E8B4-485A-BA08-592B8AE6B440}" srcOrd="0" destOrd="0" presId="urn:microsoft.com/office/officeart/2008/layout/LinedList"/>
    <dgm:cxn modelId="{8417F488-2EA7-43E5-AAD1-C0E1148DE12C}" type="presParOf" srcId="{34F20F69-1A64-4D6A-BC4C-F7BE2ABC91DE}" destId="{B751A269-661D-4A17-814F-F4E487987A28}" srcOrd="1" destOrd="0" presId="urn:microsoft.com/office/officeart/2008/layout/LinedList"/>
    <dgm:cxn modelId="{E9ABE853-050C-432A-9151-D290AAF77A2D}" type="presParOf" srcId="{0D053EF7-10FE-49F7-950F-48391E8908CC}" destId="{74435C66-94C1-4C1C-8C31-7137F3FD84B9}" srcOrd="4" destOrd="0" presId="urn:microsoft.com/office/officeart/2008/layout/LinedList"/>
    <dgm:cxn modelId="{C60E4230-9D55-4913-8A9D-8201967206BE}" type="presParOf" srcId="{0D053EF7-10FE-49F7-950F-48391E8908CC}" destId="{2751BC87-483D-45D5-A3B7-059F809E7DB6}" srcOrd="5" destOrd="0" presId="urn:microsoft.com/office/officeart/2008/layout/LinedList"/>
    <dgm:cxn modelId="{E85F3F88-D25B-4D63-A133-9015A3DFB4F4}" type="presParOf" srcId="{2751BC87-483D-45D5-A3B7-059F809E7DB6}" destId="{4C3E3A76-062E-4A0C-97EC-9D6DEC88664B}" srcOrd="0" destOrd="0" presId="urn:microsoft.com/office/officeart/2008/layout/LinedList"/>
    <dgm:cxn modelId="{CDA4A7A2-5FCF-4446-B9CC-A6DFC32425E3}" type="presParOf" srcId="{2751BC87-483D-45D5-A3B7-059F809E7DB6}" destId="{2CD354CF-5C81-425A-A341-3570EF4322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B048EE-D53E-4EC9-A5E4-EA931A7087F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16C67A-81B2-4C1D-9708-1897E70A4479}">
      <dgm:prSet custT="1"/>
      <dgm:spPr/>
      <dgm:t>
        <a:bodyPr/>
        <a:lstStyle/>
        <a:p>
          <a:pPr rtl="0"/>
          <a:r>
            <a:rPr lang="en-US" sz="3200" b="1" dirty="0" smtClean="0"/>
            <a:t>Goals</a:t>
          </a:r>
          <a:endParaRPr lang="en-US" sz="3200" dirty="0"/>
        </a:p>
      </dgm:t>
    </dgm:pt>
    <dgm:pt modelId="{23140E27-1D26-4561-9DC2-B7F25CC4581C}" type="parTrans" cxnId="{7E807A3F-BEA4-4ED5-8DFE-12463325128B}">
      <dgm:prSet/>
      <dgm:spPr/>
      <dgm:t>
        <a:bodyPr/>
        <a:lstStyle/>
        <a:p>
          <a:endParaRPr lang="en-US"/>
        </a:p>
      </dgm:t>
    </dgm:pt>
    <dgm:pt modelId="{86B52A99-2FA2-443C-AF41-87EE352F8C2B}" type="sibTrans" cxnId="{7E807A3F-BEA4-4ED5-8DFE-12463325128B}">
      <dgm:prSet/>
      <dgm:spPr/>
      <dgm:t>
        <a:bodyPr/>
        <a:lstStyle/>
        <a:p>
          <a:endParaRPr lang="en-US"/>
        </a:p>
      </dgm:t>
    </dgm:pt>
    <dgm:pt modelId="{7D68DABC-3579-499A-81F0-29113588C17A}">
      <dgm:prSet custT="1"/>
      <dgm:spPr/>
      <dgm:t>
        <a:bodyPr/>
        <a:lstStyle/>
        <a:p>
          <a:pPr rtl="0"/>
          <a:r>
            <a:rPr lang="en-US" sz="2000" dirty="0" smtClean="0"/>
            <a:t>Increase the number of Oregonians with certificates, credentials and degrees in demand occupations.</a:t>
          </a:r>
          <a:endParaRPr lang="en-US" sz="2000" dirty="0"/>
        </a:p>
      </dgm:t>
    </dgm:pt>
    <dgm:pt modelId="{E86C23D5-6355-4045-8BE2-27D9BA822C68}" type="parTrans" cxnId="{ADAF9DD1-49D2-4A50-8CE2-69E34CFCA5F8}">
      <dgm:prSet/>
      <dgm:spPr/>
      <dgm:t>
        <a:bodyPr/>
        <a:lstStyle/>
        <a:p>
          <a:endParaRPr lang="en-US"/>
        </a:p>
      </dgm:t>
    </dgm:pt>
    <dgm:pt modelId="{1D06B433-CCF9-4A57-A4BC-C9DF01FD187A}" type="sibTrans" cxnId="{ADAF9DD1-49D2-4A50-8CE2-69E34CFCA5F8}">
      <dgm:prSet/>
      <dgm:spPr/>
      <dgm:t>
        <a:bodyPr/>
        <a:lstStyle/>
        <a:p>
          <a:endParaRPr lang="en-US"/>
        </a:p>
      </dgm:t>
    </dgm:pt>
    <dgm:pt modelId="{FC9B817E-9D30-42F2-AC25-41F911FF1408}">
      <dgm:prSet custT="1"/>
      <dgm:spPr/>
      <dgm:t>
        <a:bodyPr/>
        <a:lstStyle/>
        <a:p>
          <a:pPr rtl="0"/>
          <a:r>
            <a:rPr lang="en-US" sz="2000" dirty="0" smtClean="0"/>
            <a:t>To ease student transitions from high school to community college and from pre-college to credit postsecondary.</a:t>
          </a:r>
          <a:endParaRPr lang="en-US" sz="2000" dirty="0"/>
        </a:p>
      </dgm:t>
    </dgm:pt>
    <dgm:pt modelId="{05336368-09C2-4D46-9970-1F4B27EF61FC}" type="parTrans" cxnId="{BBA945CB-D717-4B50-847B-8AB374FFC394}">
      <dgm:prSet/>
      <dgm:spPr/>
      <dgm:t>
        <a:bodyPr/>
        <a:lstStyle/>
        <a:p>
          <a:endParaRPr lang="en-US"/>
        </a:p>
      </dgm:t>
    </dgm:pt>
    <dgm:pt modelId="{82CC0E80-EB7A-4302-9C53-0B8CB4397638}" type="sibTrans" cxnId="{BBA945CB-D717-4B50-847B-8AB374FFC394}">
      <dgm:prSet/>
      <dgm:spPr/>
      <dgm:t>
        <a:bodyPr/>
        <a:lstStyle/>
        <a:p>
          <a:endParaRPr lang="en-US"/>
        </a:p>
      </dgm:t>
    </dgm:pt>
    <dgm:pt modelId="{F5B1B58D-9A3E-4F79-BDD7-6F894569D65B}" type="pres">
      <dgm:prSet presAssocID="{9AB048EE-D53E-4EC9-A5E4-EA931A7087FD}" presName="vert0" presStyleCnt="0">
        <dgm:presLayoutVars>
          <dgm:dir/>
          <dgm:animOne val="branch"/>
          <dgm:animLvl val="lvl"/>
        </dgm:presLayoutVars>
      </dgm:prSet>
      <dgm:spPr/>
      <dgm:t>
        <a:bodyPr/>
        <a:lstStyle/>
        <a:p>
          <a:endParaRPr lang="en-US"/>
        </a:p>
      </dgm:t>
    </dgm:pt>
    <dgm:pt modelId="{A3EA2E95-8EF8-4621-8B1C-75D151E8FC9D}" type="pres">
      <dgm:prSet presAssocID="{F016C67A-81B2-4C1D-9708-1897E70A4479}" presName="thickLine" presStyleLbl="alignNode1" presStyleIdx="0" presStyleCnt="1"/>
      <dgm:spPr/>
    </dgm:pt>
    <dgm:pt modelId="{B7C64948-7936-4C2B-BFD9-CF25263F7F0B}" type="pres">
      <dgm:prSet presAssocID="{F016C67A-81B2-4C1D-9708-1897E70A4479}" presName="horz1" presStyleCnt="0"/>
      <dgm:spPr/>
    </dgm:pt>
    <dgm:pt modelId="{934E9F22-824B-40FF-9293-27712DA56549}" type="pres">
      <dgm:prSet presAssocID="{F016C67A-81B2-4C1D-9708-1897E70A4479}" presName="tx1" presStyleLbl="revTx" presStyleIdx="0" presStyleCnt="3" custScaleX="91228" custScaleY="85954"/>
      <dgm:spPr/>
      <dgm:t>
        <a:bodyPr/>
        <a:lstStyle/>
        <a:p>
          <a:endParaRPr lang="en-US"/>
        </a:p>
      </dgm:t>
    </dgm:pt>
    <dgm:pt modelId="{BB801EC6-FB08-4968-A16E-61B35910F3EF}" type="pres">
      <dgm:prSet presAssocID="{F016C67A-81B2-4C1D-9708-1897E70A4479}" presName="vert1" presStyleCnt="0"/>
      <dgm:spPr/>
    </dgm:pt>
    <dgm:pt modelId="{D446F67B-9667-4C84-9481-2DEBF7F77DFF}" type="pres">
      <dgm:prSet presAssocID="{7D68DABC-3579-499A-81F0-29113588C17A}" presName="vertSpace2a" presStyleCnt="0"/>
      <dgm:spPr/>
    </dgm:pt>
    <dgm:pt modelId="{8EBA0B09-64ED-4535-BEA9-205A6F2AF007}" type="pres">
      <dgm:prSet presAssocID="{7D68DABC-3579-499A-81F0-29113588C17A}" presName="horz2" presStyleCnt="0"/>
      <dgm:spPr/>
    </dgm:pt>
    <dgm:pt modelId="{D75CCEF3-0495-4BB2-ADDF-DA914EF1F749}" type="pres">
      <dgm:prSet presAssocID="{7D68DABC-3579-499A-81F0-29113588C17A}" presName="horzSpace2" presStyleCnt="0"/>
      <dgm:spPr/>
    </dgm:pt>
    <dgm:pt modelId="{1F3F456F-C067-4672-B9A1-326A7C142413}" type="pres">
      <dgm:prSet presAssocID="{7D68DABC-3579-499A-81F0-29113588C17A}" presName="tx2" presStyleLbl="revTx" presStyleIdx="1" presStyleCnt="3" custLinFactNeighborX="-3124" custLinFactNeighborY="4778"/>
      <dgm:spPr/>
      <dgm:t>
        <a:bodyPr/>
        <a:lstStyle/>
        <a:p>
          <a:endParaRPr lang="en-US"/>
        </a:p>
      </dgm:t>
    </dgm:pt>
    <dgm:pt modelId="{BE099B48-E63D-4E70-8055-BDC475BAC92F}" type="pres">
      <dgm:prSet presAssocID="{7D68DABC-3579-499A-81F0-29113588C17A}" presName="vert2" presStyleCnt="0"/>
      <dgm:spPr/>
    </dgm:pt>
    <dgm:pt modelId="{97784A70-DCBE-45E3-9E8C-C4718A152A9E}" type="pres">
      <dgm:prSet presAssocID="{7D68DABC-3579-499A-81F0-29113588C17A}" presName="thinLine2b" presStyleLbl="callout" presStyleIdx="0" presStyleCnt="2"/>
      <dgm:spPr/>
    </dgm:pt>
    <dgm:pt modelId="{4E544A37-6245-4716-BB94-C9B97DCE273F}" type="pres">
      <dgm:prSet presAssocID="{7D68DABC-3579-499A-81F0-29113588C17A}" presName="vertSpace2b" presStyleCnt="0"/>
      <dgm:spPr/>
    </dgm:pt>
    <dgm:pt modelId="{E9816C68-4ACB-4054-9893-D8BA0B711F47}" type="pres">
      <dgm:prSet presAssocID="{FC9B817E-9D30-42F2-AC25-41F911FF1408}" presName="horz2" presStyleCnt="0"/>
      <dgm:spPr/>
    </dgm:pt>
    <dgm:pt modelId="{A6A05945-9F12-40EB-A23A-1394272A4512}" type="pres">
      <dgm:prSet presAssocID="{FC9B817E-9D30-42F2-AC25-41F911FF1408}" presName="horzSpace2" presStyleCnt="0"/>
      <dgm:spPr/>
    </dgm:pt>
    <dgm:pt modelId="{A12983D3-D885-4A7C-9DEF-4D7E83BBB943}" type="pres">
      <dgm:prSet presAssocID="{FC9B817E-9D30-42F2-AC25-41F911FF1408}" presName="tx2" presStyleLbl="revTx" presStyleIdx="2" presStyleCnt="3" custLinFactNeighborX="-3124" custLinFactNeighborY="7342"/>
      <dgm:spPr/>
      <dgm:t>
        <a:bodyPr/>
        <a:lstStyle/>
        <a:p>
          <a:endParaRPr lang="en-US"/>
        </a:p>
      </dgm:t>
    </dgm:pt>
    <dgm:pt modelId="{536D3640-408C-45A5-9E7D-33E7B83DCF32}" type="pres">
      <dgm:prSet presAssocID="{FC9B817E-9D30-42F2-AC25-41F911FF1408}" presName="vert2" presStyleCnt="0"/>
      <dgm:spPr/>
    </dgm:pt>
    <dgm:pt modelId="{140F8EB7-AB9E-4BB8-AD05-D93FF93D1E31}" type="pres">
      <dgm:prSet presAssocID="{FC9B817E-9D30-42F2-AC25-41F911FF1408}" presName="thinLine2b" presStyleLbl="callout" presStyleIdx="1" presStyleCnt="2"/>
      <dgm:spPr/>
    </dgm:pt>
    <dgm:pt modelId="{BF973A4C-5914-414B-A0DA-2D251F52070C}" type="pres">
      <dgm:prSet presAssocID="{FC9B817E-9D30-42F2-AC25-41F911FF1408}" presName="vertSpace2b" presStyleCnt="0"/>
      <dgm:spPr/>
    </dgm:pt>
  </dgm:ptLst>
  <dgm:cxnLst>
    <dgm:cxn modelId="{A1D25CCB-E78C-4C18-AB91-3839C03EE1FA}" type="presOf" srcId="{9AB048EE-D53E-4EC9-A5E4-EA931A7087FD}" destId="{F5B1B58D-9A3E-4F79-BDD7-6F894569D65B}" srcOrd="0" destOrd="0" presId="urn:microsoft.com/office/officeart/2008/layout/LinedList"/>
    <dgm:cxn modelId="{17FBDC0B-2EDF-49A0-B10D-0FB1C20D3995}" type="presOf" srcId="{FC9B817E-9D30-42F2-AC25-41F911FF1408}" destId="{A12983D3-D885-4A7C-9DEF-4D7E83BBB943}" srcOrd="0" destOrd="0" presId="urn:microsoft.com/office/officeart/2008/layout/LinedList"/>
    <dgm:cxn modelId="{7E807A3F-BEA4-4ED5-8DFE-12463325128B}" srcId="{9AB048EE-D53E-4EC9-A5E4-EA931A7087FD}" destId="{F016C67A-81B2-4C1D-9708-1897E70A4479}" srcOrd="0" destOrd="0" parTransId="{23140E27-1D26-4561-9DC2-B7F25CC4581C}" sibTransId="{86B52A99-2FA2-443C-AF41-87EE352F8C2B}"/>
    <dgm:cxn modelId="{BBA945CB-D717-4B50-847B-8AB374FFC394}" srcId="{F016C67A-81B2-4C1D-9708-1897E70A4479}" destId="{FC9B817E-9D30-42F2-AC25-41F911FF1408}" srcOrd="1" destOrd="0" parTransId="{05336368-09C2-4D46-9970-1F4B27EF61FC}" sibTransId="{82CC0E80-EB7A-4302-9C53-0B8CB4397638}"/>
    <dgm:cxn modelId="{ADAF9DD1-49D2-4A50-8CE2-69E34CFCA5F8}" srcId="{F016C67A-81B2-4C1D-9708-1897E70A4479}" destId="{7D68DABC-3579-499A-81F0-29113588C17A}" srcOrd="0" destOrd="0" parTransId="{E86C23D5-6355-4045-8BE2-27D9BA822C68}" sibTransId="{1D06B433-CCF9-4A57-A4BC-C9DF01FD187A}"/>
    <dgm:cxn modelId="{D14334F9-55FA-4259-B383-78AAE406099E}" type="presOf" srcId="{7D68DABC-3579-499A-81F0-29113588C17A}" destId="{1F3F456F-C067-4672-B9A1-326A7C142413}" srcOrd="0" destOrd="0" presId="urn:microsoft.com/office/officeart/2008/layout/LinedList"/>
    <dgm:cxn modelId="{94843BD3-0C52-4179-BED2-57ACF3F2160B}" type="presOf" srcId="{F016C67A-81B2-4C1D-9708-1897E70A4479}" destId="{934E9F22-824B-40FF-9293-27712DA56549}" srcOrd="0" destOrd="0" presId="urn:microsoft.com/office/officeart/2008/layout/LinedList"/>
    <dgm:cxn modelId="{FED046B2-5999-4079-A3DA-583BFFE2DBB9}" type="presParOf" srcId="{F5B1B58D-9A3E-4F79-BDD7-6F894569D65B}" destId="{A3EA2E95-8EF8-4621-8B1C-75D151E8FC9D}" srcOrd="0" destOrd="0" presId="urn:microsoft.com/office/officeart/2008/layout/LinedList"/>
    <dgm:cxn modelId="{1B0CCF97-EBA1-49D1-AC8E-A32016CE04D3}" type="presParOf" srcId="{F5B1B58D-9A3E-4F79-BDD7-6F894569D65B}" destId="{B7C64948-7936-4C2B-BFD9-CF25263F7F0B}" srcOrd="1" destOrd="0" presId="urn:microsoft.com/office/officeart/2008/layout/LinedList"/>
    <dgm:cxn modelId="{FDE04DD8-2952-4186-9C62-555ABDB2D621}" type="presParOf" srcId="{B7C64948-7936-4C2B-BFD9-CF25263F7F0B}" destId="{934E9F22-824B-40FF-9293-27712DA56549}" srcOrd="0" destOrd="0" presId="urn:microsoft.com/office/officeart/2008/layout/LinedList"/>
    <dgm:cxn modelId="{C61942A8-70F5-4A4D-BAE1-0F6646E87978}" type="presParOf" srcId="{B7C64948-7936-4C2B-BFD9-CF25263F7F0B}" destId="{BB801EC6-FB08-4968-A16E-61B35910F3EF}" srcOrd="1" destOrd="0" presId="urn:microsoft.com/office/officeart/2008/layout/LinedList"/>
    <dgm:cxn modelId="{653C5224-40F7-492F-ABA9-FFB5D24AFA79}" type="presParOf" srcId="{BB801EC6-FB08-4968-A16E-61B35910F3EF}" destId="{D446F67B-9667-4C84-9481-2DEBF7F77DFF}" srcOrd="0" destOrd="0" presId="urn:microsoft.com/office/officeart/2008/layout/LinedList"/>
    <dgm:cxn modelId="{A44DC2D9-34CD-4075-A185-F485A10DD166}" type="presParOf" srcId="{BB801EC6-FB08-4968-A16E-61B35910F3EF}" destId="{8EBA0B09-64ED-4535-BEA9-205A6F2AF007}" srcOrd="1" destOrd="0" presId="urn:microsoft.com/office/officeart/2008/layout/LinedList"/>
    <dgm:cxn modelId="{6BAC3D48-D505-4D31-8C30-7B183B781F1E}" type="presParOf" srcId="{8EBA0B09-64ED-4535-BEA9-205A6F2AF007}" destId="{D75CCEF3-0495-4BB2-ADDF-DA914EF1F749}" srcOrd="0" destOrd="0" presId="urn:microsoft.com/office/officeart/2008/layout/LinedList"/>
    <dgm:cxn modelId="{D50F4667-0E6A-4DB2-851A-11B07975CF5A}" type="presParOf" srcId="{8EBA0B09-64ED-4535-BEA9-205A6F2AF007}" destId="{1F3F456F-C067-4672-B9A1-326A7C142413}" srcOrd="1" destOrd="0" presId="urn:microsoft.com/office/officeart/2008/layout/LinedList"/>
    <dgm:cxn modelId="{D1543129-BE5B-4518-A983-F95B98A3C644}" type="presParOf" srcId="{8EBA0B09-64ED-4535-BEA9-205A6F2AF007}" destId="{BE099B48-E63D-4E70-8055-BDC475BAC92F}" srcOrd="2" destOrd="0" presId="urn:microsoft.com/office/officeart/2008/layout/LinedList"/>
    <dgm:cxn modelId="{4675660E-5F65-42FB-B4C5-1C7B03341D34}" type="presParOf" srcId="{BB801EC6-FB08-4968-A16E-61B35910F3EF}" destId="{97784A70-DCBE-45E3-9E8C-C4718A152A9E}" srcOrd="2" destOrd="0" presId="urn:microsoft.com/office/officeart/2008/layout/LinedList"/>
    <dgm:cxn modelId="{5F7FF48A-3C3D-4FD5-AAF7-B8FB4E68E107}" type="presParOf" srcId="{BB801EC6-FB08-4968-A16E-61B35910F3EF}" destId="{4E544A37-6245-4716-BB94-C9B97DCE273F}" srcOrd="3" destOrd="0" presId="urn:microsoft.com/office/officeart/2008/layout/LinedList"/>
    <dgm:cxn modelId="{1BE45A85-880A-4EF6-8391-46A8273F9854}" type="presParOf" srcId="{BB801EC6-FB08-4968-A16E-61B35910F3EF}" destId="{E9816C68-4ACB-4054-9893-D8BA0B711F47}" srcOrd="4" destOrd="0" presId="urn:microsoft.com/office/officeart/2008/layout/LinedList"/>
    <dgm:cxn modelId="{9CB23D67-2F0A-461B-B691-9A33893820C1}" type="presParOf" srcId="{E9816C68-4ACB-4054-9893-D8BA0B711F47}" destId="{A6A05945-9F12-40EB-A23A-1394272A4512}" srcOrd="0" destOrd="0" presId="urn:microsoft.com/office/officeart/2008/layout/LinedList"/>
    <dgm:cxn modelId="{8371A829-6A33-4BCA-830D-6E39A4A441A2}" type="presParOf" srcId="{E9816C68-4ACB-4054-9893-D8BA0B711F47}" destId="{A12983D3-D885-4A7C-9DEF-4D7E83BBB943}" srcOrd="1" destOrd="0" presId="urn:microsoft.com/office/officeart/2008/layout/LinedList"/>
    <dgm:cxn modelId="{CE94180D-A993-4085-A03F-A85E056A97F0}" type="presParOf" srcId="{E9816C68-4ACB-4054-9893-D8BA0B711F47}" destId="{536D3640-408C-45A5-9E7D-33E7B83DCF32}" srcOrd="2" destOrd="0" presId="urn:microsoft.com/office/officeart/2008/layout/LinedList"/>
    <dgm:cxn modelId="{4E3DFA03-B7FE-466B-87DB-4587F0918DE7}" type="presParOf" srcId="{BB801EC6-FB08-4968-A16E-61B35910F3EF}" destId="{140F8EB7-AB9E-4BB8-AD05-D93FF93D1E31}" srcOrd="5" destOrd="0" presId="urn:microsoft.com/office/officeart/2008/layout/LinedList"/>
    <dgm:cxn modelId="{C8E3D58F-AFCF-4275-B1DD-BE33CEBE2748}" type="presParOf" srcId="{BB801EC6-FB08-4968-A16E-61B35910F3EF}" destId="{BF973A4C-5914-414B-A0DA-2D251F52070C}"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3D82FA-E6E5-45FE-A34F-D92D4EEA6E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2399168-AECF-46FD-98C6-305DD732B74A}">
      <dgm:prSet/>
      <dgm:spPr/>
      <dgm:t>
        <a:bodyPr/>
        <a:lstStyle/>
        <a:p>
          <a:pPr rtl="0"/>
          <a:r>
            <a:rPr lang="en-US" dirty="0" smtClean="0"/>
            <a:t>A series of connected education programs and student supports enabling individuals to get the training they need to  secure a job or advance in a demand industry or occupation.</a:t>
          </a:r>
          <a:endParaRPr lang="en-US" dirty="0"/>
        </a:p>
      </dgm:t>
    </dgm:pt>
    <dgm:pt modelId="{6686CD43-F511-4677-AB62-B7F3DFA498BE}" type="parTrans" cxnId="{86DB7F6E-7FEA-4931-A058-63B7A1FF0981}">
      <dgm:prSet/>
      <dgm:spPr/>
      <dgm:t>
        <a:bodyPr/>
        <a:lstStyle/>
        <a:p>
          <a:endParaRPr lang="en-US"/>
        </a:p>
      </dgm:t>
    </dgm:pt>
    <dgm:pt modelId="{AB97570E-B381-4834-958C-49A2D1030F11}" type="sibTrans" cxnId="{86DB7F6E-7FEA-4931-A058-63B7A1FF0981}">
      <dgm:prSet/>
      <dgm:spPr/>
      <dgm:t>
        <a:bodyPr/>
        <a:lstStyle/>
        <a:p>
          <a:endParaRPr lang="en-US"/>
        </a:p>
      </dgm:t>
    </dgm:pt>
    <dgm:pt modelId="{E3F01921-FBA1-401A-8B8C-4CA59D284A3A}" type="pres">
      <dgm:prSet presAssocID="{743D82FA-E6E5-45FE-A34F-D92D4EEA6E4B}" presName="linear" presStyleCnt="0">
        <dgm:presLayoutVars>
          <dgm:animLvl val="lvl"/>
          <dgm:resizeHandles val="exact"/>
        </dgm:presLayoutVars>
      </dgm:prSet>
      <dgm:spPr/>
      <dgm:t>
        <a:bodyPr/>
        <a:lstStyle/>
        <a:p>
          <a:endParaRPr lang="en-US"/>
        </a:p>
      </dgm:t>
    </dgm:pt>
    <dgm:pt modelId="{5FB9A295-DB08-4D9F-9EE0-02B56DBE9EDF}" type="pres">
      <dgm:prSet presAssocID="{42399168-AECF-46FD-98C6-305DD732B74A}" presName="parentText" presStyleLbl="node1" presStyleIdx="0" presStyleCnt="1" custScaleX="100000" custScaleY="76970" custLinFactY="-70063" custLinFactNeighborX="-46959" custLinFactNeighborY="-100000">
        <dgm:presLayoutVars>
          <dgm:chMax val="0"/>
          <dgm:bulletEnabled val="1"/>
        </dgm:presLayoutVars>
      </dgm:prSet>
      <dgm:spPr/>
      <dgm:t>
        <a:bodyPr/>
        <a:lstStyle/>
        <a:p>
          <a:endParaRPr lang="en-US"/>
        </a:p>
      </dgm:t>
    </dgm:pt>
  </dgm:ptLst>
  <dgm:cxnLst>
    <dgm:cxn modelId="{86DB7F6E-7FEA-4931-A058-63B7A1FF0981}" srcId="{743D82FA-E6E5-45FE-A34F-D92D4EEA6E4B}" destId="{42399168-AECF-46FD-98C6-305DD732B74A}" srcOrd="0" destOrd="0" parTransId="{6686CD43-F511-4677-AB62-B7F3DFA498BE}" sibTransId="{AB97570E-B381-4834-958C-49A2D1030F11}"/>
    <dgm:cxn modelId="{CE40AFAC-6CC3-455E-9C84-7C6F3AC7A197}" type="presOf" srcId="{743D82FA-E6E5-45FE-A34F-D92D4EEA6E4B}" destId="{E3F01921-FBA1-401A-8B8C-4CA59D284A3A}" srcOrd="0" destOrd="0" presId="urn:microsoft.com/office/officeart/2005/8/layout/vList2"/>
    <dgm:cxn modelId="{B6EB9E32-9309-4F07-9096-93BF4C832524}" type="presOf" srcId="{42399168-AECF-46FD-98C6-305DD732B74A}" destId="{5FB9A295-DB08-4D9F-9EE0-02B56DBE9EDF}" srcOrd="0" destOrd="0" presId="urn:microsoft.com/office/officeart/2005/8/layout/vList2"/>
    <dgm:cxn modelId="{E8EC1225-620D-43D0-9EFA-10CED6B167EE}" type="presParOf" srcId="{E3F01921-FBA1-401A-8B8C-4CA59D284A3A}" destId="{5FB9A295-DB08-4D9F-9EE0-02B56DBE9EDF}"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415B8-F16C-4529-A848-FA2E812C6F68}">
      <dsp:nvSpPr>
        <dsp:cNvPr id="0" name=""/>
        <dsp:cNvSpPr/>
      </dsp:nvSpPr>
      <dsp:spPr>
        <a:xfrm>
          <a:off x="0" y="254048"/>
          <a:ext cx="8179292"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baseline="0" dirty="0" smtClean="0"/>
            <a:t>Oregon Workforce Investment Board</a:t>
          </a:r>
          <a:endParaRPr lang="en-US" sz="3200" kern="1200" dirty="0"/>
        </a:p>
      </dsp:txBody>
      <dsp:txXfrm>
        <a:off x="59399" y="313447"/>
        <a:ext cx="8060494" cy="1098002"/>
      </dsp:txXfrm>
    </dsp:sp>
    <dsp:sp modelId="{BFDA23F0-D61C-4077-97D8-9DEDC332D0E3}">
      <dsp:nvSpPr>
        <dsp:cNvPr id="0" name=""/>
        <dsp:cNvSpPr/>
      </dsp:nvSpPr>
      <dsp:spPr>
        <a:xfrm>
          <a:off x="0" y="1607249"/>
          <a:ext cx="8179292" cy="242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693"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baseline="0" dirty="0" smtClean="0"/>
            <a:t>Oversight of the workforce system</a:t>
          </a:r>
          <a:endParaRPr lang="en-US" sz="2800" kern="1200" dirty="0"/>
        </a:p>
        <a:p>
          <a:pPr marL="285750" lvl="1" indent="-285750" algn="l" defTabSz="1244600" rtl="0">
            <a:lnSpc>
              <a:spcPct val="90000"/>
            </a:lnSpc>
            <a:spcBef>
              <a:spcPct val="0"/>
            </a:spcBef>
            <a:spcAft>
              <a:spcPct val="20000"/>
            </a:spcAft>
            <a:buChar char="••"/>
          </a:pPr>
          <a:r>
            <a:rPr lang="en-US" sz="2800" kern="1200" dirty="0" smtClean="0"/>
            <a:t>34 member, majority business</a:t>
          </a:r>
          <a:endParaRPr lang="en-US" sz="2800" kern="1200" dirty="0"/>
        </a:p>
        <a:p>
          <a:pPr marL="285750" lvl="1" indent="-285750" algn="l" defTabSz="1244600" rtl="0">
            <a:lnSpc>
              <a:spcPct val="90000"/>
            </a:lnSpc>
            <a:spcBef>
              <a:spcPct val="0"/>
            </a:spcBef>
            <a:spcAft>
              <a:spcPct val="20000"/>
            </a:spcAft>
            <a:buChar char="••"/>
          </a:pPr>
          <a:r>
            <a:rPr lang="en-US" sz="2800" kern="1200" baseline="0" dirty="0" smtClean="0"/>
            <a:t>Hold system accountable for results</a:t>
          </a:r>
          <a:endParaRPr lang="en-US" sz="2800" kern="1200" dirty="0"/>
        </a:p>
        <a:p>
          <a:pPr marL="285750" lvl="1" indent="-285750" algn="l" defTabSz="1244600" rtl="0">
            <a:lnSpc>
              <a:spcPct val="90000"/>
            </a:lnSpc>
            <a:spcBef>
              <a:spcPct val="0"/>
            </a:spcBef>
            <a:spcAft>
              <a:spcPct val="20000"/>
            </a:spcAft>
            <a:buChar char="••"/>
          </a:pPr>
          <a:r>
            <a:rPr lang="en-US" sz="2800" kern="1200" baseline="0" dirty="0" smtClean="0"/>
            <a:t>Recommend policy to the Governor</a:t>
          </a:r>
          <a:endParaRPr lang="en-US" sz="2800" kern="1200" dirty="0"/>
        </a:p>
        <a:p>
          <a:pPr marL="285750" lvl="1" indent="-285750" algn="l" defTabSz="1244600" rtl="0">
            <a:lnSpc>
              <a:spcPct val="90000"/>
            </a:lnSpc>
            <a:spcBef>
              <a:spcPct val="0"/>
            </a:spcBef>
            <a:spcAft>
              <a:spcPct val="20000"/>
            </a:spcAft>
            <a:buChar char="••"/>
          </a:pPr>
          <a:r>
            <a:rPr lang="en-US" sz="2800" kern="1200" baseline="0" dirty="0" smtClean="0"/>
            <a:t>Feedback to agencies and workforce boards</a:t>
          </a:r>
          <a:endParaRPr lang="en-US" sz="2800" kern="1200" dirty="0"/>
        </a:p>
      </dsp:txBody>
      <dsp:txXfrm>
        <a:off x="0" y="1607249"/>
        <a:ext cx="8179292" cy="24219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837C6-0514-4826-B0DF-284CA18577EE}">
      <dsp:nvSpPr>
        <dsp:cNvPr id="0" name=""/>
        <dsp:cNvSpPr/>
      </dsp:nvSpPr>
      <dsp:spPr>
        <a:xfrm>
          <a:off x="0" y="887"/>
          <a:ext cx="8610600" cy="80612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1" i="1" kern="1200" dirty="0" smtClean="0"/>
            <a:t>“My life has been irrevocably changed for the better. It’s like the opposite of stepping off a cliff.  I have been abruptly propelled skyward.” </a:t>
          </a:r>
        </a:p>
        <a:p>
          <a:pPr lvl="0" algn="ctr" defTabSz="577850" rtl="0">
            <a:lnSpc>
              <a:spcPct val="90000"/>
            </a:lnSpc>
            <a:spcBef>
              <a:spcPct val="0"/>
            </a:spcBef>
            <a:spcAft>
              <a:spcPct val="35000"/>
            </a:spcAft>
          </a:pPr>
          <a:r>
            <a:rPr lang="en-US" sz="1300" b="1" kern="1200" dirty="0" smtClean="0"/>
            <a:t>-Alan, student at PCC upon completing career pathway training</a:t>
          </a:r>
          <a:endParaRPr lang="en-US" sz="1300" b="1" kern="1200" dirty="0"/>
        </a:p>
      </dsp:txBody>
      <dsp:txXfrm>
        <a:off x="39352" y="40239"/>
        <a:ext cx="8531896" cy="7274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9B657-050A-486D-A8F4-E86178598EA3}">
      <dsp:nvSpPr>
        <dsp:cNvPr id="0" name=""/>
        <dsp:cNvSpPr/>
      </dsp:nvSpPr>
      <dsp:spPr>
        <a:xfrm>
          <a:off x="0" y="13272"/>
          <a:ext cx="7691876" cy="1072759"/>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baseline="0" dirty="0" smtClean="0">
              <a:solidFill>
                <a:schemeClr val="tx1"/>
              </a:solidFill>
            </a:rPr>
            <a:t>Foundation for how we engage with students, job seekers and businesses</a:t>
          </a:r>
          <a:endParaRPr lang="en-US" sz="2400" kern="1200" dirty="0">
            <a:solidFill>
              <a:schemeClr val="tx1"/>
            </a:solidFill>
          </a:endParaRPr>
        </a:p>
      </dsp:txBody>
      <dsp:txXfrm>
        <a:off x="52368" y="65640"/>
        <a:ext cx="7587140" cy="968023"/>
      </dsp:txXfrm>
    </dsp:sp>
    <dsp:sp modelId="{D72232CC-666F-4289-867A-269B431712EA}">
      <dsp:nvSpPr>
        <dsp:cNvPr id="0" name=""/>
        <dsp:cNvSpPr/>
      </dsp:nvSpPr>
      <dsp:spPr>
        <a:xfrm>
          <a:off x="0" y="1250192"/>
          <a:ext cx="7691876" cy="1067040"/>
        </a:xfrm>
        <a:prstGeom prst="round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baseline="0" dirty="0" smtClean="0"/>
            <a:t>Locally and employer driven </a:t>
          </a:r>
          <a:endParaRPr lang="en-US" sz="2400" kern="1200" dirty="0"/>
        </a:p>
      </dsp:txBody>
      <dsp:txXfrm>
        <a:off x="52089" y="1302281"/>
        <a:ext cx="7587698" cy="962862"/>
      </dsp:txXfrm>
    </dsp:sp>
    <dsp:sp modelId="{0C8F30F5-FF31-4D01-8E56-197FBE9BA8D7}">
      <dsp:nvSpPr>
        <dsp:cNvPr id="0" name=""/>
        <dsp:cNvSpPr/>
      </dsp:nvSpPr>
      <dsp:spPr>
        <a:xfrm>
          <a:off x="0" y="2481392"/>
          <a:ext cx="7691876" cy="1067040"/>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baseline="0" dirty="0" smtClean="0">
              <a:solidFill>
                <a:schemeClr val="tx1"/>
              </a:solidFill>
            </a:rPr>
            <a:t>Highly responsive to industry demand</a:t>
          </a:r>
          <a:endParaRPr lang="en-US" sz="2400" kern="1200" dirty="0">
            <a:solidFill>
              <a:schemeClr val="tx1"/>
            </a:solidFill>
          </a:endParaRPr>
        </a:p>
      </dsp:txBody>
      <dsp:txXfrm>
        <a:off x="52089" y="2533481"/>
        <a:ext cx="7587698" cy="962862"/>
      </dsp:txXfrm>
    </dsp:sp>
    <dsp:sp modelId="{FCCD8E45-0A74-4690-B903-9461CD096EFB}">
      <dsp:nvSpPr>
        <dsp:cNvPr id="0" name=""/>
        <dsp:cNvSpPr/>
      </dsp:nvSpPr>
      <dsp:spPr>
        <a:xfrm>
          <a:off x="0" y="3548432"/>
          <a:ext cx="7691876"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217"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US" sz="2400" kern="1200" baseline="0" dirty="0" smtClean="0"/>
            <a:t>Solution oriented not program oriented</a:t>
          </a:r>
          <a:endParaRPr lang="en-US" sz="2400" kern="1200" dirty="0"/>
        </a:p>
        <a:p>
          <a:pPr marL="228600" lvl="1" indent="-228600" algn="l" defTabSz="1066800" rtl="0">
            <a:lnSpc>
              <a:spcPct val="90000"/>
            </a:lnSpc>
            <a:spcBef>
              <a:spcPct val="0"/>
            </a:spcBef>
            <a:spcAft>
              <a:spcPct val="20000"/>
            </a:spcAft>
            <a:buChar char="••"/>
          </a:pPr>
          <a:r>
            <a:rPr lang="en-US" sz="2400" kern="1200" baseline="0" dirty="0" smtClean="0"/>
            <a:t>Interdependent versus independent approach</a:t>
          </a:r>
          <a:endParaRPr lang="en-US" sz="2400" kern="1200" dirty="0"/>
        </a:p>
        <a:p>
          <a:pPr marL="228600" lvl="1" indent="-228600" algn="l" defTabSz="1066800" rtl="0">
            <a:lnSpc>
              <a:spcPct val="90000"/>
            </a:lnSpc>
            <a:spcBef>
              <a:spcPct val="0"/>
            </a:spcBef>
            <a:spcAft>
              <a:spcPct val="20000"/>
            </a:spcAft>
            <a:buChar char="••"/>
          </a:pPr>
          <a:r>
            <a:rPr lang="en-US" sz="2400" kern="1200" baseline="0" dirty="0" smtClean="0"/>
            <a:t>Industries collectively versus individually</a:t>
          </a:r>
          <a:endParaRPr lang="en-US" sz="2400" kern="1200" dirty="0"/>
        </a:p>
      </dsp:txBody>
      <dsp:txXfrm>
        <a:off x="0" y="3548432"/>
        <a:ext cx="7691876" cy="12388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BD009-5322-4756-B2A5-DEDCCD0CC438}">
      <dsp:nvSpPr>
        <dsp:cNvPr id="0" name=""/>
        <dsp:cNvSpPr/>
      </dsp:nvSpPr>
      <dsp:spPr>
        <a:xfrm rot="5400000">
          <a:off x="3441713" y="-479319"/>
          <a:ext cx="2926080" cy="461623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rtl="0">
            <a:lnSpc>
              <a:spcPct val="90000"/>
            </a:lnSpc>
            <a:spcBef>
              <a:spcPct val="0"/>
            </a:spcBef>
            <a:spcAft>
              <a:spcPct val="15000"/>
            </a:spcAft>
            <a:buChar char="••"/>
          </a:pPr>
          <a:r>
            <a:rPr lang="en-US" sz="2300" kern="1200" baseline="0" dirty="0" smtClean="0"/>
            <a:t>Preparation for self-sufficiency later in life</a:t>
          </a:r>
          <a:endParaRPr lang="en-US" sz="2300" kern="1200" dirty="0"/>
        </a:p>
        <a:p>
          <a:pPr marL="228600" lvl="1" indent="-228600" algn="l" defTabSz="1022350" rtl="0">
            <a:lnSpc>
              <a:spcPct val="90000"/>
            </a:lnSpc>
            <a:spcBef>
              <a:spcPct val="0"/>
            </a:spcBef>
            <a:spcAft>
              <a:spcPct val="15000"/>
            </a:spcAft>
            <a:buChar char="••"/>
          </a:pPr>
          <a:r>
            <a:rPr lang="en-US" sz="2300" kern="1200" baseline="0" dirty="0" smtClean="0"/>
            <a:t>Development of work ethics</a:t>
          </a:r>
          <a:endParaRPr lang="en-US" sz="2300" kern="1200" dirty="0"/>
        </a:p>
        <a:p>
          <a:pPr marL="228600" lvl="1" indent="-228600" algn="l" defTabSz="1022350" rtl="0">
            <a:lnSpc>
              <a:spcPct val="90000"/>
            </a:lnSpc>
            <a:spcBef>
              <a:spcPct val="0"/>
            </a:spcBef>
            <a:spcAft>
              <a:spcPct val="15000"/>
            </a:spcAft>
            <a:buChar char="••"/>
          </a:pPr>
          <a:r>
            <a:rPr lang="en-US" sz="2300" kern="1200" baseline="0" dirty="0" smtClean="0"/>
            <a:t>Opportunity for career exploration</a:t>
          </a:r>
          <a:endParaRPr lang="en-US" sz="2300" kern="1200" dirty="0"/>
        </a:p>
        <a:p>
          <a:pPr marL="228600" lvl="1" indent="-228600" algn="l" defTabSz="1022350" rtl="0">
            <a:lnSpc>
              <a:spcPct val="90000"/>
            </a:lnSpc>
            <a:spcBef>
              <a:spcPct val="0"/>
            </a:spcBef>
            <a:spcAft>
              <a:spcPct val="15000"/>
            </a:spcAft>
            <a:buChar char="••"/>
          </a:pPr>
          <a:r>
            <a:rPr lang="en-US" sz="2300" kern="1200" baseline="0" dirty="0" smtClean="0"/>
            <a:t>Income that can be saved for future needs</a:t>
          </a:r>
          <a:endParaRPr lang="en-US" sz="2300" kern="1200" dirty="0"/>
        </a:p>
      </dsp:txBody>
      <dsp:txXfrm rot="-5400000">
        <a:off x="2596635" y="508598"/>
        <a:ext cx="4473399" cy="2640402"/>
      </dsp:txXfrm>
    </dsp:sp>
    <dsp:sp modelId="{8E13BB31-4B59-4552-A0B8-D9432B5E1095}">
      <dsp:nvSpPr>
        <dsp:cNvPr id="0" name=""/>
        <dsp:cNvSpPr/>
      </dsp:nvSpPr>
      <dsp:spPr>
        <a:xfrm>
          <a:off x="0" y="0"/>
          <a:ext cx="2596634" cy="3657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0">
            <a:lnSpc>
              <a:spcPct val="90000"/>
            </a:lnSpc>
            <a:spcBef>
              <a:spcPct val="0"/>
            </a:spcBef>
            <a:spcAft>
              <a:spcPct val="35000"/>
            </a:spcAft>
          </a:pPr>
          <a:r>
            <a:rPr lang="en-US" sz="3600" kern="1200" baseline="0" dirty="0" smtClean="0"/>
            <a:t>Youth who are not working are missing:</a:t>
          </a:r>
          <a:endParaRPr lang="en-US" sz="3600" kern="1200" dirty="0"/>
        </a:p>
      </dsp:txBody>
      <dsp:txXfrm>
        <a:off x="126757" y="126757"/>
        <a:ext cx="2343120" cy="34040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42F73-FC2D-4041-8FFB-228D319B2B64}">
      <dsp:nvSpPr>
        <dsp:cNvPr id="0" name=""/>
        <dsp:cNvSpPr/>
      </dsp:nvSpPr>
      <dsp:spPr>
        <a:xfrm>
          <a:off x="0" y="534881"/>
          <a:ext cx="8686800" cy="1216800"/>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baseline="0" dirty="0" smtClean="0"/>
            <a:t>Federal Youth Programs- $11m</a:t>
          </a:r>
          <a:endParaRPr lang="en-US" sz="3200" kern="1200" dirty="0"/>
        </a:p>
      </dsp:txBody>
      <dsp:txXfrm>
        <a:off x="59399" y="594280"/>
        <a:ext cx="8568002" cy="1098002"/>
      </dsp:txXfrm>
    </dsp:sp>
    <dsp:sp modelId="{66D8EDB7-66DE-4093-8634-AF83875366F4}">
      <dsp:nvSpPr>
        <dsp:cNvPr id="0" name=""/>
        <dsp:cNvSpPr/>
      </dsp:nvSpPr>
      <dsp:spPr>
        <a:xfrm>
          <a:off x="0" y="2133604"/>
          <a:ext cx="8686800" cy="1216800"/>
        </a:xfrm>
        <a:prstGeom prst="round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baseline="0" dirty="0" smtClean="0"/>
            <a:t>Oregon Youth Conservation Corps- $1.3m</a:t>
          </a:r>
          <a:endParaRPr lang="en-US" sz="3200" kern="1200" dirty="0"/>
        </a:p>
      </dsp:txBody>
      <dsp:txXfrm>
        <a:off x="59399" y="2193003"/>
        <a:ext cx="8568002" cy="1098002"/>
      </dsp:txXfrm>
    </dsp:sp>
    <dsp:sp modelId="{8A7C5CE3-A039-4FCA-99F6-E3495059091E}">
      <dsp:nvSpPr>
        <dsp:cNvPr id="0" name=""/>
        <dsp:cNvSpPr/>
      </dsp:nvSpPr>
      <dsp:spPr>
        <a:xfrm>
          <a:off x="838232" y="3581403"/>
          <a:ext cx="7795621" cy="1110037"/>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275806" tIns="40640" rIns="227584" bIns="40640" numCol="1" spcCol="1270" anchor="t" anchorCtr="0">
          <a:noAutofit/>
        </a:bodyPr>
        <a:lstStyle/>
        <a:p>
          <a:pPr marL="285750" lvl="1" indent="-285750" algn="l" defTabSz="1422400" rtl="0">
            <a:lnSpc>
              <a:spcPct val="90000"/>
            </a:lnSpc>
            <a:spcBef>
              <a:spcPct val="0"/>
            </a:spcBef>
            <a:spcAft>
              <a:spcPct val="20000"/>
            </a:spcAft>
            <a:buChar char="••"/>
          </a:pPr>
          <a:r>
            <a:rPr lang="en-US" sz="3200" kern="1200" dirty="0" smtClean="0"/>
            <a:t>Summer Conservation Corps</a:t>
          </a:r>
          <a:endParaRPr lang="en-US" sz="3200" kern="1200" dirty="0"/>
        </a:p>
        <a:p>
          <a:pPr marL="285750" lvl="1" indent="-285750" algn="l" defTabSz="1422400" rtl="0">
            <a:lnSpc>
              <a:spcPct val="90000"/>
            </a:lnSpc>
            <a:spcBef>
              <a:spcPct val="0"/>
            </a:spcBef>
            <a:spcAft>
              <a:spcPct val="20000"/>
            </a:spcAft>
            <a:buChar char="••"/>
          </a:pPr>
          <a:r>
            <a:rPr lang="en-US" sz="3200" kern="1200" dirty="0" smtClean="0"/>
            <a:t>Community Stewardship Corps</a:t>
          </a:r>
          <a:endParaRPr lang="en-US" sz="3200" kern="1200" dirty="0"/>
        </a:p>
      </dsp:txBody>
      <dsp:txXfrm>
        <a:off x="838232" y="3581403"/>
        <a:ext cx="7795621" cy="111003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891FE-27FB-42BA-8079-5963E243AB08}">
      <dsp:nvSpPr>
        <dsp:cNvPr id="0" name=""/>
        <dsp:cNvSpPr/>
      </dsp:nvSpPr>
      <dsp:spPr>
        <a:xfrm>
          <a:off x="0" y="532474"/>
          <a:ext cx="2678193" cy="160691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Engage in the planning and implementation of the workforce system at a state and local level </a:t>
          </a:r>
          <a:endParaRPr lang="en-US" sz="1500" kern="1200" dirty="0"/>
        </a:p>
      </dsp:txBody>
      <dsp:txXfrm>
        <a:off x="0" y="532474"/>
        <a:ext cx="2678193" cy="1606915"/>
      </dsp:txXfrm>
    </dsp:sp>
    <dsp:sp modelId="{FBE43DE6-8D5E-43A4-8DEA-8E7BF6BE590D}">
      <dsp:nvSpPr>
        <dsp:cNvPr id="0" name=""/>
        <dsp:cNvSpPr/>
      </dsp:nvSpPr>
      <dsp:spPr>
        <a:xfrm>
          <a:off x="2946012" y="532474"/>
          <a:ext cx="2678193" cy="1606915"/>
        </a:xfrm>
        <a:prstGeom prst="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Provide specialized vocational rehabilitation training services to Oregonians who are blind and need to maintain employment or return to work</a:t>
          </a:r>
          <a:endParaRPr lang="en-US" sz="1500" kern="1200" dirty="0"/>
        </a:p>
      </dsp:txBody>
      <dsp:txXfrm>
        <a:off x="2946012" y="532474"/>
        <a:ext cx="2678193" cy="1606915"/>
      </dsp:txXfrm>
    </dsp:sp>
    <dsp:sp modelId="{5120B998-10F1-491B-AB18-2B158F191A2F}">
      <dsp:nvSpPr>
        <dsp:cNvPr id="0" name=""/>
        <dsp:cNvSpPr/>
      </dsp:nvSpPr>
      <dsp:spPr>
        <a:xfrm>
          <a:off x="5892024" y="532474"/>
          <a:ext cx="2678193" cy="1606915"/>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Coordinate pre-employment transition services for in-school youth who are blind to ensure they exit school with an individualized plan leading to employment</a:t>
          </a:r>
          <a:endParaRPr lang="en-US" sz="1500" kern="1200" dirty="0"/>
        </a:p>
      </dsp:txBody>
      <dsp:txXfrm>
        <a:off x="5892024" y="532474"/>
        <a:ext cx="2678193" cy="1606915"/>
      </dsp:txXfrm>
    </dsp:sp>
    <dsp:sp modelId="{35306F77-D606-4EA3-AE4F-487E836AED12}">
      <dsp:nvSpPr>
        <dsp:cNvPr id="0" name=""/>
        <dsp:cNvSpPr/>
      </dsp:nvSpPr>
      <dsp:spPr>
        <a:xfrm>
          <a:off x="1473006" y="2407209"/>
          <a:ext cx="2678193" cy="1606915"/>
        </a:xfrm>
        <a:prstGeom prst="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Work with businesses to attract, hire and retain qualified workers who are blind</a:t>
          </a:r>
          <a:endParaRPr lang="en-US" sz="1500" kern="1200" dirty="0"/>
        </a:p>
      </dsp:txBody>
      <dsp:txXfrm>
        <a:off x="1473006" y="2407209"/>
        <a:ext cx="2678193" cy="1606915"/>
      </dsp:txXfrm>
    </dsp:sp>
    <dsp:sp modelId="{5C8F737B-9B92-45E5-BE56-36FA35744FB9}">
      <dsp:nvSpPr>
        <dsp:cNvPr id="0" name=""/>
        <dsp:cNvSpPr/>
      </dsp:nvSpPr>
      <dsp:spPr>
        <a:xfrm>
          <a:off x="4419018" y="2407209"/>
          <a:ext cx="2678193" cy="1606915"/>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Provide public education, information and referral on vision loss</a:t>
          </a:r>
          <a:endParaRPr lang="en-US" sz="1500" kern="1200" dirty="0"/>
        </a:p>
      </dsp:txBody>
      <dsp:txXfrm>
        <a:off x="4419018" y="2407209"/>
        <a:ext cx="2678193" cy="16069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891FE-27FB-42BA-8079-5963E243AB08}">
      <dsp:nvSpPr>
        <dsp:cNvPr id="0" name=""/>
        <dsp:cNvSpPr/>
      </dsp:nvSpPr>
      <dsp:spPr>
        <a:xfrm>
          <a:off x="437" y="98096"/>
          <a:ext cx="1705012" cy="1023007"/>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FEMALES</a:t>
          </a:r>
        </a:p>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$343,044</a:t>
          </a:r>
          <a:endParaRPr lang="en-US" sz="2500" kern="1200" dirty="0"/>
        </a:p>
      </dsp:txBody>
      <dsp:txXfrm>
        <a:off x="437" y="98096"/>
        <a:ext cx="1705012" cy="1023007"/>
      </dsp:txXfrm>
    </dsp:sp>
    <dsp:sp modelId="{FBE43DE6-8D5E-43A4-8DEA-8E7BF6BE590D}">
      <dsp:nvSpPr>
        <dsp:cNvPr id="0" name=""/>
        <dsp:cNvSpPr/>
      </dsp:nvSpPr>
      <dsp:spPr>
        <a:xfrm>
          <a:off x="1875950" y="98096"/>
          <a:ext cx="1705012" cy="1023007"/>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MALES</a:t>
          </a:r>
        </a:p>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$301,703</a:t>
          </a:r>
          <a:endParaRPr lang="en-US" sz="2500" kern="1200" dirty="0"/>
        </a:p>
      </dsp:txBody>
      <dsp:txXfrm>
        <a:off x="1875950" y="98096"/>
        <a:ext cx="1705012" cy="102300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891FE-27FB-42BA-8079-5963E243AB08}">
      <dsp:nvSpPr>
        <dsp:cNvPr id="0" name=""/>
        <dsp:cNvSpPr/>
      </dsp:nvSpPr>
      <dsp:spPr>
        <a:xfrm>
          <a:off x="437" y="98096"/>
          <a:ext cx="1705012" cy="1023007"/>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FEMALES</a:t>
          </a:r>
        </a:p>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$178,692</a:t>
          </a:r>
          <a:endParaRPr lang="en-US" sz="2500" kern="1200" dirty="0"/>
        </a:p>
      </dsp:txBody>
      <dsp:txXfrm>
        <a:off x="437" y="98096"/>
        <a:ext cx="1705012" cy="1023007"/>
      </dsp:txXfrm>
    </dsp:sp>
    <dsp:sp modelId="{FBE43DE6-8D5E-43A4-8DEA-8E7BF6BE590D}">
      <dsp:nvSpPr>
        <dsp:cNvPr id="0" name=""/>
        <dsp:cNvSpPr/>
      </dsp:nvSpPr>
      <dsp:spPr>
        <a:xfrm>
          <a:off x="1875950" y="98096"/>
          <a:ext cx="1705012" cy="1023007"/>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MALES</a:t>
          </a:r>
        </a:p>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$157,157</a:t>
          </a:r>
          <a:endParaRPr lang="en-US" sz="2500" kern="1200" dirty="0"/>
        </a:p>
      </dsp:txBody>
      <dsp:txXfrm>
        <a:off x="1875950" y="98096"/>
        <a:ext cx="1705012" cy="1023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B37BB-E0ED-4443-9AA7-A5B928C27B85}">
      <dsp:nvSpPr>
        <dsp:cNvPr id="0" name=""/>
        <dsp:cNvSpPr/>
      </dsp:nvSpPr>
      <dsp:spPr>
        <a:xfrm>
          <a:off x="1411" y="1501194"/>
          <a:ext cx="1161115" cy="5805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0" kern="1200" dirty="0" smtClean="0"/>
            <a:t>HECC Commission*</a:t>
          </a:r>
          <a:endParaRPr lang="en-US" sz="1400" b="0" kern="1200" dirty="0"/>
        </a:p>
      </dsp:txBody>
      <dsp:txXfrm>
        <a:off x="18415" y="1518198"/>
        <a:ext cx="1127107" cy="546549"/>
      </dsp:txXfrm>
    </dsp:sp>
    <dsp:sp modelId="{2D52B81E-D28C-42D3-8193-DB0748AD4EE8}">
      <dsp:nvSpPr>
        <dsp:cNvPr id="0" name=""/>
        <dsp:cNvSpPr/>
      </dsp:nvSpPr>
      <dsp:spPr>
        <a:xfrm>
          <a:off x="1411" y="2168836"/>
          <a:ext cx="1161115" cy="580557"/>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0" kern="1200" dirty="0" smtClean="0"/>
            <a:t>HECC Agency*</a:t>
          </a:r>
          <a:endParaRPr lang="en-US" sz="1400" b="0" kern="1200" dirty="0"/>
        </a:p>
      </dsp:txBody>
      <dsp:txXfrm>
        <a:off x="18415" y="2185840"/>
        <a:ext cx="1127107" cy="546549"/>
      </dsp:txXfrm>
    </dsp:sp>
    <dsp:sp modelId="{1EFC0DAC-C357-4916-B20E-7178EA89FF54}">
      <dsp:nvSpPr>
        <dsp:cNvPr id="0" name=""/>
        <dsp:cNvSpPr/>
      </dsp:nvSpPr>
      <dsp:spPr>
        <a:xfrm rot="17132988">
          <a:off x="528490" y="1613939"/>
          <a:ext cx="1732517" cy="21247"/>
        </a:xfrm>
        <a:custGeom>
          <a:avLst/>
          <a:gdLst/>
          <a:ahLst/>
          <a:cxnLst/>
          <a:rect l="0" t="0" r="0" b="0"/>
          <a:pathLst>
            <a:path>
              <a:moveTo>
                <a:pt x="0" y="10623"/>
              </a:moveTo>
              <a:lnTo>
                <a:pt x="1732517" y="1062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51436" y="1581250"/>
        <a:ext cx="86625" cy="86625"/>
      </dsp:txXfrm>
    </dsp:sp>
    <dsp:sp modelId="{61E5C1F0-B6ED-49C8-A17C-2283B6A7A096}">
      <dsp:nvSpPr>
        <dsp:cNvPr id="0" name=""/>
        <dsp:cNvSpPr/>
      </dsp:nvSpPr>
      <dsp:spPr>
        <a:xfrm>
          <a:off x="1626972" y="499732"/>
          <a:ext cx="1161115" cy="580557"/>
        </a:xfrm>
        <a:prstGeom prst="roundRect">
          <a:avLst>
            <a:gd name="adj" fmla="val 10000"/>
          </a:avLst>
        </a:prstGeom>
        <a:no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rtl="0">
            <a:lnSpc>
              <a:spcPct val="90000"/>
            </a:lnSpc>
            <a:spcBef>
              <a:spcPct val="0"/>
            </a:spcBef>
            <a:spcAft>
              <a:spcPct val="35000"/>
            </a:spcAft>
          </a:pPr>
          <a:r>
            <a:rPr lang="en-US" sz="700" b="0" kern="1200" dirty="0" smtClean="0">
              <a:solidFill>
                <a:schemeClr val="tx1"/>
              </a:solidFill>
            </a:rPr>
            <a:t>Research &amp;Data; Executive Director, Policy, and Communications; Operations,  </a:t>
          </a:r>
          <a:endParaRPr lang="en-US" sz="700" b="0" kern="1200" dirty="0">
            <a:solidFill>
              <a:schemeClr val="tx1"/>
            </a:solidFill>
          </a:endParaRPr>
        </a:p>
      </dsp:txBody>
      <dsp:txXfrm>
        <a:off x="1643976" y="516736"/>
        <a:ext cx="1127107" cy="546549"/>
      </dsp:txXfrm>
    </dsp:sp>
    <dsp:sp modelId="{56C94FAD-D9F4-42EE-B2FC-36B754A2DC0C}">
      <dsp:nvSpPr>
        <dsp:cNvPr id="0" name=""/>
        <dsp:cNvSpPr/>
      </dsp:nvSpPr>
      <dsp:spPr>
        <a:xfrm rot="17692822">
          <a:off x="842790" y="1947760"/>
          <a:ext cx="1103918" cy="21247"/>
        </a:xfrm>
        <a:custGeom>
          <a:avLst/>
          <a:gdLst/>
          <a:ahLst/>
          <a:cxnLst/>
          <a:rect l="0" t="0" r="0" b="0"/>
          <a:pathLst>
            <a:path>
              <a:moveTo>
                <a:pt x="0" y="10623"/>
              </a:moveTo>
              <a:lnTo>
                <a:pt x="1103918" y="1062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67151" y="1930786"/>
        <a:ext cx="55195" cy="55195"/>
      </dsp:txXfrm>
    </dsp:sp>
    <dsp:sp modelId="{57C2C9C4-FC6C-4D69-9BF4-6300D2849A48}">
      <dsp:nvSpPr>
        <dsp:cNvPr id="0" name=""/>
        <dsp:cNvSpPr/>
      </dsp:nvSpPr>
      <dsp:spPr>
        <a:xfrm>
          <a:off x="1626972" y="1167374"/>
          <a:ext cx="1161115" cy="580557"/>
        </a:xfrm>
        <a:prstGeom prst="roundRect">
          <a:avLst>
            <a:gd name="adj" fmla="val 10000"/>
          </a:avLst>
        </a:prstGeom>
        <a:no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rtl="0">
            <a:lnSpc>
              <a:spcPct val="90000"/>
            </a:lnSpc>
            <a:spcBef>
              <a:spcPct val="0"/>
            </a:spcBef>
            <a:spcAft>
              <a:spcPct val="35000"/>
            </a:spcAft>
          </a:pPr>
          <a:r>
            <a:rPr lang="en-US" sz="700" b="0" kern="1200" dirty="0" smtClean="0">
              <a:solidFill>
                <a:schemeClr val="tx1"/>
              </a:solidFill>
            </a:rPr>
            <a:t>​Office of Student Access and Completion (OSAC)</a:t>
          </a:r>
          <a:endParaRPr lang="en-US" sz="700" b="0" kern="1200" dirty="0">
            <a:solidFill>
              <a:schemeClr val="tx1"/>
            </a:solidFill>
          </a:endParaRPr>
        </a:p>
      </dsp:txBody>
      <dsp:txXfrm>
        <a:off x="1643976" y="1184378"/>
        <a:ext cx="1127107" cy="546549"/>
      </dsp:txXfrm>
    </dsp:sp>
    <dsp:sp modelId="{37F19349-4DD0-4BBB-9D27-1F750FA47113}">
      <dsp:nvSpPr>
        <dsp:cNvPr id="0" name=""/>
        <dsp:cNvSpPr/>
      </dsp:nvSpPr>
      <dsp:spPr>
        <a:xfrm rot="19457599">
          <a:off x="1108765" y="2281580"/>
          <a:ext cx="571967" cy="21247"/>
        </a:xfrm>
        <a:custGeom>
          <a:avLst/>
          <a:gdLst/>
          <a:ahLst/>
          <a:cxnLst/>
          <a:rect l="0" t="0" r="0" b="0"/>
          <a:pathLst>
            <a:path>
              <a:moveTo>
                <a:pt x="0" y="10623"/>
              </a:moveTo>
              <a:lnTo>
                <a:pt x="571967" y="1062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80450" y="2277905"/>
        <a:ext cx="28598" cy="28598"/>
      </dsp:txXfrm>
    </dsp:sp>
    <dsp:sp modelId="{77E10DC1-4A22-4E39-B418-E5EF0A1C6100}">
      <dsp:nvSpPr>
        <dsp:cNvPr id="0" name=""/>
        <dsp:cNvSpPr/>
      </dsp:nvSpPr>
      <dsp:spPr>
        <a:xfrm>
          <a:off x="1626972" y="1835015"/>
          <a:ext cx="1161115" cy="580557"/>
        </a:xfrm>
        <a:prstGeom prst="roundRect">
          <a:avLst>
            <a:gd name="adj" fmla="val 10000"/>
          </a:avLst>
        </a:prstGeom>
        <a:no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rtl="0">
            <a:lnSpc>
              <a:spcPct val="90000"/>
            </a:lnSpc>
            <a:spcBef>
              <a:spcPct val="0"/>
            </a:spcBef>
            <a:spcAft>
              <a:spcPct val="35000"/>
            </a:spcAft>
          </a:pPr>
          <a:r>
            <a:rPr lang="en-US" sz="700" b="0" kern="1200" dirty="0" smtClean="0">
              <a:solidFill>
                <a:schemeClr val="tx1"/>
              </a:solidFill>
            </a:rPr>
            <a:t>​​Community Colleges and Workforce Development (CCWD)</a:t>
          </a:r>
          <a:endParaRPr lang="en-US" sz="700" b="0" kern="1200" dirty="0">
            <a:solidFill>
              <a:schemeClr val="tx1"/>
            </a:solidFill>
          </a:endParaRPr>
        </a:p>
      </dsp:txBody>
      <dsp:txXfrm>
        <a:off x="1643976" y="1852019"/>
        <a:ext cx="1127107" cy="546549"/>
      </dsp:txXfrm>
    </dsp:sp>
    <dsp:sp modelId="{A1B86424-3CBD-40C2-9930-5CB963707D1A}">
      <dsp:nvSpPr>
        <dsp:cNvPr id="0" name=""/>
        <dsp:cNvSpPr/>
      </dsp:nvSpPr>
      <dsp:spPr>
        <a:xfrm rot="2142401">
          <a:off x="1108765" y="2615401"/>
          <a:ext cx="571967" cy="21247"/>
        </a:xfrm>
        <a:custGeom>
          <a:avLst/>
          <a:gdLst/>
          <a:ahLst/>
          <a:cxnLst/>
          <a:rect l="0" t="0" r="0" b="0"/>
          <a:pathLst>
            <a:path>
              <a:moveTo>
                <a:pt x="0" y="10623"/>
              </a:moveTo>
              <a:lnTo>
                <a:pt x="571967" y="1062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80450" y="2611726"/>
        <a:ext cx="28598" cy="28598"/>
      </dsp:txXfrm>
    </dsp:sp>
    <dsp:sp modelId="{D29AE6AE-7E9D-4794-A1EB-FE06EB9383BA}">
      <dsp:nvSpPr>
        <dsp:cNvPr id="0" name=""/>
        <dsp:cNvSpPr/>
      </dsp:nvSpPr>
      <dsp:spPr>
        <a:xfrm>
          <a:off x="1626972" y="2502656"/>
          <a:ext cx="1161115" cy="580557"/>
        </a:xfrm>
        <a:prstGeom prst="roundRect">
          <a:avLst>
            <a:gd name="adj" fmla="val 10000"/>
          </a:avLst>
        </a:prstGeom>
        <a:no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rtl="0">
            <a:lnSpc>
              <a:spcPct val="90000"/>
            </a:lnSpc>
            <a:spcBef>
              <a:spcPct val="0"/>
            </a:spcBef>
            <a:spcAft>
              <a:spcPct val="35000"/>
            </a:spcAft>
          </a:pPr>
          <a:r>
            <a:rPr lang="en-US" sz="700" b="0" kern="1200" dirty="0" smtClean="0">
              <a:solidFill>
                <a:schemeClr val="tx1"/>
              </a:solidFill>
            </a:rPr>
            <a:t>Public University Coordination</a:t>
          </a:r>
          <a:endParaRPr lang="en-US" sz="700" b="0" kern="1200" dirty="0">
            <a:solidFill>
              <a:schemeClr val="tx1"/>
            </a:solidFill>
          </a:endParaRPr>
        </a:p>
      </dsp:txBody>
      <dsp:txXfrm>
        <a:off x="1643976" y="2519660"/>
        <a:ext cx="1127107" cy="546549"/>
      </dsp:txXfrm>
    </dsp:sp>
    <dsp:sp modelId="{179C4A32-95EE-4256-930A-DAF9E42B04E9}">
      <dsp:nvSpPr>
        <dsp:cNvPr id="0" name=""/>
        <dsp:cNvSpPr/>
      </dsp:nvSpPr>
      <dsp:spPr>
        <a:xfrm rot="3907178">
          <a:off x="842790" y="2949222"/>
          <a:ext cx="1103918" cy="21247"/>
        </a:xfrm>
        <a:custGeom>
          <a:avLst/>
          <a:gdLst/>
          <a:ahLst/>
          <a:cxnLst/>
          <a:rect l="0" t="0" r="0" b="0"/>
          <a:pathLst>
            <a:path>
              <a:moveTo>
                <a:pt x="0" y="10623"/>
              </a:moveTo>
              <a:lnTo>
                <a:pt x="1103918" y="1062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67151" y="2932248"/>
        <a:ext cx="55195" cy="55195"/>
      </dsp:txXfrm>
    </dsp:sp>
    <dsp:sp modelId="{79B7DCBA-6A6E-4E7D-B306-4CF95C5A1ABD}">
      <dsp:nvSpPr>
        <dsp:cNvPr id="0" name=""/>
        <dsp:cNvSpPr/>
      </dsp:nvSpPr>
      <dsp:spPr>
        <a:xfrm>
          <a:off x="1626972" y="3170298"/>
          <a:ext cx="1161115" cy="580557"/>
        </a:xfrm>
        <a:prstGeom prst="roundRect">
          <a:avLst>
            <a:gd name="adj" fmla="val 10000"/>
          </a:avLst>
        </a:prstGeom>
        <a:no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rtl="0">
            <a:lnSpc>
              <a:spcPct val="90000"/>
            </a:lnSpc>
            <a:spcBef>
              <a:spcPct val="0"/>
            </a:spcBef>
            <a:spcAft>
              <a:spcPct val="35000"/>
            </a:spcAft>
          </a:pPr>
          <a:r>
            <a:rPr lang="en-US" sz="700" b="0" kern="1200" dirty="0" smtClean="0">
              <a:solidFill>
                <a:schemeClr val="tx1"/>
              </a:solidFill>
            </a:rPr>
            <a:t>Private Postsecondary Education</a:t>
          </a:r>
          <a:endParaRPr lang="en-US" sz="700" b="0" kern="1200" dirty="0">
            <a:solidFill>
              <a:schemeClr val="tx1"/>
            </a:solidFill>
          </a:endParaRPr>
        </a:p>
      </dsp:txBody>
      <dsp:txXfrm>
        <a:off x="1643976" y="3187302"/>
        <a:ext cx="1127107" cy="546549"/>
      </dsp:txXfrm>
    </dsp:sp>
    <dsp:sp modelId="{EF364A7E-407C-487F-BD0A-1F8B9553B534}">
      <dsp:nvSpPr>
        <dsp:cNvPr id="0" name=""/>
        <dsp:cNvSpPr/>
      </dsp:nvSpPr>
      <dsp:spPr>
        <a:xfrm rot="4467012">
          <a:off x="528490" y="3283042"/>
          <a:ext cx="1732517" cy="21247"/>
        </a:xfrm>
        <a:custGeom>
          <a:avLst/>
          <a:gdLst/>
          <a:ahLst/>
          <a:cxnLst/>
          <a:rect l="0" t="0" r="0" b="0"/>
          <a:pathLst>
            <a:path>
              <a:moveTo>
                <a:pt x="0" y="10623"/>
              </a:moveTo>
              <a:lnTo>
                <a:pt x="1732517" y="1062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51436" y="3250353"/>
        <a:ext cx="86625" cy="86625"/>
      </dsp:txXfrm>
    </dsp:sp>
    <dsp:sp modelId="{47831D54-A95B-40F3-A610-FDC23514F005}">
      <dsp:nvSpPr>
        <dsp:cNvPr id="0" name=""/>
        <dsp:cNvSpPr/>
      </dsp:nvSpPr>
      <dsp:spPr>
        <a:xfrm>
          <a:off x="1626972" y="3837939"/>
          <a:ext cx="1161115" cy="580557"/>
        </a:xfrm>
        <a:prstGeom prst="roundRect">
          <a:avLst>
            <a:gd name="adj" fmla="val 10000"/>
          </a:avLst>
        </a:prstGeom>
        <a:no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rtl="0">
            <a:lnSpc>
              <a:spcPct val="90000"/>
            </a:lnSpc>
            <a:spcBef>
              <a:spcPct val="0"/>
            </a:spcBef>
            <a:spcAft>
              <a:spcPct val="35000"/>
            </a:spcAft>
          </a:pPr>
          <a:r>
            <a:rPr lang="en-US" sz="700" b="0" kern="1200" dirty="0" smtClean="0">
              <a:solidFill>
                <a:schemeClr val="tx1"/>
              </a:solidFill>
            </a:rPr>
            <a:t>Workforce Investments</a:t>
          </a:r>
          <a:endParaRPr lang="en-US" sz="700" b="0" kern="1200" dirty="0">
            <a:solidFill>
              <a:schemeClr val="tx1"/>
            </a:solidFill>
          </a:endParaRPr>
        </a:p>
      </dsp:txBody>
      <dsp:txXfrm>
        <a:off x="1643976" y="3854943"/>
        <a:ext cx="1127107" cy="5465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FDDD9-F7CF-4DE2-8C78-173BF2097B2A}">
      <dsp:nvSpPr>
        <dsp:cNvPr id="0" name=""/>
        <dsp:cNvSpPr/>
      </dsp:nvSpPr>
      <dsp:spPr>
        <a:xfrm>
          <a:off x="220" y="544292"/>
          <a:ext cx="1052747" cy="52637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0">
            <a:lnSpc>
              <a:spcPct val="90000"/>
            </a:lnSpc>
            <a:spcBef>
              <a:spcPct val="0"/>
            </a:spcBef>
            <a:spcAft>
              <a:spcPct val="35000"/>
            </a:spcAft>
          </a:pPr>
          <a:r>
            <a:rPr lang="en-US" sz="900" kern="1200" dirty="0" smtClean="0"/>
            <a:t>Chief Education Office</a:t>
          </a:r>
          <a:endParaRPr lang="en-US" sz="900" kern="1200" dirty="0"/>
        </a:p>
      </dsp:txBody>
      <dsp:txXfrm>
        <a:off x="15637" y="559709"/>
        <a:ext cx="1021913" cy="495539"/>
      </dsp:txXfrm>
    </dsp:sp>
    <dsp:sp modelId="{3F936B6F-9B47-4E6C-90F3-1C74E3495776}">
      <dsp:nvSpPr>
        <dsp:cNvPr id="0" name=""/>
        <dsp:cNvSpPr/>
      </dsp:nvSpPr>
      <dsp:spPr>
        <a:xfrm>
          <a:off x="220" y="1149622"/>
          <a:ext cx="1052747" cy="52637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0">
            <a:lnSpc>
              <a:spcPct val="90000"/>
            </a:lnSpc>
            <a:spcBef>
              <a:spcPct val="0"/>
            </a:spcBef>
            <a:spcAft>
              <a:spcPct val="35000"/>
            </a:spcAft>
          </a:pPr>
          <a:r>
            <a:rPr lang="en-US" sz="900" kern="1200" dirty="0" smtClean="0"/>
            <a:t>State Board of Education</a:t>
          </a:r>
          <a:endParaRPr lang="en-US" sz="900" kern="1200" dirty="0"/>
        </a:p>
      </dsp:txBody>
      <dsp:txXfrm>
        <a:off x="15637" y="1165039"/>
        <a:ext cx="1021913" cy="495539"/>
      </dsp:txXfrm>
    </dsp:sp>
    <dsp:sp modelId="{2AE2EA9E-D5AB-4F00-A7E3-AA152729DBAA}">
      <dsp:nvSpPr>
        <dsp:cNvPr id="0" name=""/>
        <dsp:cNvSpPr/>
      </dsp:nvSpPr>
      <dsp:spPr>
        <a:xfrm>
          <a:off x="220" y="1754952"/>
          <a:ext cx="1052747" cy="52637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0">
            <a:lnSpc>
              <a:spcPct val="90000"/>
            </a:lnSpc>
            <a:spcBef>
              <a:spcPct val="0"/>
            </a:spcBef>
            <a:spcAft>
              <a:spcPct val="35000"/>
            </a:spcAft>
          </a:pPr>
          <a:r>
            <a:rPr lang="en-US" sz="900" kern="1200" dirty="0" smtClean="0"/>
            <a:t>Oregon Department of Education</a:t>
          </a:r>
          <a:endParaRPr lang="en-US" sz="900" kern="1200" dirty="0"/>
        </a:p>
      </dsp:txBody>
      <dsp:txXfrm>
        <a:off x="15637" y="1770369"/>
        <a:ext cx="1021913" cy="495539"/>
      </dsp:txXfrm>
    </dsp:sp>
    <dsp:sp modelId="{F30E4EA7-726C-4A61-8E53-86231776DD28}">
      <dsp:nvSpPr>
        <dsp:cNvPr id="0" name=""/>
        <dsp:cNvSpPr/>
      </dsp:nvSpPr>
      <dsp:spPr>
        <a:xfrm>
          <a:off x="220" y="2360282"/>
          <a:ext cx="1052747" cy="52637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rtl="0">
            <a:lnSpc>
              <a:spcPct val="90000"/>
            </a:lnSpc>
            <a:spcBef>
              <a:spcPct val="0"/>
            </a:spcBef>
            <a:spcAft>
              <a:spcPct val="35000"/>
            </a:spcAft>
          </a:pPr>
          <a:r>
            <a:rPr lang="en-US" sz="900" kern="1200" dirty="0" smtClean="0"/>
            <a:t>Employment Department</a:t>
          </a:r>
          <a:endParaRPr lang="en-US" sz="900" kern="1200" dirty="0"/>
        </a:p>
      </dsp:txBody>
      <dsp:txXfrm>
        <a:off x="15637" y="2375699"/>
        <a:ext cx="1021913" cy="495539"/>
      </dsp:txXfrm>
    </dsp:sp>
    <dsp:sp modelId="{288F1D58-7597-4C73-97D7-8BE747C71714}">
      <dsp:nvSpPr>
        <dsp:cNvPr id="0" name=""/>
        <dsp:cNvSpPr/>
      </dsp:nvSpPr>
      <dsp:spPr>
        <a:xfrm>
          <a:off x="220" y="2965611"/>
          <a:ext cx="1052747" cy="52637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rtl="0">
            <a:lnSpc>
              <a:spcPct val="90000"/>
            </a:lnSpc>
            <a:spcBef>
              <a:spcPct val="0"/>
            </a:spcBef>
            <a:spcAft>
              <a:spcPct val="35000"/>
            </a:spcAft>
          </a:pPr>
          <a:r>
            <a:rPr lang="en-US" sz="800" kern="1200" dirty="0" smtClean="0"/>
            <a:t>Oregon Workforce Investment Board</a:t>
          </a:r>
          <a:endParaRPr lang="en-US" sz="800" kern="1200" dirty="0"/>
        </a:p>
      </dsp:txBody>
      <dsp:txXfrm>
        <a:off x="15637" y="2981028"/>
        <a:ext cx="1021913" cy="495539"/>
      </dsp:txXfrm>
    </dsp:sp>
    <dsp:sp modelId="{EBE079CA-FE79-419C-A788-5FB10063A74F}">
      <dsp:nvSpPr>
        <dsp:cNvPr id="0" name=""/>
        <dsp:cNvSpPr/>
      </dsp:nvSpPr>
      <dsp:spPr>
        <a:xfrm>
          <a:off x="220" y="3570941"/>
          <a:ext cx="1052747" cy="52637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rtl="0">
            <a:lnSpc>
              <a:spcPct val="90000"/>
            </a:lnSpc>
            <a:spcBef>
              <a:spcPct val="0"/>
            </a:spcBef>
            <a:spcAft>
              <a:spcPct val="35000"/>
            </a:spcAft>
          </a:pPr>
          <a:r>
            <a:rPr lang="en-US" sz="800" kern="1200" dirty="0" smtClean="0"/>
            <a:t>Oregon Youth Conservation Corps Advisory Board</a:t>
          </a:r>
          <a:endParaRPr lang="en-US" sz="800" kern="1200" dirty="0"/>
        </a:p>
      </dsp:txBody>
      <dsp:txXfrm>
        <a:off x="15637" y="3586358"/>
        <a:ext cx="1021913" cy="4955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B37BB-E0ED-4443-9AA7-A5B928C27B85}">
      <dsp:nvSpPr>
        <dsp:cNvPr id="0" name=""/>
        <dsp:cNvSpPr/>
      </dsp:nvSpPr>
      <dsp:spPr>
        <a:xfrm>
          <a:off x="2007859" y="376997"/>
          <a:ext cx="1342100" cy="2206444"/>
        </a:xfrm>
        <a:prstGeom prst="roundRect">
          <a:avLst>
            <a:gd name="adj" fmla="val 10000"/>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0" kern="1200" dirty="0" smtClean="0"/>
            <a:t>9 Local Workforce Development Boards</a:t>
          </a:r>
          <a:endParaRPr lang="en-US" sz="1400" b="0" kern="1200" dirty="0"/>
        </a:p>
      </dsp:txBody>
      <dsp:txXfrm>
        <a:off x="2047168" y="416306"/>
        <a:ext cx="1263482" cy="2127826"/>
      </dsp:txXfrm>
    </dsp:sp>
    <dsp:sp modelId="{447E259E-1937-4026-9DA4-711C05515B7E}">
      <dsp:nvSpPr>
        <dsp:cNvPr id="0" name=""/>
        <dsp:cNvSpPr/>
      </dsp:nvSpPr>
      <dsp:spPr>
        <a:xfrm rot="16481002">
          <a:off x="2795967" y="875293"/>
          <a:ext cx="1206493" cy="7386"/>
        </a:xfrm>
        <a:custGeom>
          <a:avLst/>
          <a:gdLst/>
          <a:ahLst/>
          <a:cxnLst/>
          <a:rect l="0" t="0" r="0" b="0"/>
          <a:pathLst>
            <a:path>
              <a:moveTo>
                <a:pt x="0" y="3693"/>
              </a:moveTo>
              <a:lnTo>
                <a:pt x="1206493" y="36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69052" y="848824"/>
        <a:ext cx="60324" cy="60324"/>
      </dsp:txXfrm>
    </dsp:sp>
    <dsp:sp modelId="{F46C7A7C-3892-4A77-B95F-E54A5A8A155B}">
      <dsp:nvSpPr>
        <dsp:cNvPr id="0" name=""/>
        <dsp:cNvSpPr/>
      </dsp:nvSpPr>
      <dsp:spPr>
        <a:xfrm>
          <a:off x="3448469" y="118381"/>
          <a:ext cx="749817" cy="318744"/>
        </a:xfrm>
        <a:prstGeom prst="roundRect">
          <a:avLst>
            <a:gd name="adj" fmla="val 10000"/>
          </a:avLst>
        </a:prstGeom>
        <a:solidFill>
          <a:schemeClr val="accent1"/>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rtl="0">
            <a:lnSpc>
              <a:spcPct val="90000"/>
            </a:lnSpc>
            <a:spcBef>
              <a:spcPct val="0"/>
            </a:spcBef>
            <a:spcAft>
              <a:spcPct val="35000"/>
            </a:spcAft>
          </a:pPr>
          <a:r>
            <a:rPr lang="en-US" sz="800" b="0" kern="1200" dirty="0" smtClean="0">
              <a:solidFill>
                <a:schemeClr val="bg1"/>
              </a:solidFill>
            </a:rPr>
            <a:t>Clackamas Workforce Partnership</a:t>
          </a:r>
          <a:endParaRPr lang="en-US" sz="800" b="0" kern="1200" dirty="0">
            <a:solidFill>
              <a:schemeClr val="bg1"/>
            </a:solidFill>
          </a:endParaRPr>
        </a:p>
      </dsp:txBody>
      <dsp:txXfrm>
        <a:off x="3457805" y="127717"/>
        <a:ext cx="731145" cy="300072"/>
      </dsp:txXfrm>
    </dsp:sp>
    <dsp:sp modelId="{C5859A26-2AA7-4284-AF39-5CFC512F8C2D}">
      <dsp:nvSpPr>
        <dsp:cNvPr id="0" name=""/>
        <dsp:cNvSpPr/>
      </dsp:nvSpPr>
      <dsp:spPr>
        <a:xfrm rot="16581842">
          <a:off x="2954859" y="1034909"/>
          <a:ext cx="888709" cy="7386"/>
        </a:xfrm>
        <a:custGeom>
          <a:avLst/>
          <a:gdLst/>
          <a:ahLst/>
          <a:cxnLst/>
          <a:rect l="0" t="0" r="0" b="0"/>
          <a:pathLst>
            <a:path>
              <a:moveTo>
                <a:pt x="0" y="3693"/>
              </a:moveTo>
              <a:lnTo>
                <a:pt x="888709" y="36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76996" y="1016385"/>
        <a:ext cx="44435" cy="44435"/>
      </dsp:txXfrm>
    </dsp:sp>
    <dsp:sp modelId="{CE2FCB81-85B4-425D-B0F6-2D0484039A16}">
      <dsp:nvSpPr>
        <dsp:cNvPr id="0" name=""/>
        <dsp:cNvSpPr/>
      </dsp:nvSpPr>
      <dsp:spPr>
        <a:xfrm>
          <a:off x="3448469" y="434504"/>
          <a:ext cx="749817" cy="324963"/>
        </a:xfrm>
        <a:prstGeom prst="roundRect">
          <a:avLst>
            <a:gd name="adj" fmla="val 10000"/>
          </a:avLst>
        </a:prstGeom>
        <a:solidFill>
          <a:schemeClr val="accent1"/>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0" kern="1200" dirty="0" smtClean="0">
              <a:solidFill>
                <a:schemeClr val="bg1"/>
              </a:solidFill>
            </a:rPr>
            <a:t>East Cascades WIB</a:t>
          </a:r>
        </a:p>
      </dsp:txBody>
      <dsp:txXfrm>
        <a:off x="3457987" y="444022"/>
        <a:ext cx="730781" cy="305927"/>
      </dsp:txXfrm>
    </dsp:sp>
    <dsp:sp modelId="{943775B1-B2E2-4E5D-8CF1-A371D5A1A226}">
      <dsp:nvSpPr>
        <dsp:cNvPr id="0" name=""/>
        <dsp:cNvSpPr/>
      </dsp:nvSpPr>
      <dsp:spPr>
        <a:xfrm rot="16773964">
          <a:off x="3102830" y="1184263"/>
          <a:ext cx="592768" cy="7386"/>
        </a:xfrm>
        <a:custGeom>
          <a:avLst/>
          <a:gdLst/>
          <a:ahLst/>
          <a:cxnLst/>
          <a:rect l="0" t="0" r="0" b="0"/>
          <a:pathLst>
            <a:path>
              <a:moveTo>
                <a:pt x="0" y="3693"/>
              </a:moveTo>
              <a:lnTo>
                <a:pt x="592768" y="36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84395" y="1173137"/>
        <a:ext cx="29638" cy="29638"/>
      </dsp:txXfrm>
    </dsp:sp>
    <dsp:sp modelId="{25EF7B6C-B09D-4EDF-9499-B16F299D8CE4}">
      <dsp:nvSpPr>
        <dsp:cNvPr id="0" name=""/>
        <dsp:cNvSpPr/>
      </dsp:nvSpPr>
      <dsp:spPr>
        <a:xfrm>
          <a:off x="3448469" y="764735"/>
          <a:ext cx="749817" cy="261914"/>
        </a:xfrm>
        <a:prstGeom prst="roundRect">
          <a:avLst>
            <a:gd name="adj" fmla="val 10000"/>
          </a:avLst>
        </a:prstGeom>
        <a:solidFill>
          <a:schemeClr val="accent1"/>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0" kern="1200" dirty="0" smtClean="0">
              <a:solidFill>
                <a:schemeClr val="bg1"/>
              </a:solidFill>
            </a:rPr>
            <a:t>Eastern Oregon WIB</a:t>
          </a:r>
        </a:p>
      </dsp:txBody>
      <dsp:txXfrm>
        <a:off x="3456140" y="772406"/>
        <a:ext cx="734475" cy="246572"/>
      </dsp:txXfrm>
    </dsp:sp>
    <dsp:sp modelId="{CDE89E63-E152-4E6F-B051-B7119394D53C}">
      <dsp:nvSpPr>
        <dsp:cNvPr id="0" name=""/>
        <dsp:cNvSpPr/>
      </dsp:nvSpPr>
      <dsp:spPr>
        <a:xfrm rot="17197026">
          <a:off x="3226980" y="1311484"/>
          <a:ext cx="344468" cy="7386"/>
        </a:xfrm>
        <a:custGeom>
          <a:avLst/>
          <a:gdLst/>
          <a:ahLst/>
          <a:cxnLst/>
          <a:rect l="0" t="0" r="0" b="0"/>
          <a:pathLst>
            <a:path>
              <a:moveTo>
                <a:pt x="0" y="3693"/>
              </a:moveTo>
              <a:lnTo>
                <a:pt x="344468" y="36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90603" y="1306566"/>
        <a:ext cx="17223" cy="17223"/>
      </dsp:txXfrm>
    </dsp:sp>
    <dsp:sp modelId="{1A556ACE-7F10-416D-A578-868C6B29D4AF}">
      <dsp:nvSpPr>
        <dsp:cNvPr id="0" name=""/>
        <dsp:cNvSpPr/>
      </dsp:nvSpPr>
      <dsp:spPr>
        <a:xfrm>
          <a:off x="3448469" y="1025905"/>
          <a:ext cx="749817" cy="248462"/>
        </a:xfrm>
        <a:prstGeom prst="roundRect">
          <a:avLst>
            <a:gd name="adj" fmla="val 10000"/>
          </a:avLst>
        </a:prstGeom>
        <a:solidFill>
          <a:schemeClr val="accent1"/>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0" kern="1200" dirty="0" err="1" smtClean="0">
              <a:solidFill>
                <a:schemeClr val="bg1"/>
              </a:solidFill>
            </a:rPr>
            <a:t>InCite</a:t>
          </a:r>
          <a:r>
            <a:rPr lang="en-US" sz="800" b="0" kern="1200" dirty="0" smtClean="0">
              <a:solidFill>
                <a:schemeClr val="bg1"/>
              </a:solidFill>
            </a:rPr>
            <a:t>, Inc. (Mid-Valley)</a:t>
          </a:r>
        </a:p>
      </dsp:txBody>
      <dsp:txXfrm>
        <a:off x="3455746" y="1033182"/>
        <a:ext cx="735263" cy="233908"/>
      </dsp:txXfrm>
    </dsp:sp>
    <dsp:sp modelId="{9DCD74C5-C43C-454D-83B9-290176025BCF}">
      <dsp:nvSpPr>
        <dsp:cNvPr id="0" name=""/>
        <dsp:cNvSpPr/>
      </dsp:nvSpPr>
      <dsp:spPr>
        <a:xfrm rot="20599346">
          <a:off x="3347797" y="1461770"/>
          <a:ext cx="102834" cy="7386"/>
        </a:xfrm>
        <a:custGeom>
          <a:avLst/>
          <a:gdLst/>
          <a:ahLst/>
          <a:cxnLst/>
          <a:rect l="0" t="0" r="0" b="0"/>
          <a:pathLst>
            <a:path>
              <a:moveTo>
                <a:pt x="0" y="3693"/>
              </a:moveTo>
              <a:lnTo>
                <a:pt x="102834" y="36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96643" y="1462892"/>
        <a:ext cx="5141" cy="5141"/>
      </dsp:txXfrm>
    </dsp:sp>
    <dsp:sp modelId="{10CDD0A9-E5A5-40F8-AC63-B08ABF947CFD}">
      <dsp:nvSpPr>
        <dsp:cNvPr id="0" name=""/>
        <dsp:cNvSpPr/>
      </dsp:nvSpPr>
      <dsp:spPr>
        <a:xfrm>
          <a:off x="3448469" y="1273467"/>
          <a:ext cx="749817" cy="354479"/>
        </a:xfrm>
        <a:prstGeom prst="roundRect">
          <a:avLst>
            <a:gd name="adj" fmla="val 10000"/>
          </a:avLst>
        </a:prstGeom>
        <a:solidFill>
          <a:schemeClr val="accent1"/>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0" kern="1200" dirty="0" smtClean="0">
              <a:solidFill>
                <a:schemeClr val="bg1"/>
              </a:solidFill>
            </a:rPr>
            <a:t>Lane Workforce Partnership</a:t>
          </a:r>
        </a:p>
      </dsp:txBody>
      <dsp:txXfrm>
        <a:off x="3458851" y="1283849"/>
        <a:ext cx="729053" cy="333715"/>
      </dsp:txXfrm>
    </dsp:sp>
    <dsp:sp modelId="{4F7C2942-3493-4602-999C-C38E986D31A7}">
      <dsp:nvSpPr>
        <dsp:cNvPr id="0" name=""/>
        <dsp:cNvSpPr/>
      </dsp:nvSpPr>
      <dsp:spPr>
        <a:xfrm rot="4281653">
          <a:off x="3245104" y="1622553"/>
          <a:ext cx="308220" cy="7386"/>
        </a:xfrm>
        <a:custGeom>
          <a:avLst/>
          <a:gdLst/>
          <a:ahLst/>
          <a:cxnLst/>
          <a:rect l="0" t="0" r="0" b="0"/>
          <a:pathLst>
            <a:path>
              <a:moveTo>
                <a:pt x="0" y="3693"/>
              </a:moveTo>
              <a:lnTo>
                <a:pt x="308220" y="36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91509" y="1618541"/>
        <a:ext cx="15411" cy="15411"/>
      </dsp:txXfrm>
    </dsp:sp>
    <dsp:sp modelId="{28925C15-9446-448C-B111-EB36B80F2568}">
      <dsp:nvSpPr>
        <dsp:cNvPr id="0" name=""/>
        <dsp:cNvSpPr/>
      </dsp:nvSpPr>
      <dsp:spPr>
        <a:xfrm>
          <a:off x="3448469" y="1629057"/>
          <a:ext cx="749817" cy="286432"/>
        </a:xfrm>
        <a:prstGeom prst="roundRect">
          <a:avLst>
            <a:gd name="adj" fmla="val 10000"/>
          </a:avLst>
        </a:prstGeom>
        <a:solidFill>
          <a:schemeClr val="accent1"/>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0" kern="1200" dirty="0" smtClean="0">
              <a:solidFill>
                <a:schemeClr val="bg1"/>
              </a:solidFill>
            </a:rPr>
            <a:t>Northwest Oregon WIB</a:t>
          </a:r>
        </a:p>
      </dsp:txBody>
      <dsp:txXfrm>
        <a:off x="3456858" y="1637446"/>
        <a:ext cx="733039" cy="269654"/>
      </dsp:txXfrm>
    </dsp:sp>
    <dsp:sp modelId="{244A3904-E595-4086-93B4-1983FD28AFD5}">
      <dsp:nvSpPr>
        <dsp:cNvPr id="0" name=""/>
        <dsp:cNvSpPr/>
      </dsp:nvSpPr>
      <dsp:spPr>
        <a:xfrm rot="4854870">
          <a:off x="3087295" y="1784531"/>
          <a:ext cx="623837" cy="7386"/>
        </a:xfrm>
        <a:custGeom>
          <a:avLst/>
          <a:gdLst/>
          <a:ahLst/>
          <a:cxnLst/>
          <a:rect l="0" t="0" r="0" b="0"/>
          <a:pathLst>
            <a:path>
              <a:moveTo>
                <a:pt x="0" y="3693"/>
              </a:moveTo>
              <a:lnTo>
                <a:pt x="623837" y="36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83618" y="1772629"/>
        <a:ext cx="31191" cy="31191"/>
      </dsp:txXfrm>
    </dsp:sp>
    <dsp:sp modelId="{203A4355-DE24-4436-B860-3CE00AE43931}">
      <dsp:nvSpPr>
        <dsp:cNvPr id="0" name=""/>
        <dsp:cNvSpPr/>
      </dsp:nvSpPr>
      <dsp:spPr>
        <a:xfrm>
          <a:off x="3448469" y="1920120"/>
          <a:ext cx="749819" cy="352220"/>
        </a:xfrm>
        <a:prstGeom prst="roundRect">
          <a:avLst>
            <a:gd name="adj" fmla="val 10000"/>
          </a:avLst>
        </a:prstGeom>
        <a:solidFill>
          <a:schemeClr val="accent1"/>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0" kern="1200" dirty="0" smtClean="0">
              <a:solidFill>
                <a:schemeClr val="bg1"/>
              </a:solidFill>
            </a:rPr>
            <a:t>Rogue Workforce Partnership</a:t>
          </a:r>
        </a:p>
      </dsp:txBody>
      <dsp:txXfrm>
        <a:off x="3458785" y="1930436"/>
        <a:ext cx="729187" cy="331588"/>
      </dsp:txXfrm>
    </dsp:sp>
    <dsp:sp modelId="{C370C8AE-047C-413D-89B8-DDDB4946C964}">
      <dsp:nvSpPr>
        <dsp:cNvPr id="0" name=""/>
        <dsp:cNvSpPr/>
      </dsp:nvSpPr>
      <dsp:spPr>
        <a:xfrm rot="5036421">
          <a:off x="2932628" y="1940505"/>
          <a:ext cx="933172" cy="7386"/>
        </a:xfrm>
        <a:custGeom>
          <a:avLst/>
          <a:gdLst/>
          <a:ahLst/>
          <a:cxnLst/>
          <a:rect l="0" t="0" r="0" b="0"/>
          <a:pathLst>
            <a:path>
              <a:moveTo>
                <a:pt x="0" y="3693"/>
              </a:moveTo>
              <a:lnTo>
                <a:pt x="933172" y="36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75885" y="1920869"/>
        <a:ext cx="46658" cy="46658"/>
      </dsp:txXfrm>
    </dsp:sp>
    <dsp:sp modelId="{638D4340-23E8-45D4-8778-6BCDF3D51ACE}">
      <dsp:nvSpPr>
        <dsp:cNvPr id="0" name=""/>
        <dsp:cNvSpPr/>
      </dsp:nvSpPr>
      <dsp:spPr>
        <a:xfrm>
          <a:off x="3448469" y="2271492"/>
          <a:ext cx="759276" cy="273371"/>
        </a:xfrm>
        <a:prstGeom prst="roundRect">
          <a:avLst>
            <a:gd name="adj" fmla="val 10000"/>
          </a:avLst>
        </a:prstGeom>
        <a:solidFill>
          <a:schemeClr val="accent1"/>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0" kern="1200" dirty="0" smtClean="0">
              <a:solidFill>
                <a:schemeClr val="bg1"/>
              </a:solidFill>
            </a:rPr>
            <a:t>Southwestern Oregon WIB</a:t>
          </a:r>
        </a:p>
      </dsp:txBody>
      <dsp:txXfrm>
        <a:off x="3456476" y="2279499"/>
        <a:ext cx="743262" cy="257357"/>
      </dsp:txXfrm>
    </dsp:sp>
    <dsp:sp modelId="{1BE75605-5CB7-438A-91C9-E20BE8B2A473}">
      <dsp:nvSpPr>
        <dsp:cNvPr id="0" name=""/>
        <dsp:cNvSpPr/>
      </dsp:nvSpPr>
      <dsp:spPr>
        <a:xfrm rot="5134516">
          <a:off x="2760784" y="2113053"/>
          <a:ext cx="1276860" cy="7386"/>
        </a:xfrm>
        <a:custGeom>
          <a:avLst/>
          <a:gdLst/>
          <a:ahLst/>
          <a:cxnLst/>
          <a:rect l="0" t="0" r="0" b="0"/>
          <a:pathLst>
            <a:path>
              <a:moveTo>
                <a:pt x="0" y="3693"/>
              </a:moveTo>
              <a:lnTo>
                <a:pt x="1276860" y="36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67293" y="2084825"/>
        <a:ext cx="63843" cy="63843"/>
      </dsp:txXfrm>
    </dsp:sp>
    <dsp:sp modelId="{ADA24442-D7D1-4485-9B0C-CA9E9DD03946}">
      <dsp:nvSpPr>
        <dsp:cNvPr id="0" name=""/>
        <dsp:cNvSpPr/>
      </dsp:nvSpPr>
      <dsp:spPr>
        <a:xfrm>
          <a:off x="3448469" y="2539104"/>
          <a:ext cx="759274" cy="428338"/>
        </a:xfrm>
        <a:prstGeom prst="roundRect">
          <a:avLst>
            <a:gd name="adj" fmla="val 10000"/>
          </a:avLst>
        </a:prstGeom>
        <a:solidFill>
          <a:schemeClr val="accent1"/>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0" kern="1200" dirty="0" err="1" smtClean="0">
              <a:solidFill>
                <a:schemeClr val="bg1"/>
              </a:solidFill>
            </a:rPr>
            <a:t>Worksystems</a:t>
          </a:r>
          <a:r>
            <a:rPr lang="en-US" sz="800" b="0" kern="1200" dirty="0" smtClean="0">
              <a:solidFill>
                <a:schemeClr val="bg1"/>
              </a:solidFill>
            </a:rPr>
            <a:t>, Inc. (Portland-Metro)</a:t>
          </a:r>
        </a:p>
      </dsp:txBody>
      <dsp:txXfrm>
        <a:off x="3461015" y="2551650"/>
        <a:ext cx="734182" cy="4032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B37BB-E0ED-4443-9AA7-A5B928C27B85}">
      <dsp:nvSpPr>
        <dsp:cNvPr id="0" name=""/>
        <dsp:cNvSpPr/>
      </dsp:nvSpPr>
      <dsp:spPr>
        <a:xfrm>
          <a:off x="0" y="159983"/>
          <a:ext cx="1310004" cy="1252158"/>
        </a:xfrm>
        <a:prstGeom prst="roundRect">
          <a:avLst>
            <a:gd name="adj" fmla="val 10000"/>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0" kern="1200" dirty="0" smtClean="0"/>
            <a:t>Oregon Youth Conservation Commission (OYCC)</a:t>
          </a:r>
          <a:endParaRPr lang="en-US" sz="1400" b="0" kern="1200" dirty="0"/>
        </a:p>
      </dsp:txBody>
      <dsp:txXfrm>
        <a:off x="36674" y="196657"/>
        <a:ext cx="1236656" cy="1178810"/>
      </dsp:txXfrm>
    </dsp:sp>
    <dsp:sp modelId="{447E259E-1937-4026-9DA4-711C05515B7E}">
      <dsp:nvSpPr>
        <dsp:cNvPr id="0" name=""/>
        <dsp:cNvSpPr/>
      </dsp:nvSpPr>
      <dsp:spPr>
        <a:xfrm rot="18473302">
          <a:off x="1262577" y="679185"/>
          <a:ext cx="245816" cy="19756"/>
        </a:xfrm>
        <a:custGeom>
          <a:avLst/>
          <a:gdLst/>
          <a:ahLst/>
          <a:cxnLst/>
          <a:rect l="0" t="0" r="0" b="0"/>
          <a:pathLst>
            <a:path>
              <a:moveTo>
                <a:pt x="0" y="9878"/>
              </a:moveTo>
              <a:lnTo>
                <a:pt x="245816" y="98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79340" y="682917"/>
        <a:ext cx="12290" cy="12290"/>
      </dsp:txXfrm>
    </dsp:sp>
    <dsp:sp modelId="{F46C7A7C-3892-4A77-B95F-E54A5A8A155B}">
      <dsp:nvSpPr>
        <dsp:cNvPr id="0" name=""/>
        <dsp:cNvSpPr/>
      </dsp:nvSpPr>
      <dsp:spPr>
        <a:xfrm>
          <a:off x="1460966" y="394059"/>
          <a:ext cx="714629" cy="396007"/>
        </a:xfrm>
        <a:prstGeom prst="roundRect">
          <a:avLst>
            <a:gd name="adj" fmla="val 10000"/>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rtl="0">
            <a:lnSpc>
              <a:spcPct val="90000"/>
            </a:lnSpc>
            <a:spcBef>
              <a:spcPct val="0"/>
            </a:spcBef>
            <a:spcAft>
              <a:spcPct val="35000"/>
            </a:spcAft>
          </a:pPr>
          <a:r>
            <a:rPr lang="en-US" sz="800" b="0" kern="1200" dirty="0" smtClean="0">
              <a:solidFill>
                <a:schemeClr val="bg1"/>
              </a:solidFill>
            </a:rPr>
            <a:t>Community Stewardship Corps (CSC)</a:t>
          </a:r>
          <a:endParaRPr lang="en-US" sz="800" b="0" kern="1200" dirty="0">
            <a:solidFill>
              <a:schemeClr val="bg1"/>
            </a:solidFill>
          </a:endParaRPr>
        </a:p>
      </dsp:txBody>
      <dsp:txXfrm>
        <a:off x="1472565" y="405658"/>
        <a:ext cx="691431" cy="372809"/>
      </dsp:txXfrm>
    </dsp:sp>
    <dsp:sp modelId="{AFC1044B-F975-461D-833F-90728FD2BF14}">
      <dsp:nvSpPr>
        <dsp:cNvPr id="0" name=""/>
        <dsp:cNvSpPr/>
      </dsp:nvSpPr>
      <dsp:spPr>
        <a:xfrm rot="3435559">
          <a:off x="1250167" y="885799"/>
          <a:ext cx="260635" cy="19756"/>
        </a:xfrm>
        <a:custGeom>
          <a:avLst/>
          <a:gdLst/>
          <a:ahLst/>
          <a:cxnLst/>
          <a:rect l="0" t="0" r="0" b="0"/>
          <a:pathLst>
            <a:path>
              <a:moveTo>
                <a:pt x="0" y="9878"/>
              </a:moveTo>
              <a:lnTo>
                <a:pt x="260635" y="98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73969" y="889161"/>
        <a:ext cx="13031" cy="13031"/>
      </dsp:txXfrm>
    </dsp:sp>
    <dsp:sp modelId="{15667728-96C1-4B3E-BAF5-F5E72D9FB533}">
      <dsp:nvSpPr>
        <dsp:cNvPr id="0" name=""/>
        <dsp:cNvSpPr/>
      </dsp:nvSpPr>
      <dsp:spPr>
        <a:xfrm>
          <a:off x="1450966" y="800977"/>
          <a:ext cx="740327" cy="408628"/>
        </a:xfrm>
        <a:prstGeom prst="roundRect">
          <a:avLst>
            <a:gd name="adj" fmla="val 10000"/>
          </a:avLst>
        </a:prstGeom>
        <a:solidFill>
          <a:schemeClr val="accent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rtl="0">
            <a:lnSpc>
              <a:spcPct val="90000"/>
            </a:lnSpc>
            <a:spcBef>
              <a:spcPct val="0"/>
            </a:spcBef>
            <a:spcAft>
              <a:spcPct val="35000"/>
            </a:spcAft>
          </a:pPr>
          <a:r>
            <a:rPr lang="en-US" sz="800" b="0" kern="1200" dirty="0" smtClean="0">
              <a:solidFill>
                <a:schemeClr val="bg1"/>
              </a:solidFill>
            </a:rPr>
            <a:t>Summer Conservation Corps (SCC)</a:t>
          </a:r>
          <a:endParaRPr lang="en-US" sz="800" b="0" kern="1200" dirty="0">
            <a:solidFill>
              <a:schemeClr val="bg1"/>
            </a:solidFill>
          </a:endParaRPr>
        </a:p>
      </dsp:txBody>
      <dsp:txXfrm>
        <a:off x="1462934" y="812945"/>
        <a:ext cx="716391" cy="384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D6DE6-1C3A-4D4D-AA0B-C7214A53CFA9}">
      <dsp:nvSpPr>
        <dsp:cNvPr id="0" name=""/>
        <dsp:cNvSpPr/>
      </dsp:nvSpPr>
      <dsp:spPr>
        <a:xfrm rot="16200000">
          <a:off x="-706512" y="977219"/>
          <a:ext cx="2219086" cy="421626"/>
        </a:xfrm>
        <a:prstGeom prst="rect">
          <a:avLst/>
        </a:prstGeom>
        <a:no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accent2"/>
              </a:solidFill>
            </a:rPr>
            <a:t>Oregon Governor</a:t>
          </a:r>
          <a:endParaRPr lang="en-US" sz="1600" b="1" kern="1200" dirty="0">
            <a:solidFill>
              <a:schemeClr val="accent2"/>
            </a:solidFill>
          </a:endParaRPr>
        </a:p>
      </dsp:txBody>
      <dsp:txXfrm>
        <a:off x="-706512" y="977219"/>
        <a:ext cx="2219086" cy="421626"/>
      </dsp:txXfrm>
    </dsp:sp>
    <dsp:sp modelId="{8345C88E-3CE2-4A81-B1B8-B6B647AD4EDA}">
      <dsp:nvSpPr>
        <dsp:cNvPr id="0" name=""/>
        <dsp:cNvSpPr/>
      </dsp:nvSpPr>
      <dsp:spPr>
        <a:xfrm rot="16200000">
          <a:off x="-706512" y="3224333"/>
          <a:ext cx="2219086" cy="421626"/>
        </a:xfrm>
        <a:prstGeom prst="rect">
          <a:avLst/>
        </a:prstGeom>
        <a:no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accent2"/>
              </a:solidFill>
            </a:rPr>
            <a:t>Oregon Legislature</a:t>
          </a:r>
          <a:endParaRPr lang="en-US" sz="1600" b="1" kern="1200" dirty="0">
            <a:solidFill>
              <a:schemeClr val="accent2"/>
            </a:solidFill>
          </a:endParaRPr>
        </a:p>
      </dsp:txBody>
      <dsp:txXfrm>
        <a:off x="-706512" y="3224333"/>
        <a:ext cx="2219086" cy="4216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8C5C2-C64D-4B99-99C0-935B020C4C9A}">
      <dsp:nvSpPr>
        <dsp:cNvPr id="0" name=""/>
        <dsp:cNvSpPr/>
      </dsp:nvSpPr>
      <dsp:spPr>
        <a:xfrm>
          <a:off x="0" y="2577"/>
          <a:ext cx="8839200" cy="0"/>
        </a:xfrm>
        <a:prstGeom prst="line">
          <a:avLst/>
        </a:prstGeom>
        <a:solidFill>
          <a:srgbClr val="55DAAE">
            <a:hueOff val="0"/>
            <a:satOff val="0"/>
            <a:lumOff val="0"/>
            <a:alphaOff val="0"/>
          </a:srgbClr>
        </a:solidFill>
        <a:ln w="19050" cap="flat" cmpd="sng" algn="ctr">
          <a:solidFill>
            <a:srgbClr val="55DAA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DB2444-960B-423A-B2C6-72D094C7A460}">
      <dsp:nvSpPr>
        <dsp:cNvPr id="0" name=""/>
        <dsp:cNvSpPr/>
      </dsp:nvSpPr>
      <dsp:spPr>
        <a:xfrm>
          <a:off x="0" y="2577"/>
          <a:ext cx="8839200" cy="175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endParaRPr lang="en-US" sz="2400" b="1" kern="1200" baseline="0" dirty="0" smtClean="0">
            <a:solidFill>
              <a:srgbClr val="5F5F5F">
                <a:hueOff val="0"/>
                <a:satOff val="0"/>
                <a:lumOff val="0"/>
                <a:alphaOff val="0"/>
              </a:srgbClr>
            </a:solidFill>
            <a:latin typeface="Garamond"/>
            <a:ea typeface="+mn-ea"/>
            <a:cs typeface="+mn-cs"/>
          </a:endParaRPr>
        </a:p>
        <a:p>
          <a:pPr lvl="0" algn="l" defTabSz="1066800" rtl="0">
            <a:lnSpc>
              <a:spcPct val="90000"/>
            </a:lnSpc>
            <a:spcBef>
              <a:spcPct val="0"/>
            </a:spcBef>
            <a:spcAft>
              <a:spcPct val="35000"/>
            </a:spcAft>
          </a:pPr>
          <a:r>
            <a:rPr lang="en-US" sz="2400" b="1" kern="1200" baseline="0" dirty="0" smtClean="0">
              <a:solidFill>
                <a:srgbClr val="5F5F5F">
                  <a:hueOff val="0"/>
                  <a:satOff val="0"/>
                  <a:lumOff val="0"/>
                  <a:alphaOff val="0"/>
                </a:srgbClr>
              </a:solidFill>
              <a:latin typeface="Garamond"/>
              <a:ea typeface="+mn-ea"/>
              <a:cs typeface="+mn-cs"/>
            </a:rPr>
            <a:t>Career &amp; Technical Education (CTE): </a:t>
          </a:r>
        </a:p>
        <a:p>
          <a:pPr lvl="0" algn="l" defTabSz="1066800" rtl="0">
            <a:lnSpc>
              <a:spcPct val="90000"/>
            </a:lnSpc>
            <a:spcBef>
              <a:spcPct val="0"/>
            </a:spcBef>
            <a:spcAft>
              <a:spcPct val="35000"/>
            </a:spcAft>
          </a:pPr>
          <a:r>
            <a:rPr lang="en-US" sz="2400" kern="1200" baseline="0" dirty="0" smtClean="0">
              <a:solidFill>
                <a:srgbClr val="5F5F5F">
                  <a:hueOff val="0"/>
                  <a:satOff val="0"/>
                  <a:lumOff val="0"/>
                  <a:alphaOff val="0"/>
                </a:srgbClr>
              </a:solidFill>
              <a:latin typeface="Garamond"/>
              <a:ea typeface="+mn-ea"/>
              <a:cs typeface="+mn-cs"/>
            </a:rPr>
            <a:t>Educational programs that specialize in the skilled trades, applied sciences, modern technologies, and career preparation.</a:t>
          </a:r>
          <a:endParaRPr lang="en-US" sz="2400" kern="1200" dirty="0">
            <a:solidFill>
              <a:srgbClr val="5F5F5F">
                <a:hueOff val="0"/>
                <a:satOff val="0"/>
                <a:lumOff val="0"/>
                <a:alphaOff val="0"/>
              </a:srgbClr>
            </a:solidFill>
            <a:latin typeface="Garamond"/>
            <a:ea typeface="+mn-ea"/>
            <a:cs typeface="+mn-cs"/>
          </a:endParaRPr>
        </a:p>
      </dsp:txBody>
      <dsp:txXfrm>
        <a:off x="0" y="2577"/>
        <a:ext cx="8839200" cy="1757746"/>
      </dsp:txXfrm>
    </dsp:sp>
    <dsp:sp modelId="{8512CEC6-9576-4A42-B09B-693AC1741F03}">
      <dsp:nvSpPr>
        <dsp:cNvPr id="0" name=""/>
        <dsp:cNvSpPr/>
      </dsp:nvSpPr>
      <dsp:spPr>
        <a:xfrm>
          <a:off x="0" y="1760323"/>
          <a:ext cx="8839200" cy="0"/>
        </a:xfrm>
        <a:prstGeom prst="line">
          <a:avLst/>
        </a:prstGeom>
        <a:solidFill>
          <a:srgbClr val="55DAAE">
            <a:hueOff val="-4058155"/>
            <a:satOff val="14468"/>
            <a:lumOff val="-21079"/>
            <a:alphaOff val="0"/>
          </a:srgbClr>
        </a:solidFill>
        <a:ln w="19050" cap="flat" cmpd="sng" algn="ctr">
          <a:solidFill>
            <a:srgbClr val="55DAAE">
              <a:hueOff val="-4058155"/>
              <a:satOff val="14468"/>
              <a:lumOff val="-21079"/>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98250-E8B4-485A-BA08-592B8AE6B440}">
      <dsp:nvSpPr>
        <dsp:cNvPr id="0" name=""/>
        <dsp:cNvSpPr/>
      </dsp:nvSpPr>
      <dsp:spPr>
        <a:xfrm>
          <a:off x="0" y="1760323"/>
          <a:ext cx="8839200" cy="175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endParaRPr lang="en-US" sz="2400" kern="1200" baseline="0" dirty="0" smtClean="0">
            <a:solidFill>
              <a:srgbClr val="5F5F5F">
                <a:hueOff val="0"/>
                <a:satOff val="0"/>
                <a:lumOff val="0"/>
                <a:alphaOff val="0"/>
              </a:srgbClr>
            </a:solidFill>
            <a:latin typeface="Garamond"/>
            <a:ea typeface="+mn-ea"/>
            <a:cs typeface="+mn-cs"/>
          </a:endParaRPr>
        </a:p>
        <a:p>
          <a:pPr lvl="0" algn="l" defTabSz="1066800" rtl="0">
            <a:lnSpc>
              <a:spcPct val="90000"/>
            </a:lnSpc>
            <a:spcBef>
              <a:spcPct val="0"/>
            </a:spcBef>
            <a:spcAft>
              <a:spcPct val="35000"/>
            </a:spcAft>
          </a:pPr>
          <a:r>
            <a:rPr lang="en-US" sz="2400" kern="1200" baseline="0" dirty="0" smtClean="0">
              <a:solidFill>
                <a:srgbClr val="5F5F5F">
                  <a:hueOff val="0"/>
                  <a:satOff val="0"/>
                  <a:lumOff val="0"/>
                  <a:alphaOff val="0"/>
                </a:srgbClr>
              </a:solidFill>
              <a:latin typeface="Garamond"/>
              <a:ea typeface="+mn-ea"/>
              <a:cs typeface="+mn-cs"/>
            </a:rPr>
            <a:t>CTE programs offer </a:t>
          </a:r>
          <a:r>
            <a:rPr lang="en-US" sz="2400" b="1" kern="1200" baseline="0" dirty="0" smtClean="0">
              <a:solidFill>
                <a:srgbClr val="5F5F5F">
                  <a:hueOff val="0"/>
                  <a:satOff val="0"/>
                  <a:lumOff val="0"/>
                  <a:alphaOff val="0"/>
                </a:srgbClr>
              </a:solidFill>
              <a:latin typeface="Garamond"/>
              <a:ea typeface="+mn-ea"/>
              <a:cs typeface="+mn-cs"/>
            </a:rPr>
            <a:t>academic and career-oriented courses </a:t>
          </a:r>
          <a:r>
            <a:rPr lang="en-US" sz="2400" kern="1200" baseline="0" dirty="0" smtClean="0">
              <a:solidFill>
                <a:srgbClr val="5F5F5F">
                  <a:hueOff val="0"/>
                  <a:satOff val="0"/>
                  <a:lumOff val="0"/>
                  <a:alphaOff val="0"/>
                </a:srgbClr>
              </a:solidFill>
              <a:latin typeface="Garamond"/>
              <a:ea typeface="+mn-ea"/>
              <a:cs typeface="+mn-cs"/>
            </a:rPr>
            <a:t>to gain work experience, job shadowing, on-the-job training, and industry certification opportunities.</a:t>
          </a:r>
          <a:endParaRPr lang="en-US" sz="2400" kern="1200" dirty="0">
            <a:solidFill>
              <a:srgbClr val="5F5F5F">
                <a:hueOff val="0"/>
                <a:satOff val="0"/>
                <a:lumOff val="0"/>
                <a:alphaOff val="0"/>
              </a:srgbClr>
            </a:solidFill>
            <a:latin typeface="Garamond"/>
            <a:ea typeface="+mn-ea"/>
            <a:cs typeface="+mn-cs"/>
          </a:endParaRPr>
        </a:p>
      </dsp:txBody>
      <dsp:txXfrm>
        <a:off x="0" y="1760323"/>
        <a:ext cx="8839200" cy="1757746"/>
      </dsp:txXfrm>
    </dsp:sp>
    <dsp:sp modelId="{74435C66-94C1-4C1C-8C31-7137F3FD84B9}">
      <dsp:nvSpPr>
        <dsp:cNvPr id="0" name=""/>
        <dsp:cNvSpPr/>
      </dsp:nvSpPr>
      <dsp:spPr>
        <a:xfrm>
          <a:off x="0" y="3518070"/>
          <a:ext cx="8839200" cy="0"/>
        </a:xfrm>
        <a:prstGeom prst="line">
          <a:avLst/>
        </a:prstGeom>
        <a:solidFill>
          <a:srgbClr val="55DAAE">
            <a:hueOff val="-8116310"/>
            <a:satOff val="28935"/>
            <a:lumOff val="-42158"/>
            <a:alphaOff val="0"/>
          </a:srgbClr>
        </a:solidFill>
        <a:ln w="19050" cap="flat" cmpd="sng" algn="ctr">
          <a:solidFill>
            <a:srgbClr val="55DAAE">
              <a:hueOff val="-8116310"/>
              <a:satOff val="28935"/>
              <a:lumOff val="-42158"/>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E3A76-062E-4A0C-97EC-9D6DEC88664B}">
      <dsp:nvSpPr>
        <dsp:cNvPr id="0" name=""/>
        <dsp:cNvSpPr/>
      </dsp:nvSpPr>
      <dsp:spPr>
        <a:xfrm>
          <a:off x="0" y="3518070"/>
          <a:ext cx="8839200" cy="175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endParaRPr lang="en-US" sz="2400" kern="1200" baseline="0" dirty="0" smtClean="0">
            <a:solidFill>
              <a:srgbClr val="5F5F5F">
                <a:hueOff val="0"/>
                <a:satOff val="0"/>
                <a:lumOff val="0"/>
                <a:alphaOff val="0"/>
              </a:srgbClr>
            </a:solidFill>
            <a:latin typeface="Garamond"/>
            <a:ea typeface="+mn-ea"/>
            <a:cs typeface="+mn-cs"/>
          </a:endParaRPr>
        </a:p>
        <a:p>
          <a:pPr lvl="0" algn="l" defTabSz="1066800" rtl="0">
            <a:lnSpc>
              <a:spcPct val="90000"/>
            </a:lnSpc>
            <a:spcBef>
              <a:spcPct val="0"/>
            </a:spcBef>
            <a:spcAft>
              <a:spcPct val="35000"/>
            </a:spcAft>
          </a:pPr>
          <a:r>
            <a:rPr lang="en-US" sz="2400" kern="1200" baseline="0" dirty="0" smtClean="0">
              <a:solidFill>
                <a:srgbClr val="5F5F5F">
                  <a:hueOff val="0"/>
                  <a:satOff val="0"/>
                  <a:lumOff val="0"/>
                  <a:alphaOff val="0"/>
                </a:srgbClr>
              </a:solidFill>
              <a:latin typeface="Garamond"/>
              <a:ea typeface="+mn-ea"/>
              <a:cs typeface="+mn-cs"/>
            </a:rPr>
            <a:t>Cutting edge, rigorous and relevant career and technical education (CTE) </a:t>
          </a:r>
          <a:r>
            <a:rPr lang="en-US" sz="2400" b="1" kern="1200" baseline="0" dirty="0" smtClean="0">
              <a:solidFill>
                <a:srgbClr val="5F5F5F">
                  <a:hueOff val="0"/>
                  <a:satOff val="0"/>
                  <a:lumOff val="0"/>
                  <a:alphaOff val="0"/>
                </a:srgbClr>
              </a:solidFill>
              <a:latin typeface="Garamond"/>
              <a:ea typeface="+mn-ea"/>
              <a:cs typeface="+mn-cs"/>
            </a:rPr>
            <a:t>prepares youth and adults for a wide range of high-wage, high-skill, high-demand careers.</a:t>
          </a:r>
          <a:endParaRPr lang="en-US" sz="2400" b="1" kern="1200" dirty="0">
            <a:solidFill>
              <a:srgbClr val="5F5F5F">
                <a:hueOff val="0"/>
                <a:satOff val="0"/>
                <a:lumOff val="0"/>
                <a:alphaOff val="0"/>
              </a:srgbClr>
            </a:solidFill>
            <a:latin typeface="Garamond"/>
            <a:ea typeface="+mn-ea"/>
            <a:cs typeface="+mn-cs"/>
          </a:endParaRPr>
        </a:p>
      </dsp:txBody>
      <dsp:txXfrm>
        <a:off x="0" y="3518070"/>
        <a:ext cx="8839200" cy="17577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A2E95-8EF8-4621-8B1C-75D151E8FC9D}">
      <dsp:nvSpPr>
        <dsp:cNvPr id="0" name=""/>
        <dsp:cNvSpPr/>
      </dsp:nvSpPr>
      <dsp:spPr>
        <a:xfrm>
          <a:off x="0" y="1666"/>
          <a:ext cx="8686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4E9F22-824B-40FF-9293-27712DA56549}">
      <dsp:nvSpPr>
        <dsp:cNvPr id="0" name=""/>
        <dsp:cNvSpPr/>
      </dsp:nvSpPr>
      <dsp:spPr>
        <a:xfrm>
          <a:off x="0" y="1666"/>
          <a:ext cx="1584958" cy="1832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rtl="0">
            <a:lnSpc>
              <a:spcPct val="90000"/>
            </a:lnSpc>
            <a:spcBef>
              <a:spcPct val="0"/>
            </a:spcBef>
            <a:spcAft>
              <a:spcPct val="35000"/>
            </a:spcAft>
          </a:pPr>
          <a:r>
            <a:rPr lang="en-US" sz="3200" b="1" kern="1200" dirty="0" smtClean="0"/>
            <a:t>Goals</a:t>
          </a:r>
          <a:endParaRPr lang="en-US" sz="3200" kern="1200" dirty="0"/>
        </a:p>
      </dsp:txBody>
      <dsp:txXfrm>
        <a:off x="0" y="1666"/>
        <a:ext cx="1584958" cy="1832123"/>
      </dsp:txXfrm>
    </dsp:sp>
    <dsp:sp modelId="{1F3F456F-C067-4672-B9A1-326A7C142413}">
      <dsp:nvSpPr>
        <dsp:cNvPr id="0" name=""/>
        <dsp:cNvSpPr/>
      </dsp:nvSpPr>
      <dsp:spPr>
        <a:xfrm>
          <a:off x="1502230" y="98548"/>
          <a:ext cx="6819138" cy="990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kern="1200" dirty="0" smtClean="0"/>
            <a:t>Increase the number of Oregonians with certificates, credentials and degrees in demand occupations.</a:t>
          </a:r>
          <a:endParaRPr lang="en-US" sz="2000" kern="1200" dirty="0"/>
        </a:p>
      </dsp:txBody>
      <dsp:txXfrm>
        <a:off x="1502230" y="98548"/>
        <a:ext cx="6819138" cy="990822"/>
      </dsp:txXfrm>
    </dsp:sp>
    <dsp:sp modelId="{97784A70-DCBE-45E3-9E8C-C4718A152A9E}">
      <dsp:nvSpPr>
        <dsp:cNvPr id="0" name=""/>
        <dsp:cNvSpPr/>
      </dsp:nvSpPr>
      <dsp:spPr>
        <a:xfrm>
          <a:off x="1584958" y="1042029"/>
          <a:ext cx="69494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2983D3-D885-4A7C-9DEF-4D7E83BBB943}">
      <dsp:nvSpPr>
        <dsp:cNvPr id="0" name=""/>
        <dsp:cNvSpPr/>
      </dsp:nvSpPr>
      <dsp:spPr>
        <a:xfrm>
          <a:off x="1502230" y="1142777"/>
          <a:ext cx="6819138" cy="990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kern="1200" dirty="0" smtClean="0"/>
            <a:t>To ease student transitions from high school to community college and from pre-college to credit postsecondary.</a:t>
          </a:r>
          <a:endParaRPr lang="en-US" sz="2000" kern="1200" dirty="0"/>
        </a:p>
      </dsp:txBody>
      <dsp:txXfrm>
        <a:off x="1502230" y="1142777"/>
        <a:ext cx="6819138" cy="990822"/>
      </dsp:txXfrm>
    </dsp:sp>
    <dsp:sp modelId="{140F8EB7-AB9E-4BB8-AD05-D93FF93D1E31}">
      <dsp:nvSpPr>
        <dsp:cNvPr id="0" name=""/>
        <dsp:cNvSpPr/>
      </dsp:nvSpPr>
      <dsp:spPr>
        <a:xfrm>
          <a:off x="1584958" y="2082392"/>
          <a:ext cx="69494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9A295-DB08-4D9F-9EE0-02B56DBE9EDF}">
      <dsp:nvSpPr>
        <dsp:cNvPr id="0" name=""/>
        <dsp:cNvSpPr/>
      </dsp:nvSpPr>
      <dsp:spPr>
        <a:xfrm>
          <a:off x="0" y="0"/>
          <a:ext cx="8113489" cy="17992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A series of connected education programs and student supports enabling individuals to get the training they need to  secure a job or advance in a demand industry or occupation.</a:t>
          </a:r>
          <a:endParaRPr lang="en-US" sz="2500" kern="1200" dirty="0"/>
        </a:p>
      </dsp:txBody>
      <dsp:txXfrm>
        <a:off x="87834" y="87834"/>
        <a:ext cx="7937821" cy="16236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B0CA3AA-26F3-4A78-9051-D16A1313D247}" type="datetimeFigureOut">
              <a:rPr lang="en-US" smtClean="0"/>
              <a:t>2/13/2017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6F1F19F-149D-4D37-9A77-1F32B7061EDC}" type="slidenum">
              <a:rPr lang="en-US" smtClean="0"/>
              <a:t>‹#›</a:t>
            </a:fld>
            <a:endParaRPr lang="en-US"/>
          </a:p>
        </p:txBody>
      </p:sp>
    </p:spTree>
    <p:extLst>
      <p:ext uri="{BB962C8B-B14F-4D97-AF65-F5344CB8AC3E}">
        <p14:creationId xmlns:p14="http://schemas.microsoft.com/office/powerpoint/2010/main" val="24954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solidFill>
                <a:schemeClr val="bg1"/>
              </a:solidFill>
              <a:ea typeface="ＭＳ Ｐゴシック"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868" indent="-285718">
              <a:spcBef>
                <a:spcPct val="30000"/>
              </a:spcBef>
              <a:defRPr sz="1200">
                <a:solidFill>
                  <a:schemeClr val="tx1"/>
                </a:solidFill>
                <a:latin typeface="Calibri" pitchFamily="34" charset="0"/>
                <a:ea typeface="ＭＳ Ｐゴシック" pitchFamily="34" charset="-128"/>
              </a:defRPr>
            </a:lvl2pPr>
            <a:lvl3pPr marL="1142874" indent="-228574">
              <a:spcBef>
                <a:spcPct val="30000"/>
              </a:spcBef>
              <a:defRPr sz="1200">
                <a:solidFill>
                  <a:schemeClr val="tx1"/>
                </a:solidFill>
                <a:latin typeface="Calibri" pitchFamily="34" charset="0"/>
                <a:ea typeface="ＭＳ Ｐゴシック" pitchFamily="34" charset="-128"/>
              </a:defRPr>
            </a:lvl3pPr>
            <a:lvl4pPr marL="1600023" indent="-228574">
              <a:spcBef>
                <a:spcPct val="30000"/>
              </a:spcBef>
              <a:defRPr sz="1200">
                <a:solidFill>
                  <a:schemeClr val="tx1"/>
                </a:solidFill>
                <a:latin typeface="Calibri" pitchFamily="34" charset="0"/>
                <a:ea typeface="ＭＳ Ｐゴシック" pitchFamily="34" charset="-128"/>
              </a:defRPr>
            </a:lvl4pPr>
            <a:lvl5pPr marL="2057174" indent="-228574">
              <a:spcBef>
                <a:spcPct val="30000"/>
              </a:spcBef>
              <a:defRPr sz="1200">
                <a:solidFill>
                  <a:schemeClr val="tx1"/>
                </a:solidFill>
                <a:latin typeface="Calibri" pitchFamily="34" charset="0"/>
                <a:ea typeface="ＭＳ Ｐゴシック" pitchFamily="34" charset="-128"/>
              </a:defRPr>
            </a:lvl5pPr>
            <a:lvl6pPr marL="2514322" indent="-228574"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470" indent="-228574"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621" indent="-228574"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770" indent="-228574"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CEE8A02-EC2D-4D81-B547-275B53AC6877}"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Note that in this presentation we’ll focus specifically</a:t>
            </a:r>
            <a:r>
              <a:rPr lang="en-US" baseline="0" dirty="0" smtClean="0"/>
              <a:t> on the work of community colleges and Workforce Investments and how they fit in the workforce system…</a:t>
            </a:r>
            <a:endParaRPr lang="en-US" dirty="0"/>
          </a:p>
        </p:txBody>
      </p:sp>
      <p:sp>
        <p:nvSpPr>
          <p:cNvPr id="4" name="Slide Number Placeholder 3"/>
          <p:cNvSpPr>
            <a:spLocks noGrp="1"/>
          </p:cNvSpPr>
          <p:nvPr>
            <p:ph type="sldNum" sz="quarter" idx="10"/>
          </p:nvPr>
        </p:nvSpPr>
        <p:spPr/>
        <p:txBody>
          <a:bodyPr/>
          <a:lstStyle/>
          <a:p>
            <a:fld id="{BB9D18BA-D31D-47CD-96E0-E02DD129ACF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84105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23">
              <a:defRPr/>
            </a:pPr>
            <a:fld id="{FC8BD8E7-1312-41F3-99C4-6DA5AF891969}" type="slidenum">
              <a:rPr lang="en-US">
                <a:solidFill>
                  <a:srgbClr val="595959"/>
                </a:solidFill>
              </a:rPr>
              <a:pPr defTabSz="931723">
                <a:defRPr/>
              </a:pPr>
              <a:t>11</a:t>
            </a:fld>
            <a:endParaRPr lang="en-US">
              <a:solidFill>
                <a:srgbClr val="595959"/>
              </a:solidFill>
            </a:endParaRPr>
          </a:p>
        </p:txBody>
      </p:sp>
    </p:spTree>
    <p:extLst>
      <p:ext uri="{BB962C8B-B14F-4D97-AF65-F5344CB8AC3E}">
        <p14:creationId xmlns:p14="http://schemas.microsoft.com/office/powerpoint/2010/main" val="1959567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23">
              <a:defRPr/>
            </a:pPr>
            <a:fld id="{FC8BD8E7-1312-41F3-99C4-6DA5AF891969}" type="slidenum">
              <a:rPr lang="en-US">
                <a:solidFill>
                  <a:srgbClr val="595959"/>
                </a:solidFill>
              </a:rPr>
              <a:pPr defTabSz="931723">
                <a:defRPr/>
              </a:pPr>
              <a:t>12</a:t>
            </a:fld>
            <a:endParaRPr lang="en-US">
              <a:solidFill>
                <a:srgbClr val="595959"/>
              </a:solidFill>
            </a:endParaRPr>
          </a:p>
        </p:txBody>
      </p:sp>
    </p:spTree>
    <p:extLst>
      <p:ext uri="{BB962C8B-B14F-4D97-AF65-F5344CB8AC3E}">
        <p14:creationId xmlns:p14="http://schemas.microsoft.com/office/powerpoint/2010/main" val="1959567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rtl="0" eaLnBrk="1" fontAlgn="t" latinLnBrk="0" hangingPunct="1"/>
            <a:r>
              <a:rPr lang="en-US" b="1" dirty="0"/>
              <a:t>Program Year</a:t>
            </a:r>
            <a:endParaRPr lang="en-US" dirty="0"/>
          </a:p>
          <a:p>
            <a:pPr rtl="0" eaLnBrk="1" fontAlgn="t" latinLnBrk="0" hangingPunct="1"/>
            <a:r>
              <a:rPr lang="en-US" b="1" dirty="0"/>
              <a:t>Students Served</a:t>
            </a:r>
            <a:endParaRPr lang="en-US" dirty="0"/>
          </a:p>
          <a:p>
            <a:pPr rtl="0" eaLnBrk="1" fontAlgn="t" latinLnBrk="0" hangingPunct="1"/>
            <a:r>
              <a:rPr lang="en-US" dirty="0"/>
              <a:t>2009-10 18,442</a:t>
            </a:r>
          </a:p>
          <a:p>
            <a:pPr rtl="0" eaLnBrk="1" fontAlgn="t" latinLnBrk="0" hangingPunct="1"/>
            <a:r>
              <a:rPr lang="en-US" dirty="0"/>
              <a:t>2010-11 18,386</a:t>
            </a:r>
          </a:p>
          <a:p>
            <a:pPr rtl="0" eaLnBrk="1" fontAlgn="t" latinLnBrk="0" hangingPunct="1"/>
            <a:r>
              <a:rPr lang="en-US" dirty="0"/>
              <a:t>2011-12 18,994</a:t>
            </a:r>
          </a:p>
          <a:p>
            <a:pPr rtl="0" eaLnBrk="1" fontAlgn="t" latinLnBrk="0" hangingPunct="1"/>
            <a:r>
              <a:rPr lang="en-US" dirty="0"/>
              <a:t>2012-13 19,240</a:t>
            </a:r>
          </a:p>
          <a:p>
            <a:pPr rtl="0" eaLnBrk="1" fontAlgn="t" latinLnBrk="0" hangingPunct="1"/>
            <a:r>
              <a:rPr lang="en-US" dirty="0"/>
              <a:t>2013-14 19,171</a:t>
            </a:r>
          </a:p>
          <a:p>
            <a:pPr rtl="0" eaLnBrk="1" fontAlgn="t" latinLnBrk="0" hangingPunct="1"/>
            <a:r>
              <a:rPr lang="en-US" dirty="0"/>
              <a:t>2014-15 17,756</a:t>
            </a:r>
          </a:p>
          <a:p>
            <a:pPr rtl="0" eaLnBrk="1" fontAlgn="t" latinLnBrk="0" hangingPunct="1"/>
            <a:r>
              <a:rPr lang="en-US" dirty="0"/>
              <a:t>2015-16 18,384</a:t>
            </a:r>
          </a:p>
          <a:p>
            <a:endParaRPr lang="en-US" dirty="0"/>
          </a:p>
        </p:txBody>
      </p:sp>
      <p:sp>
        <p:nvSpPr>
          <p:cNvPr id="4" name="Slide Number Placeholder 3"/>
          <p:cNvSpPr>
            <a:spLocks noGrp="1"/>
          </p:cNvSpPr>
          <p:nvPr>
            <p:ph type="sldNum" sz="quarter" idx="10"/>
          </p:nvPr>
        </p:nvSpPr>
        <p:spPr/>
        <p:txBody>
          <a:bodyPr/>
          <a:lstStyle/>
          <a:p>
            <a:pPr defTabSz="931723">
              <a:defRPr/>
            </a:pPr>
            <a:fld id="{4565BB6D-9A27-4660-BDF6-04A70C1BCF9D}" type="slidenum">
              <a:rPr lang="en-US">
                <a:solidFill>
                  <a:srgbClr val="595959"/>
                </a:solidFill>
              </a:rPr>
              <a:pPr defTabSz="931723">
                <a:defRPr/>
              </a:pPr>
              <a:t>13</a:t>
            </a:fld>
            <a:endParaRPr lang="en-US">
              <a:solidFill>
                <a:srgbClr val="595959"/>
              </a:solidFill>
            </a:endParaRPr>
          </a:p>
        </p:txBody>
      </p:sp>
    </p:spTree>
    <p:extLst>
      <p:ext uri="{BB962C8B-B14F-4D97-AF65-F5344CB8AC3E}">
        <p14:creationId xmlns:p14="http://schemas.microsoft.com/office/powerpoint/2010/main" val="806347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23">
              <a:defRPr/>
            </a:pPr>
            <a:fld id="{86075625-62FA-4FD5-A793-3BD557E75888}" type="slidenum">
              <a:rPr lang="en-US">
                <a:solidFill>
                  <a:prstClr val="black"/>
                </a:solidFill>
              </a:rPr>
              <a:pPr defTabSz="931723">
                <a:defRPr/>
              </a:pPr>
              <a:t>14</a:t>
            </a:fld>
            <a:endParaRPr lang="en-US" dirty="0">
              <a:solidFill>
                <a:prstClr val="black"/>
              </a:solidFill>
            </a:endParaRPr>
          </a:p>
        </p:txBody>
      </p:sp>
    </p:spTree>
    <p:extLst>
      <p:ext uri="{BB962C8B-B14F-4D97-AF65-F5344CB8AC3E}">
        <p14:creationId xmlns:p14="http://schemas.microsoft.com/office/powerpoint/2010/main" val="3308256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15</a:t>
            </a:fld>
            <a:endParaRPr lang="en-US"/>
          </a:p>
        </p:txBody>
      </p:sp>
    </p:spTree>
    <p:extLst>
      <p:ext uri="{BB962C8B-B14F-4D97-AF65-F5344CB8AC3E}">
        <p14:creationId xmlns:p14="http://schemas.microsoft.com/office/powerpoint/2010/main" val="384653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Career Pathways Certificate of Completion – An Oregon Community college credential comprised of 12-44 credits embedded within an approved Associate of Applied </a:t>
            </a:r>
            <a:r>
              <a:rPr lang="en-US" dirty="0" err="1" smtClean="0"/>
              <a:t>Sciene</a:t>
            </a:r>
            <a:r>
              <a:rPr lang="en-US" dirty="0" smtClean="0"/>
              <a:t> (AAS) Degree, providing specialized training and education with a specific occupational focus.  </a:t>
            </a:r>
          </a:p>
          <a:p>
            <a:endParaRPr lang="en-US" dirty="0" smtClean="0"/>
          </a:p>
          <a:p>
            <a:endParaRPr lang="en-US" dirty="0" smtClean="0"/>
          </a:p>
          <a:p>
            <a:endParaRPr lang="en-US" dirty="0" smtClean="0"/>
          </a:p>
          <a:p>
            <a:endParaRPr lang="en-US" dirty="0" smtClean="0"/>
          </a:p>
          <a:p>
            <a:r>
              <a:rPr lang="en-US" dirty="0" smtClean="0"/>
              <a:t>Definition is from US Departments</a:t>
            </a:r>
            <a:r>
              <a:rPr lang="en-US" baseline="0" dirty="0" smtClean="0"/>
              <a:t> of Education and Labor (2012). Found here: http://www.ode.state.or.us/teachlearn/pte/careerpathwaysglossary.pdf</a:t>
            </a:r>
          </a:p>
          <a:p>
            <a:r>
              <a:rPr lang="en-US" baseline="0" dirty="0" smtClean="0"/>
              <a:t>450+ offered statewide right now</a:t>
            </a:r>
          </a:p>
          <a:p>
            <a:endParaRPr lang="en-US" baseline="0" dirty="0" smtClean="0"/>
          </a:p>
          <a:p>
            <a:r>
              <a:rPr lang="en-US" baseline="0" dirty="0" smtClean="0"/>
              <a:t>In addition, CC’s have advisor groups</a:t>
            </a:r>
            <a:endParaRPr lang="en-US" dirty="0"/>
          </a:p>
        </p:txBody>
      </p:sp>
      <p:sp>
        <p:nvSpPr>
          <p:cNvPr id="4" name="Slide Number Placeholder 3"/>
          <p:cNvSpPr>
            <a:spLocks noGrp="1"/>
          </p:cNvSpPr>
          <p:nvPr>
            <p:ph type="sldNum" sz="quarter" idx="10"/>
          </p:nvPr>
        </p:nvSpPr>
        <p:spPr/>
        <p:txBody>
          <a:bodyPr/>
          <a:lstStyle/>
          <a:p>
            <a:fld id="{522AF5F5-6087-4BF4-9505-0B1748F0996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167531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949478"/>
            <a:r>
              <a:rPr lang="en-US" dirty="0"/>
              <a:t>* Legacy student data was collected during the fall of 2016 from private postsecondary institutions serving Oregon students. Preliminary totals do not include those institutions who have yet to report, those who are not required to report, or who may have closed prior to Fall 2016. These totals reflect what has been reported to HECC as of December 22nd, 2016.</a:t>
            </a:r>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080854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18</a:t>
            </a:fld>
            <a:endParaRPr lang="en-US"/>
          </a:p>
        </p:txBody>
      </p:sp>
    </p:spTree>
    <p:extLst>
      <p:ext uri="{BB962C8B-B14F-4D97-AF65-F5344CB8AC3E}">
        <p14:creationId xmlns:p14="http://schemas.microsoft.com/office/powerpoint/2010/main" val="1345406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NCRC is a national credential used to demonstrate the job seekers aptitude for work readiness</a:t>
            </a:r>
          </a:p>
          <a:p>
            <a:r>
              <a:rPr lang="en-US" dirty="0" smtClean="0"/>
              <a:t>The American Council on Education recognizes the NCRC as a transcript for 3 college level credits</a:t>
            </a:r>
          </a:p>
          <a:p>
            <a:r>
              <a:rPr lang="en-US" dirty="0" smtClean="0"/>
              <a:t>All Counties in the state of Oregon are offering the NCRC</a:t>
            </a:r>
          </a:p>
          <a:p>
            <a:r>
              <a:rPr lang="en-US" dirty="0" smtClean="0"/>
              <a:t>The National Career Readiness Certificate is being promoted in partnership with Local </a:t>
            </a:r>
            <a:r>
              <a:rPr lang="en-US" dirty="0" err="1" smtClean="0"/>
              <a:t>WorkSource</a:t>
            </a:r>
            <a:r>
              <a:rPr lang="en-US" dirty="0" smtClean="0"/>
              <a:t> Offices, OED,CCWD and all Local Workforce Investment Boards</a:t>
            </a:r>
          </a:p>
          <a:p>
            <a:r>
              <a:rPr lang="en-US" dirty="0" smtClean="0"/>
              <a:t>The goal for this program is to equip job seekers with the NCRC to display the talent pool, create a better opportunity for “right fit” job placement, and draw new business to Oregon</a:t>
            </a:r>
          </a:p>
          <a:p>
            <a:endParaRPr lang="en-US" dirty="0" smtClean="0"/>
          </a:p>
          <a:p>
            <a:r>
              <a:rPr lang="en-US" dirty="0" smtClean="0"/>
              <a:t>There has been a 72% increase in NCRC’s earned resulting in 37,937 credential holders since 2011</a:t>
            </a:r>
          </a:p>
          <a:p>
            <a:endParaRPr lang="en-US" dirty="0" smtClean="0"/>
          </a:p>
          <a:p>
            <a:r>
              <a:rPr lang="en-US" dirty="0" smtClean="0"/>
              <a:t>140 Schools in Oregon are utilizing the NCRC to meet Essential Skills Requirements in Reading and Math resulting in an increase in HS student Diploma attainment</a:t>
            </a:r>
          </a:p>
          <a:p>
            <a:endParaRPr lang="en-US" dirty="0" smtClean="0"/>
          </a:p>
          <a:p>
            <a:r>
              <a:rPr lang="en-US" dirty="0" smtClean="0"/>
              <a:t>Job Seekers earning the NCRC have Continued to sustain higher wages and higher retention</a:t>
            </a:r>
          </a:p>
          <a:p>
            <a:endParaRPr lang="en-US" dirty="0" smtClean="0"/>
          </a:p>
          <a:p>
            <a:r>
              <a:rPr lang="en-US" dirty="0" smtClean="0"/>
              <a:t>The NCRC is actively being accepted for 3 College credits at level silver and higher</a:t>
            </a:r>
          </a:p>
          <a:p>
            <a:endParaRPr lang="en-US" dirty="0" smtClean="0"/>
          </a:p>
          <a:p>
            <a:r>
              <a:rPr lang="en-US" dirty="0" smtClean="0"/>
              <a:t>National,</a:t>
            </a:r>
            <a:r>
              <a:rPr lang="en-US" baseline="0" dirty="0" smtClean="0"/>
              <a:t> Portable Credential</a:t>
            </a:r>
          </a:p>
          <a:p>
            <a:r>
              <a:rPr lang="en-US" baseline="0" dirty="0" smtClean="0"/>
              <a:t>Validate skills, display Oregon’s Talent Pool, assist employers in hiring and draw new business to Oregon</a:t>
            </a:r>
          </a:p>
          <a:p>
            <a:r>
              <a:rPr lang="en-US" baseline="0" dirty="0" smtClean="0"/>
              <a:t>Meets high school diploma requirements for math and reading</a:t>
            </a:r>
            <a:endParaRPr lang="en-US" dirty="0" smtClean="0"/>
          </a:p>
          <a:p>
            <a:endParaRPr lang="en-US" dirty="0" smtClean="0"/>
          </a:p>
          <a:p>
            <a:pPr lvl="0" rtl="0"/>
            <a:r>
              <a:rPr lang="en-US" dirty="0" smtClean="0"/>
              <a:t>Certified Work Ready Communities match employers with skilled job seekers for economic growth </a:t>
            </a:r>
          </a:p>
          <a:p>
            <a:pPr lvl="0" rtl="0"/>
            <a:r>
              <a:rPr lang="en-US" dirty="0" smtClean="0"/>
              <a:t>ACT sets goals for each County based on size and number of businesses</a:t>
            </a:r>
          </a:p>
          <a:p>
            <a:pPr lvl="1" rtl="0"/>
            <a:r>
              <a:rPr lang="en-US" dirty="0" smtClean="0"/>
              <a:t>Union County</a:t>
            </a:r>
          </a:p>
          <a:p>
            <a:pPr lvl="1" rtl="0"/>
            <a:r>
              <a:rPr lang="en-US" dirty="0" smtClean="0"/>
              <a:t>Clatsop County </a:t>
            </a:r>
          </a:p>
          <a:p>
            <a:pPr lvl="1" rtl="0"/>
            <a:r>
              <a:rPr lang="en-US" dirty="0" smtClean="0"/>
              <a:t>Lane County</a:t>
            </a:r>
          </a:p>
          <a:p>
            <a:pPr lvl="0" rtl="0"/>
            <a:r>
              <a:rPr lang="en-US" dirty="0" smtClean="0"/>
              <a:t>Exploring Oregon Work Ready Communities</a:t>
            </a:r>
          </a:p>
          <a:p>
            <a:endParaRPr lang="en-US" dirty="0" smtClean="0"/>
          </a:p>
          <a:p>
            <a:pPr lvl="0" rtl="0"/>
            <a:r>
              <a:rPr lang="en-US" baseline="0" dirty="0" smtClean="0"/>
              <a:t>Provides paid On-the-Job Training (OJT) </a:t>
            </a:r>
            <a:endParaRPr lang="en-US" dirty="0" smtClean="0"/>
          </a:p>
          <a:p>
            <a:pPr lvl="0" rtl="0"/>
            <a:r>
              <a:rPr lang="en-US" baseline="0" dirty="0" smtClean="0"/>
              <a:t>Participants earn an NCRC</a:t>
            </a:r>
            <a:endParaRPr lang="en-US" dirty="0" smtClean="0"/>
          </a:p>
          <a:p>
            <a:pPr lvl="0" rtl="0"/>
            <a:r>
              <a:rPr lang="en-US" baseline="0" dirty="0" smtClean="0"/>
              <a:t>Reimburses employers for part of the training costs</a:t>
            </a:r>
            <a:endParaRPr lang="en-US" dirty="0" smtClean="0"/>
          </a:p>
          <a:p>
            <a:pPr lvl="1" rtl="0"/>
            <a:r>
              <a:rPr lang="en-US" baseline="0" dirty="0" smtClean="0"/>
              <a:t>485 employers participated in 2013-14</a:t>
            </a:r>
            <a:endParaRPr lang="en-US" dirty="0" smtClean="0"/>
          </a:p>
          <a:p>
            <a:pPr lvl="1" rtl="0"/>
            <a:r>
              <a:rPr lang="en-US" baseline="0" dirty="0" smtClean="0"/>
              <a:t>1,351 job seekers have been enrolled and 1,338 have completed training for permanent employment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565BB6D-9A27-4660-BDF6-04A70C1BCF9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70104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represents the complexity of the workforce system and includes a high level overview of the state agencies and local partners who participate in the system. I don’t want to go into great detail here except to say that one of our main goals at the state level is to work with our partners and align this work so that we don’t have multiple programs delivering the same service – as you can see, we have a great deal of work to do in achieving that goal.</a:t>
            </a:r>
          </a:p>
          <a:p>
            <a:endParaRPr lang="en-US" baseline="0" dirty="0"/>
          </a:p>
          <a:p>
            <a:r>
              <a:rPr lang="en-US" baseline="0" dirty="0"/>
              <a:t>To move that forward, there is an effort happening over the next several months to start that alignment conversation State leaders from the Department of Human Services, Self-sufficiency programs and vocational rehabilitation along with the employment department and the office of Community Colleges and Workforce Development have been going around the state and convening a local conversation in each of the nine local workforce areas to make an action plan for a strong partnership, alignment of the system and streamlining services to job seekers and businesses.</a:t>
            </a:r>
          </a:p>
          <a:p>
            <a:endParaRPr lang="en-US" baseline="0" dirty="0"/>
          </a:p>
          <a:p>
            <a:r>
              <a:rPr lang="en-US" baseline="0" dirty="0"/>
              <a:t>This group will be developing a set of guiding principles for the system, providing their vision for governance and delivery of the system and supporting the local implementation.</a:t>
            </a:r>
          </a:p>
          <a:p>
            <a:endParaRPr lang="en-US" baseline="0" dirty="0"/>
          </a:p>
          <a:p>
            <a:r>
              <a:rPr lang="en-US" baseline="0" dirty="0"/>
              <a:t>As this work moves forward other partners will be included in the alignment work.</a:t>
            </a:r>
            <a:endParaRPr lang="en-US" dirty="0"/>
          </a:p>
        </p:txBody>
      </p:sp>
      <p:sp>
        <p:nvSpPr>
          <p:cNvPr id="4" name="Slide Number Placeholder 3"/>
          <p:cNvSpPr>
            <a:spLocks noGrp="1"/>
          </p:cNvSpPr>
          <p:nvPr>
            <p:ph type="sldNum" sz="quarter" idx="10"/>
          </p:nvPr>
        </p:nvSpPr>
        <p:spPr/>
        <p:txBody>
          <a:bodyPr/>
          <a:lstStyle/>
          <a:p>
            <a:fld id="{C7800611-B077-4DD5-8B12-5B295B1528D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212101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20</a:t>
            </a:fld>
            <a:endParaRPr lang="en-US"/>
          </a:p>
        </p:txBody>
      </p:sp>
    </p:spTree>
    <p:extLst>
      <p:ext uri="{BB962C8B-B14F-4D97-AF65-F5344CB8AC3E}">
        <p14:creationId xmlns:p14="http://schemas.microsoft.com/office/powerpoint/2010/main" val="1441348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21</a:t>
            </a:fld>
            <a:endParaRPr lang="en-US"/>
          </a:p>
        </p:txBody>
      </p:sp>
    </p:spTree>
    <p:extLst>
      <p:ext uri="{BB962C8B-B14F-4D97-AF65-F5344CB8AC3E}">
        <p14:creationId xmlns:p14="http://schemas.microsoft.com/office/powerpoint/2010/main" val="4212757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800611-B077-4DD5-8B12-5B295B1528D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073990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Youth employment crisis</a:t>
            </a:r>
          </a:p>
          <a:p>
            <a:r>
              <a:rPr lang="en-US" dirty="0"/>
              <a:t>Disproportionate share of overall unemployment</a:t>
            </a:r>
          </a:p>
          <a:p>
            <a:r>
              <a:rPr lang="en-US" dirty="0"/>
              <a:t>Youth accounted for 29 percent of Oregon’s unemployed in 2013</a:t>
            </a:r>
          </a:p>
          <a:p>
            <a:endParaRPr lang="en-US" dirty="0" smtClean="0"/>
          </a:p>
          <a:p>
            <a:r>
              <a:rPr lang="en-US" dirty="0" smtClean="0"/>
              <a:t>Postponing work Experience harms young workers’ ability to compete</a:t>
            </a:r>
            <a:r>
              <a:rPr lang="en-US" baseline="0" dirty="0" smtClean="0"/>
              <a:t> for jobs. Helping teens find and be successful in their first work experiences could improve their long term labor market outcomes.</a:t>
            </a:r>
            <a:endParaRPr lang="en-US" dirty="0"/>
          </a:p>
        </p:txBody>
      </p:sp>
      <p:sp>
        <p:nvSpPr>
          <p:cNvPr id="4" name="Slide Number Placeholder 3"/>
          <p:cNvSpPr>
            <a:spLocks noGrp="1"/>
          </p:cNvSpPr>
          <p:nvPr>
            <p:ph type="sldNum" sz="quarter" idx="10"/>
          </p:nvPr>
        </p:nvSpPr>
        <p:spPr/>
        <p:txBody>
          <a:bodyPr/>
          <a:lstStyle/>
          <a:p>
            <a:fld id="{185D5B31-BDC6-4A63-9210-E6B6CC0224DD}"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235596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a:p>
            <a:r>
              <a:rPr lang="en-US" dirty="0" smtClean="0"/>
              <a:t>Funding- </a:t>
            </a:r>
          </a:p>
          <a:p>
            <a:endParaRPr lang="en-US" dirty="0" smtClean="0"/>
          </a:p>
          <a:p>
            <a:endParaRPr lang="en-US" dirty="0" smtClean="0"/>
          </a:p>
          <a:p>
            <a:endParaRPr lang="en-US" dirty="0" smtClean="0"/>
          </a:p>
          <a:p>
            <a:endParaRPr lang="en-US" baseline="0" dirty="0" smtClean="0"/>
          </a:p>
          <a:p>
            <a:r>
              <a:rPr lang="en-US" baseline="0" dirty="0" smtClean="0"/>
              <a:t>OYCC – youth gain paid summer employment opportunities or valuable education, employment and leadership skills while learning work ethic and environmental knowledge through integrated classroom and field-based learning projects.</a:t>
            </a:r>
          </a:p>
          <a:p>
            <a:endParaRPr lang="en-US" baseline="0" dirty="0" smtClean="0"/>
          </a:p>
          <a:p>
            <a:r>
              <a:rPr lang="en-US" baseline="0" dirty="0" smtClean="0"/>
              <a:t>NCRC – Recognized by the Oregon Department of Education as an alternative assessment to meet the Essential Skills graduation requirements in math and reading.</a:t>
            </a:r>
          </a:p>
          <a:p>
            <a:r>
              <a:rPr lang="en-US" baseline="0" dirty="0" smtClean="0"/>
              <a:t>The NCRC is a credential valued by over 2050 employers in Oregon and may qualify students for 3 college credits</a:t>
            </a:r>
          </a:p>
          <a:p>
            <a:r>
              <a:rPr lang="en-US" baseline="0" dirty="0" smtClean="0"/>
              <a:t>Students who have earned their NCRC share they have increased confidence in interviews with potential employers and those employers recognize the commitment the student has made to be work ready</a:t>
            </a:r>
          </a:p>
          <a:p>
            <a:endParaRPr lang="en-US" dirty="0"/>
          </a:p>
        </p:txBody>
      </p:sp>
      <p:sp>
        <p:nvSpPr>
          <p:cNvPr id="4" name="Slide Number Placeholder 3"/>
          <p:cNvSpPr>
            <a:spLocks noGrp="1"/>
          </p:cNvSpPr>
          <p:nvPr>
            <p:ph type="sldNum" sz="quarter" idx="10"/>
          </p:nvPr>
        </p:nvSpPr>
        <p:spPr/>
        <p:txBody>
          <a:bodyPr/>
          <a:lstStyle/>
          <a:p>
            <a:fld id="{185D5B31-BDC6-4A63-9210-E6B6CC0224DD}"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931662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25</a:t>
            </a:fld>
            <a:endParaRPr lang="en-US"/>
          </a:p>
        </p:txBody>
      </p:sp>
    </p:spTree>
    <p:extLst>
      <p:ext uri="{BB962C8B-B14F-4D97-AF65-F5344CB8AC3E}">
        <p14:creationId xmlns:p14="http://schemas.microsoft.com/office/powerpoint/2010/main" val="1583262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41" indent="-171441">
              <a:buFont typeface="Arial" panose="020B0604020202020204" pitchFamily="34" charset="0"/>
              <a:buChar char="•"/>
            </a:pPr>
            <a:r>
              <a:rPr lang="en-US" altLang="en-US" dirty="0" smtClean="0">
                <a:ea typeface="ＭＳ Ｐゴシック" pitchFamily="34" charset="-128"/>
              </a:rPr>
              <a:t>Chair Reardon,</a:t>
            </a:r>
            <a:r>
              <a:rPr lang="en-US" altLang="en-US" baseline="0" dirty="0" smtClean="0">
                <a:ea typeface="ＭＳ Ｐゴシック" pitchFamily="34" charset="-128"/>
              </a:rPr>
              <a:t> </a:t>
            </a:r>
            <a:r>
              <a:rPr lang="en-US" altLang="en-US" dirty="0" smtClean="0">
                <a:ea typeface="ＭＳ Ｐゴシック" pitchFamily="34" charset="-128"/>
              </a:rPr>
              <a:t>Co-Chair </a:t>
            </a:r>
            <a:r>
              <a:rPr lang="en-US" altLang="en-US" dirty="0" err="1" smtClean="0">
                <a:ea typeface="ＭＳ Ｐゴシック" pitchFamily="34" charset="-128"/>
              </a:rPr>
              <a:t>Whisnant</a:t>
            </a:r>
            <a:r>
              <a:rPr lang="en-US" altLang="en-US" dirty="0" smtClean="0">
                <a:ea typeface="ＭＳ Ｐゴシック" pitchFamily="34" charset="-128"/>
              </a:rPr>
              <a:t>,</a:t>
            </a:r>
            <a:r>
              <a:rPr lang="en-US" altLang="en-US" baseline="0" dirty="0" smtClean="0">
                <a:ea typeface="ＭＳ Ｐゴシック" pitchFamily="34" charset="-128"/>
              </a:rPr>
              <a:t> </a:t>
            </a:r>
            <a:r>
              <a:rPr lang="en-US" altLang="en-US" dirty="0" smtClean="0">
                <a:ea typeface="ＭＳ Ｐゴシック" pitchFamily="34" charset="-128"/>
              </a:rPr>
              <a:t>Co-Chair</a:t>
            </a:r>
            <a:r>
              <a:rPr lang="en-US" altLang="en-US" baseline="0" dirty="0" smtClean="0">
                <a:ea typeface="ＭＳ Ｐゴシック" pitchFamily="34" charset="-128"/>
              </a:rPr>
              <a:t> Alonso-Leon and members of the Committee</a:t>
            </a:r>
          </a:p>
          <a:p>
            <a:pPr marL="171441" indent="-171441">
              <a:buFont typeface="Arial" panose="020B0604020202020204" pitchFamily="34" charset="0"/>
              <a:buChar char="•"/>
            </a:pPr>
            <a:endParaRPr lang="en-US" altLang="en-US" dirty="0" smtClean="0">
              <a:ea typeface="ＭＳ Ｐゴシック" pitchFamily="34" charset="-128"/>
            </a:endParaRPr>
          </a:p>
          <a:p>
            <a:pPr marL="171441" indent="-171441">
              <a:buFont typeface="Arial" panose="020B0604020202020204" pitchFamily="34" charset="0"/>
              <a:buChar char="•"/>
            </a:pPr>
            <a:r>
              <a:rPr lang="en-US" altLang="en-US" dirty="0" smtClean="0">
                <a:ea typeface="ＭＳ Ｐゴシック" pitchFamily="34" charset="-128"/>
              </a:rPr>
              <a:t>Good Afternoon,</a:t>
            </a:r>
            <a:r>
              <a:rPr lang="en-US" altLang="en-US" baseline="0" dirty="0" smtClean="0">
                <a:ea typeface="ＭＳ Ｐゴシック" pitchFamily="34" charset="-128"/>
              </a:rPr>
              <a:t> my name is Jim </a:t>
            </a:r>
            <a:r>
              <a:rPr lang="en-US" altLang="en-US" baseline="0" dirty="0" err="1" smtClean="0">
                <a:ea typeface="ＭＳ Ｐゴシック" pitchFamily="34" charset="-128"/>
              </a:rPr>
              <a:t>Pfarrer</a:t>
            </a:r>
            <a:r>
              <a:rPr lang="en-US" altLang="en-US" baseline="0" dirty="0" smtClean="0">
                <a:ea typeface="ＭＳ Ｐゴシック" pitchFamily="34" charset="-128"/>
              </a:rPr>
              <a:t>. I am the Workforce Operations Director at the Oregon Employment Department.</a:t>
            </a:r>
            <a:endParaRPr lang="en-US" altLang="en-US" dirty="0" smtClean="0">
              <a:ea typeface="ＭＳ Ｐゴシック" pitchFamily="34" charset="-128"/>
            </a:endParaRPr>
          </a:p>
          <a:p>
            <a:endParaRPr lang="en-US" altLang="en-US" b="1"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09" indent="-285734" eaLnBrk="0" hangingPunct="0">
              <a:spcBef>
                <a:spcPct val="30000"/>
              </a:spcBef>
              <a:defRPr sz="1200">
                <a:solidFill>
                  <a:schemeClr val="tx1"/>
                </a:solidFill>
                <a:latin typeface="Calibri" pitchFamily="34" charset="0"/>
                <a:ea typeface="ＭＳ Ｐゴシック" pitchFamily="34" charset="-128"/>
              </a:defRPr>
            </a:lvl2pPr>
            <a:lvl3pPr marL="1142937" indent="-228587" eaLnBrk="0" hangingPunct="0">
              <a:spcBef>
                <a:spcPct val="30000"/>
              </a:spcBef>
              <a:defRPr sz="1200">
                <a:solidFill>
                  <a:schemeClr val="tx1"/>
                </a:solidFill>
                <a:latin typeface="Calibri" pitchFamily="34" charset="0"/>
                <a:ea typeface="ＭＳ Ｐゴシック" pitchFamily="34" charset="-128"/>
              </a:defRPr>
            </a:lvl3pPr>
            <a:lvl4pPr marL="1600111" indent="-228587" eaLnBrk="0" hangingPunct="0">
              <a:spcBef>
                <a:spcPct val="30000"/>
              </a:spcBef>
              <a:defRPr sz="1200">
                <a:solidFill>
                  <a:schemeClr val="tx1"/>
                </a:solidFill>
                <a:latin typeface="Calibri" pitchFamily="34" charset="0"/>
                <a:ea typeface="ＭＳ Ｐゴシック" pitchFamily="34" charset="-128"/>
              </a:defRPr>
            </a:lvl4pPr>
            <a:lvl5pPr marL="2057287" indent="-228587" eaLnBrk="0" hangingPunct="0">
              <a:spcBef>
                <a:spcPct val="30000"/>
              </a:spcBef>
              <a:defRPr sz="1200">
                <a:solidFill>
                  <a:schemeClr val="tx1"/>
                </a:solidFill>
                <a:latin typeface="Calibri" pitchFamily="34" charset="0"/>
                <a:ea typeface="ＭＳ Ｐゴシック" pitchFamily="34" charset="-128"/>
              </a:defRPr>
            </a:lvl5pPr>
            <a:lvl6pPr marL="2514461"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635"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811"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985"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795771F-AC1B-4BAD-8E1D-1CBCF82E6AF7}" type="slidenum">
              <a:rPr lang="en-US" altLang="en-US" smtClean="0"/>
              <a:pPr eaLnBrk="1" hangingPunct="1">
                <a:spcBef>
                  <a:spcPct val="0"/>
                </a:spcBef>
              </a:pPr>
              <a:t>26</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Business Services</a:t>
            </a:r>
            <a:endParaRPr lang="en-US" dirty="0"/>
          </a:p>
          <a:p>
            <a:pPr defTabSz="914350">
              <a:defRPr/>
            </a:pPr>
            <a:r>
              <a:rPr lang="en-US" dirty="0"/>
              <a:t>Our Business Services team  establishes effective relationships with businesses to match skilled, talented workers to the needs of the business. The relationship is built on in-depth understanding of the requirements of the employer and the skill base of our job seekers. Business Service Staff advocate on behalf of Oregonians with barriers to employment while promoting high growth, locally identified, business sectors. </a:t>
            </a:r>
            <a:r>
              <a:rPr lang="en-US" altLang="en-US" dirty="0">
                <a:ea typeface="ＭＳ Ｐゴシック" pitchFamily="34" charset="-128"/>
              </a:rPr>
              <a:t>Went from 18% to 51% of customized business services job listings closed with one or more hires. </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UI has </a:t>
            </a:r>
            <a:r>
              <a:rPr lang="en-US" b="1" dirty="0" err="1" smtClean="0"/>
              <a:t>WorkShare</a:t>
            </a:r>
            <a:r>
              <a:rPr lang="en-US" b="1" dirty="0" smtClean="0"/>
              <a:t>,</a:t>
            </a:r>
            <a:r>
              <a:rPr lang="en-US" b="1" baseline="0" dirty="0" smtClean="0"/>
              <a:t> a tool to help some businesses avoid layoffs during temporary economic downturns</a:t>
            </a:r>
            <a:endParaRPr lang="en-US" b="1" dirty="0" smtClean="0"/>
          </a:p>
          <a:p>
            <a:endParaRPr lang="en-US" b="1" dirty="0" smtClean="0"/>
          </a:p>
          <a:p>
            <a:r>
              <a:rPr lang="en-US" b="1" dirty="0" smtClean="0"/>
              <a:t>Work </a:t>
            </a:r>
            <a:r>
              <a:rPr lang="en-US" b="1" dirty="0"/>
              <a:t>Opportunity Tax Credit Program</a:t>
            </a:r>
            <a:r>
              <a:rPr lang="en-US" dirty="0" smtClean="0">
                <a:cs typeface="+mn-cs"/>
              </a:rPr>
              <a:t> </a:t>
            </a:r>
          </a:p>
          <a:p>
            <a:pPr>
              <a:defRPr/>
            </a:pPr>
            <a:r>
              <a:rPr lang="en-US" altLang="en-US" dirty="0" smtClean="0">
                <a:ea typeface="ＭＳ Ｐゴシック" pitchFamily="34" charset="-128"/>
              </a:rPr>
              <a:t>The Work Opportunity Tax Credit </a:t>
            </a:r>
            <a:r>
              <a:rPr lang="en-US" altLang="en-US" dirty="0" smtClean="0"/>
              <a:t>f</a:t>
            </a:r>
            <a:r>
              <a:rPr lang="en-US" dirty="0" smtClean="0"/>
              <a:t>ocuses on helping populations with barriers move off public assistance programs and connect to employment through hiring incentives. 50,000 Oregonians were hired in Program Year 2015. $X</a:t>
            </a:r>
            <a:r>
              <a:rPr lang="en-US" baseline="0" dirty="0" smtClean="0"/>
              <a:t> was paid to employers in the form of a tax credit. </a:t>
            </a:r>
            <a:r>
              <a:rPr lang="en-US" altLang="en-US" dirty="0" smtClean="0">
                <a:ea typeface="ＭＳ Ｐゴシック" pitchFamily="34" charset="-128"/>
              </a:rPr>
              <a:t>The request for 3 WOTC staff will enable WO to reach out to more employers to encourage them to give workers with barriers to employment meaningful jobs. So far only 6% of Oregon’s employers have used the credit. </a:t>
            </a:r>
          </a:p>
          <a:p>
            <a:pPr>
              <a:defRPr/>
            </a:pPr>
            <a:r>
              <a:rPr lang="en-US" altLang="en-US" dirty="0" smtClean="0">
                <a:ea typeface="ＭＳ Ｐゴシック" pitchFamily="34" charset="-128"/>
              </a:rPr>
              <a:t>We will also train WSO staff who will help qualified job seekers use the credit as a tool to break out of poverty into living wage jobs</a:t>
            </a:r>
          </a:p>
          <a:p>
            <a:endParaRPr lang="en-US" dirty="0"/>
          </a:p>
          <a:p>
            <a:r>
              <a:rPr lang="en-US" b="1" dirty="0"/>
              <a:t> </a:t>
            </a:r>
            <a:endParaRPr lang="en-US" dirty="0"/>
          </a:p>
          <a:p>
            <a:r>
              <a:rPr lang="en-US" b="1" dirty="0"/>
              <a:t>Veterans’ Program</a:t>
            </a:r>
            <a:endParaRPr lang="en-US" dirty="0"/>
          </a:p>
          <a:p>
            <a:pPr defTabSz="914350">
              <a:defRPr/>
            </a:pPr>
            <a:r>
              <a:rPr lang="en-US" dirty="0"/>
              <a:t>A program designed to meet the employment and training needs of service-connected disabled veterans, and other eligible veterans by providing the maximum level of employment and training opportunities through specially trained veteran employment specialists. </a:t>
            </a:r>
            <a:r>
              <a:rPr lang="en-US" altLang="en-US" dirty="0">
                <a:ea typeface="ＭＳ Ｐゴシック" pitchFamily="34" charset="-128"/>
              </a:rPr>
              <a:t>37,632 veterans were placed in jobs through </a:t>
            </a:r>
            <a:r>
              <a:rPr lang="en-US" altLang="en-US" dirty="0" err="1">
                <a:ea typeface="ＭＳ Ｐゴシック" pitchFamily="34" charset="-128"/>
              </a:rPr>
              <a:t>WorkSource</a:t>
            </a:r>
            <a:r>
              <a:rPr lang="en-US" altLang="en-US" dirty="0">
                <a:ea typeface="ＭＳ Ｐゴシック" pitchFamily="34" charset="-128"/>
              </a:rPr>
              <a:t> Oregon. </a:t>
            </a:r>
          </a:p>
          <a:p>
            <a:endParaRPr lang="en-US" dirty="0"/>
          </a:p>
          <a:p>
            <a:r>
              <a:rPr lang="en-US" b="1" dirty="0"/>
              <a:t> </a:t>
            </a:r>
            <a:endParaRPr lang="en-US" dirty="0"/>
          </a:p>
          <a:p>
            <a:r>
              <a:rPr lang="en-US" b="1" dirty="0"/>
              <a:t>Trade Adjustment Assistance Program (Trade Act or TAA)</a:t>
            </a:r>
            <a:endParaRPr lang="en-US" dirty="0"/>
          </a:p>
          <a:p>
            <a:r>
              <a:rPr lang="en-US" dirty="0" smtClean="0">
                <a:cs typeface="+mn-cs"/>
              </a:rPr>
              <a:t>The Trade Adjustment Assistance, or TAA, program is a federal program designed to help workers that have been negatively impacted by foreign competition by providing opportunities to obtain skills, credentials, resources, and support necessary to become reemployed. The program was recently reauthorized through June 2021- expanding services, benefits, and funding to both service and manufacturing affected worker groups. We have requested 23 permanent positions comprised of a mix of case managers, leadership, and administrative positions (in addition to the existing 12 permanent FTE) to better align with program expectations of quality case management, high entered employment and retention rates to the 5,000 affected workers we serve yearly.  TAA</a:t>
            </a:r>
            <a:r>
              <a:rPr lang="en-US" baseline="0" dirty="0" smtClean="0">
                <a:cs typeface="+mn-cs"/>
              </a:rPr>
              <a:t> has a 70% entered employment rate. Well above the KPM target. </a:t>
            </a:r>
            <a:endParaRPr lang="en-US" dirty="0"/>
          </a:p>
          <a:p>
            <a:r>
              <a:rPr lang="en-US" b="1" dirty="0"/>
              <a:t> </a:t>
            </a:r>
            <a:endParaRPr lang="en-US" dirty="0"/>
          </a:p>
          <a:p>
            <a:r>
              <a:rPr lang="en-US" b="1" dirty="0"/>
              <a:t>Migrant Seasonal Farmworker Program /State Monitor Advocate </a:t>
            </a:r>
            <a:endParaRPr lang="en-US" dirty="0"/>
          </a:p>
          <a:p>
            <a:r>
              <a:rPr lang="en-US" dirty="0"/>
              <a:t>Insures migrant and seasonal farmworkers (MSFWs) are offered the full range of the agency’s employment services through outreach to the MSFW population with the goal of large numbers of MSFWs learning about employment services.  Workforce Operations staff shared employment service information with 18,000 migrant workers. </a:t>
            </a:r>
          </a:p>
          <a:p>
            <a:r>
              <a:rPr lang="en-US" b="1" dirty="0"/>
              <a:t> </a:t>
            </a:r>
            <a:endParaRPr lang="en-US" dirty="0"/>
          </a:p>
          <a:p>
            <a:r>
              <a:rPr lang="en-US" b="1" dirty="0"/>
              <a:t>Foreign Labor Certification Program</a:t>
            </a:r>
            <a:endParaRPr lang="en-US" dirty="0"/>
          </a:p>
          <a:p>
            <a:r>
              <a:rPr lang="en-US" dirty="0"/>
              <a:t>This program enables employers who wish to hire non-U.S. workers to fill temporary job openings in the United States for primarily agricultural work after they have exhausted every effort to fill their positions with U.S. workers. </a:t>
            </a:r>
          </a:p>
          <a:p>
            <a:r>
              <a:rPr lang="en-US" dirty="0"/>
              <a:t> </a:t>
            </a:r>
          </a:p>
          <a:p>
            <a:r>
              <a:rPr lang="en-US" b="1" dirty="0"/>
              <a:t>Reemployment and Eligibility Assessment</a:t>
            </a:r>
            <a:endParaRPr lang="en-US" dirty="0"/>
          </a:p>
          <a:p>
            <a:r>
              <a:rPr lang="en-US" dirty="0"/>
              <a:t>The Reemployment and Eligibility Assessment (REA) program is an important element of the department’s strategy to help Unemployment Insurance (UI) benefit claimants becomes reemployed and to prevent and detect UI benefit overpayments. Selected claimants are required to meet one-on-one with staff to assess the claimant’s job-finding needs, providing just-in-time reemployment services, developing a reemployment plan, and conducting an assessment of UI benefit eligibility. </a:t>
            </a:r>
          </a:p>
          <a:p>
            <a:endParaRPr lang="en-US" dirty="0"/>
          </a:p>
          <a:p>
            <a:r>
              <a:rPr lang="en-US" dirty="0" err="1"/>
              <a:t>Kkj</a:t>
            </a:r>
            <a:r>
              <a:rPr lang="en-US" dirty="0"/>
              <a:t> – deleted a slide but retained the talking points as they are success stories for the various programs…</a:t>
            </a:r>
          </a:p>
          <a:p>
            <a:endParaRPr lang="en-US" dirty="0"/>
          </a:p>
          <a:p>
            <a:r>
              <a:rPr lang="en-US" altLang="en-US" b="1" dirty="0" smtClean="0">
                <a:ea typeface="ＭＳ Ｐゴシック" pitchFamily="34" charset="-128"/>
              </a:rPr>
              <a:t>2016-12-14:  numbers have been updated, but will need to update again in January.</a:t>
            </a:r>
          </a:p>
          <a:p>
            <a:r>
              <a:rPr lang="en-US" altLang="en-US" b="1" dirty="0" smtClean="0">
                <a:ea typeface="ＭＳ Ｐゴシック" pitchFamily="34" charset="-128"/>
              </a:rPr>
              <a:t>2016-12-22: Business</a:t>
            </a:r>
            <a:r>
              <a:rPr lang="en-US" altLang="en-US" b="1" baseline="0" dirty="0" smtClean="0">
                <a:ea typeface="ＭＳ Ｐゴシック" pitchFamily="34" charset="-128"/>
              </a:rPr>
              <a:t> Services Success added- Take another look- is this what we want to highlight? Is there more?</a:t>
            </a:r>
            <a:endParaRPr lang="en-US" altLang="en-US" b="1" dirty="0" smtClean="0">
              <a:ea typeface="ＭＳ Ｐゴシック" pitchFamily="34" charset="-128"/>
            </a:endParaRPr>
          </a:p>
          <a:p>
            <a:r>
              <a:rPr lang="en-US" altLang="en-US" b="1" dirty="0" smtClean="0">
                <a:ea typeface="ＭＳ Ｐゴシック" pitchFamily="34" charset="-128"/>
              </a:rPr>
              <a:t>---------------------</a:t>
            </a:r>
          </a:p>
          <a:p>
            <a:r>
              <a:rPr lang="en-US" altLang="en-US" b="1" dirty="0" smtClean="0">
                <a:ea typeface="ＭＳ Ｐゴシック" pitchFamily="34" charset="-128"/>
              </a:rPr>
              <a:t>Jim- I’ll let the numbers speak for themselves, here are just a few success stories from the people we serve</a:t>
            </a:r>
          </a:p>
          <a:p>
            <a:endParaRPr lang="en-US" altLang="en-US" b="1" dirty="0" smtClean="0">
              <a:ea typeface="ＭＳ Ｐゴシック" pitchFamily="34" charset="-128"/>
            </a:endParaRPr>
          </a:p>
          <a:p>
            <a:r>
              <a:rPr lang="en-US" altLang="en-US" b="1" dirty="0" smtClean="0">
                <a:ea typeface="ＭＳ Ｐゴシック" pitchFamily="34" charset="-128"/>
              </a:rPr>
              <a:t>MSFW Success Story: </a:t>
            </a:r>
            <a:r>
              <a:rPr lang="en-US" altLang="en-US" dirty="0" smtClean="0">
                <a:ea typeface="ＭＳ Ｐゴシック" pitchFamily="34" charset="-128"/>
              </a:rPr>
              <a:t>On November 2</a:t>
            </a:r>
            <a:r>
              <a:rPr lang="en-US" altLang="en-US" baseline="30000" dirty="0" smtClean="0">
                <a:ea typeface="ＭＳ Ｐゴシック" pitchFamily="34" charset="-128"/>
              </a:rPr>
              <a:t>nd</a:t>
            </a:r>
            <a:r>
              <a:rPr lang="en-US" altLang="en-US" dirty="0" smtClean="0">
                <a:ea typeface="ＭＳ Ｐゴシック" pitchFamily="34" charset="-128"/>
              </a:rPr>
              <a:t> of 2016 a migrant Seasonal Farmworker (MSFW) and his two sons came to the Woodburn WSO office to see if we could assist him with finding a job. Our MSFW representative determined he had some very valuable skills and was able to schedule an interview the following week with an agricultural employer.  The worker also introduced his two children who were seeking employment. The young men were referred to our partner Oregon Human Development Corporation. Both boys were soon placed in a Job with a Microsoft contractor in the Wilsonville area. </a:t>
            </a:r>
          </a:p>
          <a:p>
            <a:endParaRPr lang="en-US" altLang="en-US" b="1" dirty="0" smtClean="0">
              <a:ea typeface="ＭＳ Ｐゴシック" pitchFamily="34" charset="-128"/>
            </a:endParaRPr>
          </a:p>
          <a:p>
            <a:r>
              <a:rPr lang="en-US" altLang="en-US" b="1" dirty="0" smtClean="0">
                <a:ea typeface="ＭＳ Ｐゴシック" pitchFamily="34" charset="-128"/>
              </a:rPr>
              <a:t>Veteran Success story:</a:t>
            </a:r>
            <a:r>
              <a:rPr lang="en-US" altLang="en-US" dirty="0" smtClean="0">
                <a:ea typeface="ＭＳ Ｐゴシック" pitchFamily="34" charset="-128"/>
              </a:rPr>
              <a:t>  A veteran with a background as a military recruiter, met with the DVOP from the Tualatin, OR WSO location because he was having a hard time finding work. The DVOP determined the veteran’s barriers and identified his skills and strengths. The DVOP assisted the veteran with his resume and helped him secure an interview with </a:t>
            </a:r>
            <a:r>
              <a:rPr lang="en-US" altLang="en-US" dirty="0" err="1" smtClean="0">
                <a:ea typeface="ＭＳ Ｐゴシック" pitchFamily="34" charset="-128"/>
              </a:rPr>
              <a:t>Reddaway</a:t>
            </a:r>
            <a:r>
              <a:rPr lang="en-US" altLang="en-US" dirty="0" smtClean="0">
                <a:ea typeface="ＭＳ Ｐゴシック" pitchFamily="34" charset="-128"/>
              </a:rPr>
              <a:t> trucking. The veteran was hired on as the Regional recruiter for </a:t>
            </a:r>
            <a:r>
              <a:rPr lang="en-US" altLang="en-US" dirty="0" err="1" smtClean="0">
                <a:ea typeface="ＭＳ Ｐゴシック" pitchFamily="34" charset="-128"/>
              </a:rPr>
              <a:t>Reddaway</a:t>
            </a:r>
            <a:r>
              <a:rPr lang="en-US" altLang="en-US" dirty="0" smtClean="0">
                <a:ea typeface="ＭＳ Ｐゴシック" pitchFamily="34" charset="-128"/>
              </a:rPr>
              <a:t> Trucking and has also hired several WSO veteran customers.</a:t>
            </a:r>
          </a:p>
          <a:p>
            <a:endParaRPr lang="en-US" altLang="en-US" b="1" dirty="0" smtClean="0">
              <a:ea typeface="ＭＳ Ｐゴシック" pitchFamily="34" charset="-128"/>
            </a:endParaRPr>
          </a:p>
          <a:p>
            <a:r>
              <a:rPr lang="en-US" altLang="en-US" b="1" dirty="0" smtClean="0">
                <a:ea typeface="ＭＳ Ｐゴシック" pitchFamily="34" charset="-128"/>
              </a:rPr>
              <a:t>Business Services Success story  </a:t>
            </a:r>
            <a:r>
              <a:rPr lang="en-US" altLang="en-US" dirty="0" smtClean="0">
                <a:ea typeface="ＭＳ Ｐゴシック" pitchFamily="34" charset="-128"/>
              </a:rPr>
              <a:t>The enhanced Customized Business Service was the best thing that has happened in this community and for our business. This provided us with applicants best suited for the job being offered and cut our time in half for recruiting and hiring. This program along with your staff opened the door to us and the community to fill jobs greatly needed. Your staff and this program are wonderful assets and we will be utilizing this program again when the need is there. I will be referring others to this program as well. </a:t>
            </a:r>
            <a:endParaRPr lang="en-US" altLang="en-US" b="1" dirty="0" smtClean="0">
              <a:ea typeface="ＭＳ Ｐゴシック" pitchFamily="34" charset="-128"/>
            </a:endParaRPr>
          </a:p>
          <a:p>
            <a:endParaRPr lang="en-US" altLang="en-US" b="1" dirty="0" smtClean="0">
              <a:ea typeface="ＭＳ Ｐゴシック" pitchFamily="34" charset="-128"/>
            </a:endParaRPr>
          </a:p>
          <a:p>
            <a:r>
              <a:rPr lang="en-US" altLang="en-US" b="1" dirty="0" smtClean="0">
                <a:ea typeface="ＭＳ Ｐゴシック" pitchFamily="34" charset="-128"/>
              </a:rPr>
              <a:t>TAA Success story</a:t>
            </a:r>
            <a:r>
              <a:rPr lang="en-US" altLang="en-US" dirty="0" smtClean="0">
                <a:ea typeface="ＭＳ Ｐゴシック" pitchFamily="34" charset="-128"/>
              </a:rPr>
              <a:t>  A worker was laid off from Solar World located in Hillsboro, OR, in 2013 where he had worked as a Production Technician cleaning silicon wafers. After his company qualified for Trade Adjustment Assistance, the worker connected with a TAA case manager shortly after lay off to learn about the services and benefits he was eligible for. The worker was approved for TAA funded training in Facilities Maintenance, completed his training in May 2016, and began his new career in June 2016 as a Field Service Engineer with Hitachi High Tech Americas in Hillsboro, OR. The worker told TAA staff: </a:t>
            </a:r>
          </a:p>
          <a:p>
            <a:r>
              <a:rPr lang="en-US" altLang="en-US" dirty="0" smtClean="0">
                <a:ea typeface="ＭＳ Ｐゴシック" pitchFamily="34" charset="-128"/>
              </a:rPr>
              <a:t>“The pay is (significantly) better than what I was making at my old job….this really does feel like a career” </a:t>
            </a:r>
          </a:p>
          <a:p>
            <a:endParaRPr lang="en-US" dirty="0"/>
          </a:p>
          <a:p>
            <a:endParaRPr lang="en-US" altLang="en-US" dirty="0" smtClean="0">
              <a:ea typeface="ＭＳ Ｐゴシック" pitchFamily="34" charset="-128"/>
            </a:endParaRP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09" indent="-285734">
              <a:spcBef>
                <a:spcPct val="30000"/>
              </a:spcBef>
              <a:defRPr sz="1200">
                <a:solidFill>
                  <a:schemeClr val="tx1"/>
                </a:solidFill>
                <a:latin typeface="Calibri" pitchFamily="34" charset="0"/>
                <a:ea typeface="ＭＳ Ｐゴシック" pitchFamily="34" charset="-128"/>
              </a:defRPr>
            </a:lvl2pPr>
            <a:lvl3pPr marL="1142937" indent="-228587">
              <a:spcBef>
                <a:spcPct val="30000"/>
              </a:spcBef>
              <a:defRPr sz="1200">
                <a:solidFill>
                  <a:schemeClr val="tx1"/>
                </a:solidFill>
                <a:latin typeface="Calibri" pitchFamily="34" charset="0"/>
                <a:ea typeface="ＭＳ Ｐゴシック" pitchFamily="34" charset="-128"/>
              </a:defRPr>
            </a:lvl3pPr>
            <a:lvl4pPr marL="1600111" indent="-228587">
              <a:spcBef>
                <a:spcPct val="30000"/>
              </a:spcBef>
              <a:defRPr sz="1200">
                <a:solidFill>
                  <a:schemeClr val="tx1"/>
                </a:solidFill>
                <a:latin typeface="Calibri" pitchFamily="34" charset="0"/>
                <a:ea typeface="ＭＳ Ｐゴシック" pitchFamily="34" charset="-128"/>
              </a:defRPr>
            </a:lvl4pPr>
            <a:lvl5pPr marL="2057287" indent="-228587">
              <a:spcBef>
                <a:spcPct val="30000"/>
              </a:spcBef>
              <a:defRPr sz="1200">
                <a:solidFill>
                  <a:schemeClr val="tx1"/>
                </a:solidFill>
                <a:latin typeface="Calibri" pitchFamily="34" charset="0"/>
                <a:ea typeface="ＭＳ Ｐゴシック" pitchFamily="34" charset="-128"/>
              </a:defRPr>
            </a:lvl5pPr>
            <a:lvl6pPr marL="2514461"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635"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811"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985"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03F3441-EABA-486F-88B0-467CB5DCE899}" type="slidenum">
              <a:rPr lang="en-US" altLang="en-US"/>
              <a:pPr>
                <a:spcBef>
                  <a:spcPct val="0"/>
                </a:spcBef>
              </a:pPr>
              <a:t>27</a:t>
            </a:fld>
            <a:endParaRPr lang="en-US" altLang="en-US"/>
          </a:p>
        </p:txBody>
      </p:sp>
    </p:spTree>
    <p:extLst>
      <p:ext uri="{BB962C8B-B14F-4D97-AF65-F5344CB8AC3E}">
        <p14:creationId xmlns:p14="http://schemas.microsoft.com/office/powerpoint/2010/main" val="3845527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Can mention partnering with UI to take</a:t>
            </a:r>
            <a:r>
              <a:rPr lang="en-US" altLang="en-US" baseline="0" dirty="0" smtClean="0">
                <a:ea typeface="ＭＳ Ｐゴシック" pitchFamily="34" charset="-128"/>
              </a:rPr>
              <a:t> advantage of specialized funding for the RESEA program and help get UI claimants back to work</a:t>
            </a:r>
          </a:p>
          <a:p>
            <a:r>
              <a:rPr lang="en-US" altLang="en-US" baseline="0" dirty="0" smtClean="0">
                <a:ea typeface="ＭＳ Ｐゴシック" pitchFamily="34" charset="-128"/>
              </a:rPr>
              <a:t>Innovative work with UI and the Social and Behavioral Sciences team of the White House about how to help UI claimants find new jobs (the PEP)</a:t>
            </a:r>
            <a:endParaRPr lang="en-US" altLang="en-US" dirty="0" smtClean="0">
              <a:ea typeface="ＭＳ Ｐゴシック" pitchFamily="34" charset="-128"/>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09" indent="-285734">
              <a:spcBef>
                <a:spcPct val="30000"/>
              </a:spcBef>
              <a:defRPr sz="1200">
                <a:solidFill>
                  <a:schemeClr val="tx1"/>
                </a:solidFill>
                <a:latin typeface="Calibri" pitchFamily="34" charset="0"/>
                <a:ea typeface="ＭＳ Ｐゴシック" pitchFamily="34" charset="-128"/>
              </a:defRPr>
            </a:lvl2pPr>
            <a:lvl3pPr marL="1142937" indent="-228587">
              <a:spcBef>
                <a:spcPct val="30000"/>
              </a:spcBef>
              <a:defRPr sz="1200">
                <a:solidFill>
                  <a:schemeClr val="tx1"/>
                </a:solidFill>
                <a:latin typeface="Calibri" pitchFamily="34" charset="0"/>
                <a:ea typeface="ＭＳ Ｐゴシック" pitchFamily="34" charset="-128"/>
              </a:defRPr>
            </a:lvl3pPr>
            <a:lvl4pPr marL="1600111" indent="-228587">
              <a:spcBef>
                <a:spcPct val="30000"/>
              </a:spcBef>
              <a:defRPr sz="1200">
                <a:solidFill>
                  <a:schemeClr val="tx1"/>
                </a:solidFill>
                <a:latin typeface="Calibri" pitchFamily="34" charset="0"/>
                <a:ea typeface="ＭＳ Ｐゴシック" pitchFamily="34" charset="-128"/>
              </a:defRPr>
            </a:lvl4pPr>
            <a:lvl5pPr marL="2057287" indent="-228587">
              <a:spcBef>
                <a:spcPct val="30000"/>
              </a:spcBef>
              <a:defRPr sz="1200">
                <a:solidFill>
                  <a:schemeClr val="tx1"/>
                </a:solidFill>
                <a:latin typeface="Calibri" pitchFamily="34" charset="0"/>
                <a:ea typeface="ＭＳ Ｐゴシック" pitchFamily="34" charset="-128"/>
              </a:defRPr>
            </a:lvl5pPr>
            <a:lvl6pPr marL="2514461"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635"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811"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985"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03F3441-EABA-486F-88B0-467CB5DCE899}" type="slidenum">
              <a:rPr lang="en-US" altLang="en-US"/>
              <a:pPr>
                <a:spcBef>
                  <a:spcPct val="0"/>
                </a:spcBef>
              </a:pPr>
              <a:t>28</a:t>
            </a:fld>
            <a:endParaRPr lang="en-US" altLang="en-US"/>
          </a:p>
        </p:txBody>
      </p:sp>
    </p:spTree>
    <p:extLst>
      <p:ext uri="{BB962C8B-B14F-4D97-AF65-F5344CB8AC3E}">
        <p14:creationId xmlns:p14="http://schemas.microsoft.com/office/powerpoint/2010/main" val="536465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31E05-917C-40C1-B626-855C59488A5F}" type="slidenum">
              <a:rPr lang="en-US" smtClean="0"/>
              <a:t>29</a:t>
            </a:fld>
            <a:endParaRPr lang="en-US"/>
          </a:p>
        </p:txBody>
      </p:sp>
    </p:spTree>
    <p:extLst>
      <p:ext uri="{BB962C8B-B14F-4D97-AF65-F5344CB8AC3E}">
        <p14:creationId xmlns:p14="http://schemas.microsoft.com/office/powerpoint/2010/main" val="37085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smtClean="0"/>
              <a:t>UI</a:t>
            </a:r>
            <a:r>
              <a:rPr lang="en-US" b="1" baseline="0" dirty="0" smtClean="0"/>
              <a:t> is a financial safety net, has some special programs for people in training who are becoming entrepreneurs</a:t>
            </a:r>
          </a:p>
          <a:p>
            <a:r>
              <a:rPr lang="en-US" b="1" baseline="0" dirty="0" smtClean="0"/>
              <a:t>UI system, in determining if people are eligible for benefits, can identify barriers people may face to being as productive as possible in the work place and help connect them to workforce partners that can then provide appropriate supports</a:t>
            </a:r>
            <a:endParaRPr lang="en-US" b="1" dirty="0"/>
          </a:p>
        </p:txBody>
      </p:sp>
      <p:sp>
        <p:nvSpPr>
          <p:cNvPr id="4" name="Slide Number Placeholder 3"/>
          <p:cNvSpPr>
            <a:spLocks noGrp="1"/>
          </p:cNvSpPr>
          <p:nvPr>
            <p:ph type="sldNum" sz="quarter" idx="10"/>
          </p:nvPr>
        </p:nvSpPr>
        <p:spPr/>
        <p:txBody>
          <a:bodyPr/>
          <a:lstStyle/>
          <a:p>
            <a:fld id="{29431E05-917C-40C1-B626-855C59488A5F}" type="slidenum">
              <a:rPr lang="en-US" smtClean="0"/>
              <a:t>3</a:t>
            </a:fld>
            <a:endParaRPr lang="en-US"/>
          </a:p>
        </p:txBody>
      </p:sp>
    </p:spTree>
    <p:extLst>
      <p:ext uri="{BB962C8B-B14F-4D97-AF65-F5344CB8AC3E}">
        <p14:creationId xmlns:p14="http://schemas.microsoft.com/office/powerpoint/2010/main" val="1063362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30</a:t>
            </a:fld>
            <a:endParaRPr lang="en-US"/>
          </a:p>
        </p:txBody>
      </p:sp>
    </p:spTree>
    <p:extLst>
      <p:ext uri="{BB962C8B-B14F-4D97-AF65-F5344CB8AC3E}">
        <p14:creationId xmlns:p14="http://schemas.microsoft.com/office/powerpoint/2010/main" val="4053860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xfrm>
            <a:off x="701676" y="4416425"/>
            <a:ext cx="5470525" cy="4575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When a job seeker comes into a</a:t>
            </a:r>
            <a:r>
              <a:rPr lang="en-US" altLang="en-US" baseline="0" dirty="0" smtClean="0">
                <a:ea typeface="ＭＳ Ｐゴシック" pitchFamily="34" charset="-128"/>
              </a:rPr>
              <a:t> </a:t>
            </a:r>
            <a:r>
              <a:rPr lang="en-US" altLang="en-US" baseline="0" dirty="0" err="1" smtClean="0">
                <a:ea typeface="ＭＳ Ｐゴシック" pitchFamily="34" charset="-128"/>
              </a:rPr>
              <a:t>WorkSource</a:t>
            </a:r>
            <a:r>
              <a:rPr lang="en-US" altLang="en-US" baseline="0" dirty="0" smtClean="0">
                <a:ea typeface="ＭＳ Ｐゴシック" pitchFamily="34" charset="-128"/>
              </a:rPr>
              <a:t> Center we can</a:t>
            </a:r>
          </a:p>
          <a:p>
            <a:pPr>
              <a:defRPr/>
            </a:pPr>
            <a:r>
              <a:rPr lang="en-US" altLang="en-US" dirty="0">
                <a:ea typeface="ＭＳ Ｐゴシック" pitchFamily="34" charset="-128"/>
              </a:rPr>
              <a:t>Provide reemployment services </a:t>
            </a:r>
          </a:p>
          <a:p>
            <a:pPr>
              <a:defRPr/>
            </a:pPr>
            <a:r>
              <a:rPr lang="en-US" altLang="en-US" dirty="0">
                <a:ea typeface="ＭＳ Ｐゴシック" pitchFamily="34" charset="-128"/>
              </a:rPr>
              <a:t>Refer them to jobs or training and community resources</a:t>
            </a:r>
          </a:p>
          <a:p>
            <a:pPr>
              <a:defRPr/>
            </a:pPr>
            <a:r>
              <a:rPr lang="en-US" altLang="en-US" dirty="0">
                <a:ea typeface="ＭＳ Ｐゴシック" pitchFamily="34" charset="-128"/>
              </a:rPr>
              <a:t>Provide customized career planning for populations with barriers</a:t>
            </a:r>
          </a:p>
          <a:p>
            <a:pPr>
              <a:defRPr/>
            </a:pPr>
            <a:endParaRPr lang="en-US" altLang="en-US" dirty="0">
              <a:ea typeface="ＭＳ Ｐゴシック" pitchFamily="34" charset="-128"/>
            </a:endParaRPr>
          </a:p>
          <a:p>
            <a:pPr>
              <a:defRPr/>
            </a:pPr>
            <a:r>
              <a:rPr lang="en-US" altLang="en-US" dirty="0">
                <a:ea typeface="ＭＳ Ｐゴシック" pitchFamily="34" charset="-128"/>
              </a:rPr>
              <a:t>Here’s a quick look at what a job seeker experiences when they come into a </a:t>
            </a:r>
            <a:r>
              <a:rPr lang="en-US" altLang="en-US" dirty="0" err="1">
                <a:ea typeface="ＭＳ Ｐゴシック" pitchFamily="34" charset="-128"/>
              </a:rPr>
              <a:t>WorkSource</a:t>
            </a:r>
            <a:r>
              <a:rPr lang="en-US" altLang="en-US" dirty="0">
                <a:ea typeface="ＭＳ Ｐゴシック" pitchFamily="34" charset="-128"/>
              </a:rPr>
              <a:t> Center. </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09" indent="-285734">
              <a:spcBef>
                <a:spcPct val="30000"/>
              </a:spcBef>
              <a:defRPr sz="1200">
                <a:solidFill>
                  <a:schemeClr val="tx1"/>
                </a:solidFill>
                <a:latin typeface="Calibri" pitchFamily="34" charset="0"/>
                <a:ea typeface="ＭＳ Ｐゴシック" pitchFamily="34" charset="-128"/>
              </a:defRPr>
            </a:lvl2pPr>
            <a:lvl3pPr marL="1142937" indent="-228587">
              <a:spcBef>
                <a:spcPct val="30000"/>
              </a:spcBef>
              <a:defRPr sz="1200">
                <a:solidFill>
                  <a:schemeClr val="tx1"/>
                </a:solidFill>
                <a:latin typeface="Calibri" pitchFamily="34" charset="0"/>
                <a:ea typeface="ＭＳ Ｐゴシック" pitchFamily="34" charset="-128"/>
              </a:defRPr>
            </a:lvl3pPr>
            <a:lvl4pPr marL="1600111" indent="-228587">
              <a:spcBef>
                <a:spcPct val="30000"/>
              </a:spcBef>
              <a:defRPr sz="1200">
                <a:solidFill>
                  <a:schemeClr val="tx1"/>
                </a:solidFill>
                <a:latin typeface="Calibri" pitchFamily="34" charset="0"/>
                <a:ea typeface="ＭＳ Ｐゴシック" pitchFamily="34" charset="-128"/>
              </a:defRPr>
            </a:lvl4pPr>
            <a:lvl5pPr marL="2057287" indent="-228587">
              <a:spcBef>
                <a:spcPct val="30000"/>
              </a:spcBef>
              <a:defRPr sz="1200">
                <a:solidFill>
                  <a:schemeClr val="tx1"/>
                </a:solidFill>
                <a:latin typeface="Calibri" pitchFamily="34" charset="0"/>
                <a:ea typeface="ＭＳ Ｐゴシック" pitchFamily="34" charset="-128"/>
              </a:defRPr>
            </a:lvl5pPr>
            <a:lvl6pPr marL="2514461"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635"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811"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985"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DA0045F3-BEED-4DE3-A837-8997776F0872}" type="slidenum">
              <a:rPr lang="en-US" altLang="en-US"/>
              <a:pPr>
                <a:spcBef>
                  <a:spcPct val="0"/>
                </a:spcBef>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914350">
              <a:defRPr/>
            </a:pPr>
            <a:r>
              <a:rPr lang="en-US" b="1" dirty="0" smtClean="0"/>
              <a:t>UI is a mandatory One</a:t>
            </a:r>
            <a:r>
              <a:rPr lang="en-US" b="1" baseline="0" dirty="0" smtClean="0"/>
              <a:t> Stop partner with people getting UI help in the WorkSource Centers, although most services are through the Contact Center</a:t>
            </a:r>
            <a:endParaRPr lang="en-US" b="1" dirty="0" smtClean="0"/>
          </a:p>
          <a:p>
            <a:endParaRPr lang="en-US" b="1" dirty="0" smtClean="0"/>
          </a:p>
          <a:p>
            <a:r>
              <a:rPr lang="en-US" b="1" dirty="0" smtClean="0"/>
              <a:t>UI</a:t>
            </a:r>
            <a:r>
              <a:rPr lang="en-US" b="1" baseline="0" dirty="0" smtClean="0"/>
              <a:t> is a financial safety net, has some special programs for people in training who are becoming entrepreneurs</a:t>
            </a:r>
          </a:p>
          <a:p>
            <a:endParaRPr lang="en-US" b="1" baseline="0" dirty="0" smtClean="0"/>
          </a:p>
          <a:p>
            <a:r>
              <a:rPr lang="en-US" b="1" baseline="0" dirty="0" smtClean="0"/>
              <a:t>UI system, in determining if people are eligible for benefits, can identify barriers people may face to being as productive as possible in the work place and help connect them to workforce partners that can then provide appropriate supports</a:t>
            </a:r>
            <a:endParaRPr lang="en-US" b="1" dirty="0" smtClean="0"/>
          </a:p>
          <a:p>
            <a:endParaRPr lang="en-US" dirty="0"/>
          </a:p>
        </p:txBody>
      </p:sp>
      <p:sp>
        <p:nvSpPr>
          <p:cNvPr id="4" name="Slide Number Placeholder 3"/>
          <p:cNvSpPr>
            <a:spLocks noGrp="1"/>
          </p:cNvSpPr>
          <p:nvPr>
            <p:ph type="sldNum" sz="quarter" idx="10"/>
          </p:nvPr>
        </p:nvSpPr>
        <p:spPr/>
        <p:txBody>
          <a:bodyPr/>
          <a:lstStyle/>
          <a:p>
            <a:fld id="{29431E05-917C-40C1-B626-855C59488A5F}" type="slidenum">
              <a:rPr lang="en-US" smtClean="0"/>
              <a:t>32</a:t>
            </a:fld>
            <a:endParaRPr lang="en-US"/>
          </a:p>
        </p:txBody>
      </p:sp>
    </p:spTree>
    <p:extLst>
      <p:ext uri="{BB962C8B-B14F-4D97-AF65-F5344CB8AC3E}">
        <p14:creationId xmlns:p14="http://schemas.microsoft.com/office/powerpoint/2010/main" val="1475890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ltLang="en-US" b="0" dirty="0" smtClean="0">
                <a:ea typeface="ＭＳ Ｐゴシック" pitchFamily="34" charset="-128"/>
              </a:rPr>
              <a:t>Services are delivered through 37 </a:t>
            </a:r>
            <a:r>
              <a:rPr lang="en-US" altLang="en-US" b="0" dirty="0" err="1" smtClean="0">
                <a:ea typeface="ＭＳ Ｐゴシック" pitchFamily="34" charset="-128"/>
              </a:rPr>
              <a:t>WorkSource</a:t>
            </a:r>
            <a:r>
              <a:rPr lang="en-US" altLang="en-US" b="0" dirty="0" smtClean="0">
                <a:ea typeface="ＭＳ Ｐゴシック" pitchFamily="34" charset="-128"/>
              </a:rPr>
              <a:t> centers across the state. </a:t>
            </a:r>
          </a:p>
          <a:p>
            <a:endParaRPr lang="en-US" altLang="en-US" b="0" dirty="0" smtClean="0">
              <a:ea typeface="ＭＳ Ｐゴシック" pitchFamily="34" charset="-128"/>
            </a:endParaRPr>
          </a:p>
          <a:p>
            <a:r>
              <a:rPr lang="en-US" altLang="en-US" b="0" dirty="0" smtClean="0">
                <a:ea typeface="ＭＳ Ｐゴシック" pitchFamily="34" charset="-128"/>
              </a:rPr>
              <a:t>Oregon’s Workforce Development system is organized around the needs of local communities. Services are provided by multiple state and local entities to a diverse population of job seekers and local businesses.</a:t>
            </a:r>
          </a:p>
          <a:p>
            <a:endParaRPr lang="en-US" b="0" dirty="0" smtClean="0"/>
          </a:p>
          <a:p>
            <a:endParaRPr lang="en-US" dirty="0"/>
          </a:p>
        </p:txBody>
      </p:sp>
      <p:sp>
        <p:nvSpPr>
          <p:cNvPr id="4" name="Slide Number Placeholder 3"/>
          <p:cNvSpPr>
            <a:spLocks noGrp="1"/>
          </p:cNvSpPr>
          <p:nvPr>
            <p:ph type="sldNum" sz="quarter" idx="10"/>
          </p:nvPr>
        </p:nvSpPr>
        <p:spPr/>
        <p:txBody>
          <a:bodyPr/>
          <a:lstStyle/>
          <a:p>
            <a:fld id="{29431E05-917C-40C1-B626-855C59488A5F}" type="slidenum">
              <a:rPr lang="en-US" smtClean="0"/>
              <a:t>33</a:t>
            </a:fld>
            <a:endParaRPr lang="en-US"/>
          </a:p>
        </p:txBody>
      </p:sp>
    </p:spTree>
    <p:extLst>
      <p:ext uri="{BB962C8B-B14F-4D97-AF65-F5344CB8AC3E}">
        <p14:creationId xmlns:p14="http://schemas.microsoft.com/office/powerpoint/2010/main" val="435023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Workforce Operations staff are funded by Wagner </a:t>
            </a:r>
            <a:r>
              <a:rPr lang="en-US" altLang="en-US" dirty="0" err="1" smtClean="0">
                <a:ea typeface="ＭＳ Ｐゴシック" pitchFamily="34" charset="-128"/>
              </a:rPr>
              <a:t>Peyser</a:t>
            </a:r>
            <a:r>
              <a:rPr lang="en-US" altLang="en-US" dirty="0" smtClean="0">
                <a:ea typeface="ＭＳ Ｐゴシック" pitchFamily="34" charset="-128"/>
              </a:rPr>
              <a:t> and responsible for the state’s labor exchange services. We help Oregon job seekers and claimants find their next job and we customize recruitment services to meet the needs of Oregon business.</a:t>
            </a:r>
          </a:p>
          <a:p>
            <a:endParaRPr lang="en-US" altLang="en-US" dirty="0" smtClean="0">
              <a:ea typeface="ＭＳ Ｐゴシック" pitchFamily="34" charset="-128"/>
            </a:endParaRPr>
          </a:p>
          <a:p>
            <a:r>
              <a:rPr lang="en-US" altLang="en-US" dirty="0" smtClean="0">
                <a:ea typeface="ＭＳ Ｐゴシック" pitchFamily="34" charset="-128"/>
              </a:rPr>
              <a:t>We have 382 positions around the state to deliver services to job seekers and employers. </a:t>
            </a:r>
          </a:p>
          <a:p>
            <a:endParaRPr lang="en-US" altLang="en-US" dirty="0" smtClean="0">
              <a:ea typeface="ＭＳ Ｐゴシック" pitchFamily="34" charset="-128"/>
            </a:endParaRPr>
          </a:p>
          <a:p>
            <a:r>
              <a:rPr lang="en-US" altLang="en-US" b="1" dirty="0" smtClean="0">
                <a:ea typeface="ＭＳ Ｐゴシック" pitchFamily="34" charset="-128"/>
              </a:rPr>
              <a:t>Maybe just mention here that UI is part</a:t>
            </a:r>
            <a:r>
              <a:rPr lang="en-US" altLang="en-US" b="1" baseline="0" dirty="0" smtClean="0">
                <a:ea typeface="ＭＳ Ｐゴシック" pitchFamily="34" charset="-128"/>
              </a:rPr>
              <a:t> of OED, but a different division</a:t>
            </a:r>
            <a:endParaRPr lang="en-US" altLang="en-US" b="1" dirty="0" smtClean="0">
              <a:ea typeface="ＭＳ Ｐゴシック" pitchFamily="34" charset="-128"/>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09" indent="-285734" eaLnBrk="0" hangingPunct="0">
              <a:spcBef>
                <a:spcPct val="30000"/>
              </a:spcBef>
              <a:defRPr sz="1200">
                <a:solidFill>
                  <a:schemeClr val="tx1"/>
                </a:solidFill>
                <a:latin typeface="Calibri" pitchFamily="34" charset="0"/>
                <a:ea typeface="ＭＳ Ｐゴシック" pitchFamily="34" charset="-128"/>
              </a:defRPr>
            </a:lvl2pPr>
            <a:lvl3pPr marL="1142937" indent="-228587" eaLnBrk="0" hangingPunct="0">
              <a:spcBef>
                <a:spcPct val="30000"/>
              </a:spcBef>
              <a:defRPr sz="1200">
                <a:solidFill>
                  <a:schemeClr val="tx1"/>
                </a:solidFill>
                <a:latin typeface="Calibri" pitchFamily="34" charset="0"/>
                <a:ea typeface="ＭＳ Ｐゴシック" pitchFamily="34" charset="-128"/>
              </a:defRPr>
            </a:lvl3pPr>
            <a:lvl4pPr marL="1600111" indent="-228587" eaLnBrk="0" hangingPunct="0">
              <a:spcBef>
                <a:spcPct val="30000"/>
              </a:spcBef>
              <a:defRPr sz="1200">
                <a:solidFill>
                  <a:schemeClr val="tx1"/>
                </a:solidFill>
                <a:latin typeface="Calibri" pitchFamily="34" charset="0"/>
                <a:ea typeface="ＭＳ Ｐゴシック" pitchFamily="34" charset="-128"/>
              </a:defRPr>
            </a:lvl4pPr>
            <a:lvl5pPr marL="2057287" indent="-228587" eaLnBrk="0" hangingPunct="0">
              <a:spcBef>
                <a:spcPct val="30000"/>
              </a:spcBef>
              <a:defRPr sz="1200">
                <a:solidFill>
                  <a:schemeClr val="tx1"/>
                </a:solidFill>
                <a:latin typeface="Calibri" pitchFamily="34" charset="0"/>
                <a:ea typeface="ＭＳ Ｐゴシック" pitchFamily="34" charset="-128"/>
              </a:defRPr>
            </a:lvl5pPr>
            <a:lvl6pPr marL="2514461"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635"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811"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985" indent="-2285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FCBCF04E-B36C-4F27-BD94-F83B51F88859}" type="slidenum">
              <a:rPr lang="en-US" altLang="en-US" smtClean="0"/>
              <a:pPr eaLnBrk="1" hangingPunct="1">
                <a:spcBef>
                  <a:spcPct val="0"/>
                </a:spcBef>
              </a:pPr>
              <a:t>34</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35</a:t>
            </a:fld>
            <a:endParaRPr lang="en-US"/>
          </a:p>
        </p:txBody>
      </p:sp>
    </p:spTree>
    <p:extLst>
      <p:ext uri="{BB962C8B-B14F-4D97-AF65-F5344CB8AC3E}">
        <p14:creationId xmlns:p14="http://schemas.microsoft.com/office/powerpoint/2010/main" val="1416814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36</a:t>
            </a:fld>
            <a:endParaRPr lang="en-US"/>
          </a:p>
        </p:txBody>
      </p:sp>
    </p:spTree>
    <p:extLst>
      <p:ext uri="{BB962C8B-B14F-4D97-AF65-F5344CB8AC3E}">
        <p14:creationId xmlns:p14="http://schemas.microsoft.com/office/powerpoint/2010/main" val="2943553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7CBE56-210A-404C-B3DE-16EA4FECF542}"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472310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1181100" y="696913"/>
            <a:ext cx="4648200" cy="3486150"/>
          </a:xfrm>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77" rIns="93156" bIns="46577"/>
          <a:lstStyle/>
          <a:p>
            <a:endParaRPr lang="en-US" altLang="en-US" dirty="0" smtClean="0">
              <a:latin typeface="Arial" panose="020B0604020202020204" pitchFamily="34" charset="0"/>
            </a:endParaRPr>
          </a:p>
        </p:txBody>
      </p:sp>
      <p:sp>
        <p:nvSpPr>
          <p:cNvPr id="169988" name="Slide Number Placeholder 3"/>
          <p:cNvSpPr txBox="1">
            <a:spLocks noGrp="1"/>
          </p:cNvSpPr>
          <p:nvPr/>
        </p:nvSpPr>
        <p:spPr bwMode="auto">
          <a:xfrm>
            <a:off x="4058569"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77" rIns="93156" bIns="46577"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fontAlgn="base" hangingPunct="1">
              <a:spcBef>
                <a:spcPct val="0"/>
              </a:spcBef>
              <a:spcAft>
                <a:spcPct val="0"/>
              </a:spcAft>
            </a:pPr>
            <a:fld id="{C62FA696-DFA2-413E-A5B9-19DF143A9EEF}" type="slidenum">
              <a:rPr lang="en-US" altLang="en-US" sz="1200">
                <a:solidFill>
                  <a:prstClr val="black"/>
                </a:solidFill>
              </a:rPr>
              <a:pPr algn="r" eaLnBrk="1" fontAlgn="base" hangingPunct="1">
                <a:spcBef>
                  <a:spcPct val="0"/>
                </a:spcBef>
                <a:spcAft>
                  <a:spcPct val="0"/>
                </a:spcAft>
              </a:pPr>
              <a:t>38</a:t>
            </a:fld>
            <a:endParaRPr lang="en-US" altLang="en-US" sz="1200" dirty="0">
              <a:solidFill>
                <a:prstClr val="black"/>
              </a:solidFill>
            </a:endParaRPr>
          </a:p>
        </p:txBody>
      </p:sp>
    </p:spTree>
    <p:extLst>
      <p:ext uri="{BB962C8B-B14F-4D97-AF65-F5344CB8AC3E}">
        <p14:creationId xmlns:p14="http://schemas.microsoft.com/office/powerpoint/2010/main" val="2359716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39</a:t>
            </a:fld>
            <a:endParaRPr lang="en-US"/>
          </a:p>
        </p:txBody>
      </p:sp>
    </p:spTree>
    <p:extLst>
      <p:ext uri="{BB962C8B-B14F-4D97-AF65-F5344CB8AC3E}">
        <p14:creationId xmlns:p14="http://schemas.microsoft.com/office/powerpoint/2010/main" val="3890961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smtClean="0"/>
              <a:t>UI has </a:t>
            </a:r>
            <a:r>
              <a:rPr lang="en-US" b="1" dirty="0" err="1" smtClean="0"/>
              <a:t>WorkShare</a:t>
            </a:r>
            <a:r>
              <a:rPr lang="en-US" b="1" dirty="0" smtClean="0"/>
              <a:t>,</a:t>
            </a:r>
            <a:r>
              <a:rPr lang="en-US" b="1" baseline="0" dirty="0" smtClean="0"/>
              <a:t> a tool to help some businesses avoid layoffs during temporary economic downturns</a:t>
            </a:r>
            <a:endParaRPr lang="en-US" b="1" dirty="0"/>
          </a:p>
        </p:txBody>
      </p:sp>
      <p:sp>
        <p:nvSpPr>
          <p:cNvPr id="4" name="Slide Number Placeholder 3"/>
          <p:cNvSpPr>
            <a:spLocks noGrp="1"/>
          </p:cNvSpPr>
          <p:nvPr>
            <p:ph type="sldNum" sz="quarter" idx="10"/>
          </p:nvPr>
        </p:nvSpPr>
        <p:spPr/>
        <p:txBody>
          <a:bodyPr/>
          <a:lstStyle/>
          <a:p>
            <a:fld id="{29431E05-917C-40C1-B626-855C59488A5F}" type="slidenum">
              <a:rPr lang="en-US" smtClean="0"/>
              <a:t>4</a:t>
            </a:fld>
            <a:endParaRPr lang="en-US"/>
          </a:p>
        </p:txBody>
      </p:sp>
    </p:spTree>
    <p:extLst>
      <p:ext uri="{BB962C8B-B14F-4D97-AF65-F5344CB8AC3E}">
        <p14:creationId xmlns:p14="http://schemas.microsoft.com/office/powerpoint/2010/main" val="85738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40</a:t>
            </a:fld>
            <a:endParaRPr lang="en-US"/>
          </a:p>
        </p:txBody>
      </p:sp>
    </p:spTree>
    <p:extLst>
      <p:ext uri="{BB962C8B-B14F-4D97-AF65-F5344CB8AC3E}">
        <p14:creationId xmlns:p14="http://schemas.microsoft.com/office/powerpoint/2010/main" val="189293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81100" y="696913"/>
            <a:ext cx="4648200" cy="348615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solidFill>
                  <a:schemeClr val="accent2"/>
                </a:solidFill>
              </a:rPr>
              <a:t>2015 Notes</a:t>
            </a:r>
            <a:r>
              <a:rPr lang="en-US" dirty="0">
                <a:solidFill>
                  <a:srgbClr val="FF0000"/>
                </a:solidFill>
              </a:rPr>
              <a:t>:</a:t>
            </a:r>
          </a:p>
          <a:p>
            <a:pPr marL="174708" indent="-174708">
              <a:spcBef>
                <a:spcPct val="0"/>
              </a:spcBef>
              <a:buFont typeface="Arial" panose="020B0604020202020204" pitchFamily="34" charset="0"/>
              <a:buChar char="•"/>
            </a:pPr>
            <a:r>
              <a:rPr lang="en-US" dirty="0"/>
              <a:t>Good morning, Co-Chairs Senator Bates &amp; Representative </a:t>
            </a:r>
            <a:r>
              <a:rPr lang="en-US" dirty="0" err="1"/>
              <a:t>Nathanson</a:t>
            </a:r>
            <a:r>
              <a:rPr lang="en-US" dirty="0"/>
              <a:t> &amp; the Committee</a:t>
            </a:r>
          </a:p>
          <a:p>
            <a:pPr marL="174708" indent="-174708">
              <a:spcBef>
                <a:spcPct val="0"/>
              </a:spcBef>
              <a:buFont typeface="Arial" panose="020B0604020202020204" pitchFamily="34" charset="0"/>
              <a:buChar char="•"/>
            </a:pPr>
            <a:r>
              <a:rPr lang="en-US" dirty="0"/>
              <a:t>Introduction – Trina Lee, Interim Director of Vocational Rehabilitation at the Department of Human Services</a:t>
            </a:r>
          </a:p>
          <a:p>
            <a:pPr marL="640594" lvl="1" indent="-174708">
              <a:spcBef>
                <a:spcPct val="0"/>
              </a:spcBef>
              <a:buFont typeface="Arial" panose="020B0604020202020204" pitchFamily="34" charset="0"/>
              <a:buChar char="•"/>
            </a:pPr>
            <a:r>
              <a:rPr lang="en-US" dirty="0"/>
              <a:t>Director: </a:t>
            </a:r>
            <a:r>
              <a:rPr lang="en-US" dirty="0" err="1"/>
              <a:t>Erinn</a:t>
            </a:r>
            <a:r>
              <a:rPr lang="en-US" dirty="0"/>
              <a:t> Kelley-</a:t>
            </a:r>
            <a:r>
              <a:rPr lang="en-US" dirty="0" err="1"/>
              <a:t>Seil</a:t>
            </a:r>
            <a:r>
              <a:rPr lang="en-US" dirty="0"/>
              <a:t> </a:t>
            </a:r>
          </a:p>
          <a:p>
            <a:pPr marL="640594" lvl="1" indent="-174708">
              <a:spcBef>
                <a:spcPct val="0"/>
              </a:spcBef>
              <a:buFont typeface="Arial" panose="020B0604020202020204" pitchFamily="34" charset="0"/>
              <a:buChar char="•"/>
            </a:pPr>
            <a:r>
              <a:rPr lang="en-US" dirty="0"/>
              <a:t>Chief Financial Officer – Eric Moore</a:t>
            </a:r>
          </a:p>
          <a:p>
            <a:pPr>
              <a:spcBef>
                <a:spcPts val="611"/>
              </a:spcBef>
              <a:spcAft>
                <a:spcPts val="611"/>
              </a:spcAft>
              <a:buFontTx/>
              <a:buChar char="•"/>
              <a:defRPr/>
            </a:pPr>
            <a:r>
              <a:rPr lang="en-US" dirty="0"/>
              <a:t>Thank you for this opportunity and honor to bring forth information to this committee about the Vocational Rehabilitation Program specifically:</a:t>
            </a:r>
          </a:p>
          <a:p>
            <a:pPr lvl="1">
              <a:spcBef>
                <a:spcPts val="611"/>
              </a:spcBef>
              <a:spcAft>
                <a:spcPts val="611"/>
              </a:spcAft>
              <a:buFontTx/>
              <a:buChar char="•"/>
              <a:defRPr/>
            </a:pPr>
            <a:r>
              <a:rPr lang="en-US" dirty="0"/>
              <a:t>Who we are and what we have been doing</a:t>
            </a:r>
          </a:p>
          <a:p>
            <a:pPr lvl="1">
              <a:spcBef>
                <a:spcPts val="611"/>
              </a:spcBef>
              <a:spcAft>
                <a:spcPts val="611"/>
              </a:spcAft>
              <a:buFontTx/>
              <a:buChar char="•"/>
              <a:defRPr/>
            </a:pPr>
            <a:r>
              <a:rPr lang="en-US" dirty="0"/>
              <a:t>Bring to light to this committee the impact of federal changes we are facing</a:t>
            </a:r>
          </a:p>
          <a:p>
            <a:pPr lvl="1">
              <a:spcBef>
                <a:spcPts val="611"/>
              </a:spcBef>
              <a:spcAft>
                <a:spcPts val="611"/>
              </a:spcAft>
              <a:buFontTx/>
              <a:buChar char="•"/>
              <a:defRPr/>
            </a:pPr>
            <a:r>
              <a:rPr lang="en-US" dirty="0"/>
              <a:t>Share program Outcomes &amp; prioritization</a:t>
            </a:r>
          </a:p>
          <a:p>
            <a:pPr lvl="1">
              <a:spcBef>
                <a:spcPts val="611"/>
              </a:spcBef>
              <a:spcAft>
                <a:spcPts val="611"/>
              </a:spcAft>
              <a:buFontTx/>
              <a:buChar char="•"/>
              <a:defRPr/>
            </a:pPr>
            <a:r>
              <a:rPr lang="en-US" dirty="0"/>
              <a:t>Request investments &amp; long term financial sustainability</a:t>
            </a:r>
          </a:p>
          <a:p>
            <a:pPr lvl="1">
              <a:spcBef>
                <a:spcPts val="611"/>
              </a:spcBef>
              <a:spcAft>
                <a:spcPts val="611"/>
              </a:spcAft>
              <a:buFontTx/>
              <a:buChar char="•"/>
              <a:defRPr/>
            </a:pPr>
            <a:r>
              <a:rPr lang="en-US" dirty="0"/>
              <a:t>Emphasize Partnership alignment</a:t>
            </a:r>
          </a:p>
          <a:p>
            <a:pPr>
              <a:spcBef>
                <a:spcPts val="611"/>
              </a:spcBef>
              <a:spcAft>
                <a:spcPts val="611"/>
              </a:spcAft>
              <a:buFontTx/>
              <a:buChar char="•"/>
              <a:defRPr/>
            </a:pPr>
            <a:r>
              <a:rPr lang="en-US" dirty="0"/>
              <a:t>But I’m getting ahead of myself……</a:t>
            </a:r>
          </a:p>
          <a:p>
            <a:pPr>
              <a:spcBef>
                <a:spcPts val="611"/>
              </a:spcBef>
              <a:spcAft>
                <a:spcPts val="611"/>
              </a:spcAft>
              <a:buFontTx/>
              <a:buChar char="•"/>
              <a:defRPr/>
            </a:pPr>
            <a:r>
              <a:rPr lang="en-US" dirty="0"/>
              <a:t>History:  </a:t>
            </a:r>
          </a:p>
          <a:p>
            <a:pPr marL="349415" indent="-349415">
              <a:spcBef>
                <a:spcPct val="0"/>
              </a:spcBef>
              <a:buFont typeface="Arial" panose="020B0604020202020204" pitchFamily="34" charset="0"/>
              <a:buChar char="•"/>
            </a:pPr>
            <a:r>
              <a:rPr lang="en-US" dirty="0"/>
              <a:t>The Vocational Rehabilitation program was started as a result of a promise made to Veterans of World War 2 that they would not be forgotten. </a:t>
            </a:r>
          </a:p>
          <a:p>
            <a:pPr marL="349415" indent="-349415">
              <a:spcBef>
                <a:spcPct val="0"/>
              </a:spcBef>
              <a:buFont typeface="Arial" panose="020B0604020202020204" pitchFamily="34" charset="0"/>
              <a:buChar char="•"/>
            </a:pPr>
            <a:r>
              <a:rPr lang="en-US" dirty="0"/>
              <a:t>At that time, the Vocational Rehabilitation program worked with mostly men who were reentering the workforce with war related injuries. </a:t>
            </a:r>
          </a:p>
          <a:p>
            <a:pPr marL="349415" indent="-349415">
              <a:spcBef>
                <a:spcPct val="0"/>
              </a:spcBef>
              <a:buFont typeface="Arial" panose="020B0604020202020204" pitchFamily="34" charset="0"/>
              <a:buChar char="•"/>
            </a:pPr>
            <a:r>
              <a:rPr lang="en-US" dirty="0"/>
              <a:t>The program was successful and over time it was determined that physical disabilities were not the only barriers to employment. </a:t>
            </a:r>
          </a:p>
          <a:p>
            <a:pPr marL="349415" indent="-349415">
              <a:spcBef>
                <a:spcPct val="0"/>
              </a:spcBef>
              <a:buFont typeface="Arial" panose="020B0604020202020204" pitchFamily="34" charset="0"/>
              <a:buChar char="•"/>
            </a:pPr>
            <a:r>
              <a:rPr lang="en-US" dirty="0"/>
              <a:t>Over the decades the program has expanded to the point where we now serve not just veterans but men and women with physical, emotional and intellectual disabilities as well as youth anticipating entering the workforce. </a:t>
            </a:r>
          </a:p>
          <a:p>
            <a:pPr>
              <a:spcBef>
                <a:spcPct val="0"/>
              </a:spcBef>
            </a:pPr>
            <a:r>
              <a:rPr lang="en-US" dirty="0"/>
              <a:t>Let me be specific about Vocational Rehabilitation in Oregon</a:t>
            </a:r>
          </a:p>
          <a:p>
            <a:pPr>
              <a:spcBef>
                <a:spcPts val="611"/>
              </a:spcBef>
              <a:spcAft>
                <a:spcPts val="611"/>
              </a:spcAft>
              <a:buFontTx/>
              <a:buChar char="•"/>
              <a:defRPr/>
            </a:pPr>
            <a:endParaRPr lang="en-US" dirty="0"/>
          </a:p>
          <a:p>
            <a:pPr>
              <a:spcBef>
                <a:spcPct val="0"/>
              </a:spcBef>
            </a:pPr>
            <a:endParaRPr lang="en-US" dirty="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DB8844-E623-4BAE-A9C9-3A45B7D8A689}" type="slidenum">
              <a:rPr lang="en-US">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369238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1181100" y="696913"/>
            <a:ext cx="4648200" cy="3486150"/>
          </a:xfrm>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a:t>
            </a:r>
            <a:r>
              <a:rPr lang="en-US" dirty="0"/>
              <a:t>mission for the Vocational Rehabilitation Program is to:</a:t>
            </a:r>
          </a:p>
          <a:p>
            <a:pPr eaLnBrk="1" hangingPunct="1">
              <a:spcBef>
                <a:spcPct val="0"/>
              </a:spcBef>
            </a:pPr>
            <a:r>
              <a:rPr lang="en-US" dirty="0"/>
              <a:t>Assist Oregonians with disabilities to </a:t>
            </a:r>
            <a:r>
              <a:rPr lang="en-US" dirty="0" smtClean="0"/>
              <a:t>achieve,</a:t>
            </a:r>
            <a:r>
              <a:rPr lang="en-US" baseline="0" dirty="0" smtClean="0"/>
              <a:t> </a:t>
            </a:r>
            <a:r>
              <a:rPr lang="en-US" dirty="0" smtClean="0"/>
              <a:t>maintain and advance in employment </a:t>
            </a:r>
            <a:r>
              <a:rPr lang="en-US" dirty="0"/>
              <a:t>and independence</a:t>
            </a:r>
          </a:p>
          <a:p>
            <a:pPr eaLnBrk="1" hangingPunct="1">
              <a:spcBef>
                <a:spcPct val="0"/>
              </a:spcBef>
            </a:pPr>
            <a:endParaRPr lang="en-US" dirty="0"/>
          </a:p>
          <a:p>
            <a:pPr eaLnBrk="1" hangingPunct="1">
              <a:spcBef>
                <a:spcPct val="0"/>
              </a:spcBef>
            </a:pPr>
            <a:r>
              <a:rPr lang="en-US" dirty="0"/>
              <a:t>As our mission describes what we do, it doesn’t </a:t>
            </a:r>
            <a:r>
              <a:rPr lang="en-US" dirty="0" smtClean="0"/>
              <a:t>tell why or how we do it….</a:t>
            </a:r>
            <a:endParaRPr lang="en-US" dirty="0"/>
          </a:p>
          <a:p>
            <a:pPr eaLnBrk="1" hangingPunct="1">
              <a:spcBef>
                <a:spcPct val="0"/>
              </a:spcBef>
            </a:pPr>
            <a:endParaRPr lang="en-US" dirty="0"/>
          </a:p>
          <a:p>
            <a:pPr eaLnBrk="1" hangingPunct="1">
              <a:spcBef>
                <a:spcPct val="0"/>
              </a:spcBef>
            </a:pPr>
            <a:endParaRPr lang="en-US" dirty="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7AB1CE-29C2-4632-97B5-98E80E654893}" type="slidenum">
              <a:rPr lang="en-US">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251109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a:t>So far we have focused upon Vocational Rehabilitation in Oregon, however, it is important to look from a different perspective:</a:t>
            </a:r>
          </a:p>
          <a:p>
            <a:endParaRPr lang="en-US" altLang="en-US" baseline="0" dirty="0"/>
          </a:p>
          <a:p>
            <a:r>
              <a:rPr lang="en-US" altLang="en-US" baseline="0" dirty="0"/>
              <a:t>This is why Vocational Rehabilitation matters:</a:t>
            </a:r>
          </a:p>
          <a:p>
            <a:pPr marL="174706" indent="-174706">
              <a:buFont typeface="Arial" panose="020B0604020202020204" pitchFamily="34" charset="0"/>
              <a:buChar char="•"/>
            </a:pPr>
            <a:r>
              <a:rPr lang="en-US" altLang="en-US" baseline="0" dirty="0" smtClean="0"/>
              <a:t>350,586 working-age </a:t>
            </a:r>
            <a:r>
              <a:rPr lang="en-US" altLang="en-US" baseline="0" dirty="0"/>
              <a:t>Oregonians experience a disability</a:t>
            </a:r>
          </a:p>
          <a:p>
            <a:pPr marL="174706" indent="-174706" defTabSz="931762">
              <a:buFont typeface="Arial" panose="020B0604020202020204" pitchFamily="34" charset="0"/>
              <a:buChar char="•"/>
              <a:defRPr/>
            </a:pPr>
            <a:r>
              <a:rPr lang="en-US" altLang="en-US" dirty="0" smtClean="0">
                <a:latin typeface="Arial" charset="0"/>
                <a:cs typeface="Arial" charset="0"/>
              </a:rPr>
              <a:t>Only 34.7% </a:t>
            </a:r>
            <a:r>
              <a:rPr lang="en-US" altLang="en-US" dirty="0">
                <a:latin typeface="Arial" charset="0"/>
                <a:cs typeface="Arial" charset="0"/>
              </a:rPr>
              <a:t>of individuals with disabilities work vs. 72% of individuals without disabilities</a:t>
            </a:r>
            <a:r>
              <a:rPr lang="en-US" altLang="en-US" dirty="0">
                <a:solidFill>
                  <a:srgbClr val="FF0000"/>
                </a:solidFill>
                <a:latin typeface="Arial" charset="0"/>
                <a:cs typeface="Arial" charset="0"/>
              </a:rPr>
              <a:t> Disability Compendium 2013 Table 2.1 Civilians with Disabilities Age 16-64 Living in the Community 2013-Page 28 (http://www.disabilitycompendium.org/)</a:t>
            </a:r>
            <a:endParaRPr lang="en-US" altLang="en-US" i="1" dirty="0">
              <a:solidFill>
                <a:srgbClr val="FF0000"/>
              </a:solidFill>
              <a:latin typeface="Arial" charset="0"/>
              <a:cs typeface="Arial" charset="0"/>
            </a:endParaRPr>
          </a:p>
          <a:p>
            <a:pPr marL="174706" indent="-174706" defTabSz="931762">
              <a:buFont typeface="Arial" panose="020B0604020202020204" pitchFamily="34" charset="0"/>
              <a:buChar char="•"/>
              <a:defRPr/>
            </a:pPr>
            <a:r>
              <a:rPr lang="en-US" dirty="0"/>
              <a:t>$</a:t>
            </a:r>
            <a:r>
              <a:rPr lang="en-US" dirty="0" smtClean="0"/>
              <a:t>19,358 </a:t>
            </a:r>
            <a:r>
              <a:rPr lang="en-US" altLang="en-US" dirty="0">
                <a:latin typeface="Arial" charset="0"/>
                <a:cs typeface="Arial" charset="0"/>
              </a:rPr>
              <a:t>is the median wage for an individual with a disability; median wage for non-disabled individuals is $</a:t>
            </a:r>
            <a:r>
              <a:rPr lang="en-US" altLang="en-US" dirty="0" smtClean="0">
                <a:latin typeface="Arial" charset="0"/>
                <a:cs typeface="Arial" charset="0"/>
              </a:rPr>
              <a:t>28,658 </a:t>
            </a:r>
            <a:r>
              <a:rPr lang="en-US" altLang="en-US" dirty="0">
                <a:latin typeface="Arial" charset="0"/>
                <a:cs typeface="Arial" charset="0"/>
              </a:rPr>
              <a:t>(Disability Compendium 2013 Table 5.1 Median Earnings of Civilians16 and over the past 12 months for the United State and States, by Disability status in 2012 inflation adjusted dollars:2012</a:t>
            </a:r>
            <a:endParaRPr lang="en-US" altLang="en-US" baseline="0" dirty="0"/>
          </a:p>
          <a:p>
            <a:pPr marL="174706" indent="-174706">
              <a:buFont typeface="Arial" panose="020B0604020202020204" pitchFamily="34" charset="0"/>
              <a:buChar char="•"/>
            </a:pPr>
            <a:r>
              <a:rPr lang="en-US" altLang="en-US" baseline="0" dirty="0"/>
              <a:t>The Disability compendium tables are pulled from the American Community Survey (U.S. Census office</a:t>
            </a:r>
            <a:r>
              <a:rPr lang="en-US" altLang="en-US" baseline="0" dirty="0" smtClean="0"/>
              <a:t>)</a:t>
            </a:r>
          </a:p>
          <a:p>
            <a:pPr marL="174706" indent="-174706">
              <a:buFont typeface="Arial" panose="020B0604020202020204" pitchFamily="34" charset="0"/>
              <a:buChar char="•"/>
            </a:pPr>
            <a:r>
              <a:rPr lang="en-US" altLang="en-US" baseline="0" dirty="0" smtClean="0"/>
              <a:t>2,186 Oregonians went to work in 2016 with the assistance of Vocational rehabilitation</a:t>
            </a:r>
          </a:p>
          <a:p>
            <a:pPr marL="640592" lvl="1" indent="-174706">
              <a:buFont typeface="Arial" panose="020B0604020202020204" pitchFamily="34" charset="0"/>
              <a:buChar char="•"/>
            </a:pPr>
            <a:r>
              <a:rPr lang="en-US" altLang="en-US" baseline="0" dirty="0" smtClean="0"/>
              <a:t>In 2016, 16,486 individuals were served by VR</a:t>
            </a:r>
          </a:p>
          <a:p>
            <a:pPr marL="1106479" lvl="2" indent="-174706">
              <a:buFont typeface="Arial" panose="020B0604020202020204" pitchFamily="34" charset="0"/>
              <a:buChar char="•"/>
            </a:pPr>
            <a:r>
              <a:rPr lang="en-US" altLang="en-US" baseline="0" dirty="0" smtClean="0"/>
              <a:t>4,225 Youth</a:t>
            </a:r>
          </a:p>
          <a:p>
            <a:pPr marL="1106479" lvl="2" indent="-174706">
              <a:buFont typeface="Arial" panose="020B0604020202020204" pitchFamily="34" charset="0"/>
              <a:buChar char="•"/>
            </a:pPr>
            <a:r>
              <a:rPr lang="en-US" altLang="en-US" baseline="0" dirty="0" smtClean="0"/>
              <a:t>12,261 Adults</a:t>
            </a:r>
            <a:endParaRPr lang="en-US" altLang="en-US" baseline="0" dirty="0"/>
          </a:p>
          <a:p>
            <a:endParaRPr lang="en-US" altLang="en-US" baseline="0" dirty="0"/>
          </a:p>
          <a:p>
            <a:pPr indent="-6"/>
            <a:endParaRPr lang="en-US" altLang="en-US" baseline="0" dirty="0"/>
          </a:p>
          <a:p>
            <a:pPr indent="-6"/>
            <a:endParaRPr lang="en-US" altLang="en-US" baseline="0" dirty="0"/>
          </a:p>
          <a:p>
            <a:endParaRPr lang="en-US" dirty="0"/>
          </a:p>
          <a:p>
            <a:r>
              <a:rPr lang="en-US" dirty="0"/>
              <a:t> </a:t>
            </a:r>
          </a:p>
          <a:p>
            <a:endParaRPr lang="en-US" altLang="en-US" dirty="0"/>
          </a:p>
          <a:p>
            <a:pPr marL="174706" indent="-174706">
              <a:buFont typeface="Arial" panose="020B0604020202020204" pitchFamily="34" charset="0"/>
              <a:buChar char="•"/>
            </a:pPr>
            <a:endParaRPr lang="en-US" altLang="en-US" dirty="0"/>
          </a:p>
          <a:p>
            <a:pPr marL="174706" indent="-174706">
              <a:buFont typeface="Arial" panose="020B0604020202020204" pitchFamily="34" charset="0"/>
              <a:buChar char="•"/>
            </a:pPr>
            <a:endParaRPr lang="en-US" altLang="en-US" dirty="0"/>
          </a:p>
        </p:txBody>
      </p:sp>
      <p:sp>
        <p:nvSpPr>
          <p:cNvPr id="4" name="Slide Number Placeholder 3"/>
          <p:cNvSpPr>
            <a:spLocks noGrp="1"/>
          </p:cNvSpPr>
          <p:nvPr>
            <p:ph type="sldNum" sz="quarter" idx="5"/>
          </p:nvPr>
        </p:nvSpPr>
        <p:spPr/>
        <p:txBody>
          <a:bodyPr/>
          <a:lstStyle/>
          <a:p>
            <a:pPr>
              <a:defRPr/>
            </a:pPr>
            <a:fld id="{E4562C8A-BC65-4170-88F2-F1CCBC8373EA}"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948063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aseline="0" dirty="0"/>
          </a:p>
          <a:p>
            <a:pPr marL="174706" indent="-174706" defTabSz="931762">
              <a:buFont typeface="Arial" panose="020B0604020202020204" pitchFamily="34" charset="0"/>
              <a:buChar char="•"/>
              <a:defRPr/>
            </a:pPr>
            <a:r>
              <a:rPr lang="en-US" altLang="en-US" dirty="0"/>
              <a:t>Services</a:t>
            </a:r>
            <a:r>
              <a:rPr lang="en-US" altLang="en-US" baseline="0" dirty="0"/>
              <a:t> are very individualized—based upon the consumer</a:t>
            </a:r>
          </a:p>
          <a:p>
            <a:pPr marL="640586" lvl="1" indent="-174706" defTabSz="931762">
              <a:buFont typeface="Arial" panose="020B0604020202020204" pitchFamily="34" charset="0"/>
              <a:buChar char="•"/>
              <a:defRPr/>
            </a:pPr>
            <a:r>
              <a:rPr lang="en-US" altLang="en-US" baseline="0" dirty="0"/>
              <a:t>Examples:</a:t>
            </a:r>
          </a:p>
          <a:p>
            <a:pPr marL="1106469" lvl="2" indent="-174706" defTabSz="931762">
              <a:buFont typeface="Arial" panose="020B0604020202020204" pitchFamily="34" charset="0"/>
              <a:buChar char="•"/>
              <a:defRPr/>
            </a:pPr>
            <a:r>
              <a:rPr lang="en-US" altLang="en-US" baseline="0" dirty="0"/>
              <a:t>Job Coaching (contracted services)</a:t>
            </a:r>
          </a:p>
          <a:p>
            <a:pPr marL="1106469" lvl="2" indent="-174706" defTabSz="931762">
              <a:buFont typeface="Arial" panose="020B0604020202020204" pitchFamily="34" charset="0"/>
              <a:buChar char="•"/>
              <a:defRPr/>
            </a:pPr>
            <a:r>
              <a:rPr lang="en-US" altLang="en-US" baseline="0" dirty="0"/>
              <a:t>Behavioral Specialist (autism spectrum disorder)</a:t>
            </a:r>
          </a:p>
          <a:p>
            <a:pPr marL="1106469" lvl="2" indent="-174706" defTabSz="931762">
              <a:buFont typeface="Arial" panose="020B0604020202020204" pitchFamily="34" charset="0"/>
              <a:buChar char="•"/>
              <a:defRPr/>
            </a:pPr>
            <a:r>
              <a:rPr lang="en-US" altLang="en-US" baseline="0" dirty="0"/>
              <a:t>Rehab technology</a:t>
            </a:r>
          </a:p>
          <a:p>
            <a:pPr marL="1572350" lvl="3" indent="-174706" defTabSz="931762">
              <a:buFont typeface="Arial" panose="020B0604020202020204" pitchFamily="34" charset="0"/>
              <a:buChar char="•"/>
              <a:defRPr/>
            </a:pPr>
            <a:r>
              <a:rPr lang="en-US" altLang="en-US" baseline="0" dirty="0"/>
              <a:t>Modification to a tractor – hand controls or a lift</a:t>
            </a:r>
          </a:p>
          <a:p>
            <a:pPr marL="1106469" lvl="2" indent="-174706" defTabSz="931762">
              <a:buFont typeface="Arial" panose="020B0604020202020204" pitchFamily="34" charset="0"/>
              <a:buChar char="•"/>
              <a:defRPr/>
            </a:pPr>
            <a:r>
              <a:rPr lang="en-US" altLang="en-US" baseline="0" dirty="0"/>
              <a:t>Cochlear implant or hearing aid</a:t>
            </a:r>
          </a:p>
          <a:p>
            <a:pPr marL="1106469" lvl="2" indent="-174706" defTabSz="931762">
              <a:buFont typeface="Arial" panose="020B0604020202020204" pitchFamily="34" charset="0"/>
              <a:buChar char="•"/>
              <a:defRPr/>
            </a:pPr>
            <a:r>
              <a:rPr lang="en-US" altLang="en-US" baseline="0" dirty="0"/>
              <a:t>Reader</a:t>
            </a:r>
          </a:p>
          <a:p>
            <a:pPr marL="1106469" lvl="2" indent="-174706" defTabSz="931762">
              <a:buFont typeface="Arial" panose="020B0604020202020204" pitchFamily="34" charset="0"/>
              <a:buChar char="•"/>
              <a:defRPr/>
            </a:pPr>
            <a:r>
              <a:rPr lang="en-US" altLang="en-US" baseline="0" dirty="0"/>
              <a:t>Electronic calendar </a:t>
            </a:r>
            <a:r>
              <a:rPr lang="en-US" altLang="en-US" baseline="0" dirty="0" smtClean="0"/>
              <a:t>– organization</a:t>
            </a:r>
          </a:p>
          <a:p>
            <a:pPr marL="174695" indent="-174706" defTabSz="931762">
              <a:buFont typeface="Arial" panose="020B0604020202020204" pitchFamily="34" charset="0"/>
              <a:buChar char="•"/>
              <a:defRPr/>
            </a:pPr>
            <a:endParaRPr lang="en-US" altLang="en-US" dirty="0"/>
          </a:p>
          <a:p>
            <a:r>
              <a:rPr lang="en-US" u="sng" baseline="0" dirty="0" smtClean="0"/>
              <a:t>Services to Employers:</a:t>
            </a:r>
          </a:p>
          <a:p>
            <a:pPr marL="174708" indent="-174708">
              <a:buFont typeface="Arial" pitchFamily="34" charset="0"/>
              <a:buChar char="•"/>
            </a:pPr>
            <a:r>
              <a:rPr lang="en-US" u="none" baseline="0" dirty="0" smtClean="0"/>
              <a:t>More than just “training”</a:t>
            </a:r>
          </a:p>
          <a:p>
            <a:pPr marL="174708" indent="-174708">
              <a:buFont typeface="Arial" pitchFamily="34" charset="0"/>
              <a:buChar char="•"/>
            </a:pPr>
            <a:r>
              <a:rPr lang="en-US" u="none" baseline="0" dirty="0" smtClean="0"/>
              <a:t>Create relationships with employers</a:t>
            </a:r>
          </a:p>
          <a:p>
            <a:pPr marL="174708" indent="-174708">
              <a:buFont typeface="Arial" pitchFamily="34" charset="0"/>
              <a:buChar char="•"/>
            </a:pPr>
            <a:r>
              <a:rPr lang="en-US" u="none" baseline="0" dirty="0" smtClean="0"/>
              <a:t>Increase Work-based learning</a:t>
            </a:r>
          </a:p>
          <a:p>
            <a:pPr eaLnBrk="1" hangingPunct="1"/>
            <a:endParaRPr lang="en-US" altLang="en-US" dirty="0"/>
          </a:p>
          <a:p>
            <a:pPr eaLnBrk="1" hangingPunct="1"/>
            <a:r>
              <a:rPr lang="en-US" altLang="en-US" dirty="0"/>
              <a:t>97%</a:t>
            </a:r>
            <a:r>
              <a:rPr lang="en-US" altLang="en-US" baseline="0" dirty="0"/>
              <a:t> meet federal definition for persons with severe disabilities. </a:t>
            </a:r>
          </a:p>
          <a:p>
            <a:pPr eaLnBrk="1" hangingPunct="1"/>
            <a:r>
              <a:rPr lang="en-US" altLang="en-US" dirty="0"/>
              <a:t>Severity of disability is determined by the number of impairments that an individual experiences as a result of his/her disability conditions and the number and duration of services he/she will require. </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555967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What we’re doing now: </a:t>
            </a:r>
          </a:p>
          <a:p>
            <a:pPr marL="174708" indent="-174708">
              <a:buFont typeface="Arial" pitchFamily="34" charset="0"/>
              <a:buChar char="•"/>
            </a:pPr>
            <a:r>
              <a:rPr lang="en-US" dirty="0"/>
              <a:t>Statewide</a:t>
            </a:r>
            <a:r>
              <a:rPr lang="en-US" baseline="0" dirty="0"/>
              <a:t> workforce system redesign implementation group</a:t>
            </a:r>
          </a:p>
          <a:p>
            <a:pPr marL="174708" indent="-174708">
              <a:buFont typeface="Arial" pitchFamily="34" charset="0"/>
              <a:buChar char="•"/>
            </a:pPr>
            <a:r>
              <a:rPr lang="en-US" baseline="0" dirty="0"/>
              <a:t>Workforce wide data meetings</a:t>
            </a:r>
          </a:p>
          <a:p>
            <a:pPr marL="174708" indent="-174708">
              <a:buFont typeface="Arial" pitchFamily="34" charset="0"/>
              <a:buChar char="•"/>
            </a:pPr>
            <a:r>
              <a:rPr lang="en-US" baseline="0" dirty="0"/>
              <a:t>Policy and OAR changes</a:t>
            </a:r>
          </a:p>
          <a:p>
            <a:pPr marL="174708" indent="-174708">
              <a:buFont typeface="Arial" pitchFamily="34" charset="0"/>
              <a:buChar char="•"/>
            </a:pPr>
            <a:endParaRPr lang="en-US" baseline="0" dirty="0"/>
          </a:p>
          <a:p>
            <a:r>
              <a:rPr lang="en-US" u="sng" baseline="0" dirty="0" smtClean="0"/>
              <a:t>Performance </a:t>
            </a:r>
            <a:r>
              <a:rPr lang="en-US" u="sng" baseline="0" dirty="0"/>
              <a:t>Metrics:</a:t>
            </a:r>
          </a:p>
          <a:p>
            <a:pPr marL="174708" indent="-174708">
              <a:buFont typeface="Arial" pitchFamily="34" charset="0"/>
              <a:buChar char="•"/>
            </a:pPr>
            <a:r>
              <a:rPr lang="en-US" u="none" baseline="0" dirty="0"/>
              <a:t>New standards</a:t>
            </a:r>
          </a:p>
          <a:p>
            <a:pPr marL="640594" lvl="1" indent="-174708">
              <a:buFont typeface="Arial" pitchFamily="34" charset="0"/>
              <a:buChar char="•"/>
            </a:pPr>
            <a:r>
              <a:rPr lang="en-US" u="none" baseline="0" dirty="0"/>
              <a:t>Instead of the number of rehabs/placements</a:t>
            </a:r>
          </a:p>
          <a:p>
            <a:pPr marL="1106481" lvl="2" indent="-174708">
              <a:buFont typeface="Arial" pitchFamily="34" charset="0"/>
              <a:buChar char="•"/>
            </a:pPr>
            <a:r>
              <a:rPr lang="en-US" u="none" baseline="0" dirty="0"/>
              <a:t>After rehab – look at longevity – 2</a:t>
            </a:r>
            <a:r>
              <a:rPr lang="en-US" u="none" baseline="30000" dirty="0"/>
              <a:t>nd</a:t>
            </a:r>
            <a:r>
              <a:rPr lang="en-US" u="none" baseline="0" dirty="0"/>
              <a:t> and 4</a:t>
            </a:r>
            <a:r>
              <a:rPr lang="en-US" u="none" baseline="30000" dirty="0"/>
              <a:t>th</a:t>
            </a:r>
            <a:r>
              <a:rPr lang="en-US" u="none" baseline="0" dirty="0"/>
              <a:t> quarter</a:t>
            </a:r>
          </a:p>
          <a:p>
            <a:pPr marL="640594" lvl="1" indent="-174708">
              <a:buFont typeface="Arial" pitchFamily="34" charset="0"/>
              <a:buChar char="•"/>
            </a:pPr>
            <a:r>
              <a:rPr lang="en-US" u="none" baseline="0" dirty="0"/>
              <a:t>Wage comparison</a:t>
            </a:r>
          </a:p>
          <a:p>
            <a:pPr marL="640594" lvl="1" indent="-174708">
              <a:buFont typeface="Arial" pitchFamily="34" charset="0"/>
              <a:buChar char="•"/>
            </a:pPr>
            <a:r>
              <a:rPr lang="en-US" u="none" baseline="0" dirty="0"/>
              <a:t>Employer Satisfaction (still being defined)</a:t>
            </a:r>
          </a:p>
          <a:p>
            <a:pPr marL="640594" lvl="1" indent="-174708">
              <a:buFont typeface="Arial" pitchFamily="34" charset="0"/>
              <a:buChar char="•"/>
            </a:pPr>
            <a:r>
              <a:rPr lang="en-US" u="none" baseline="0" dirty="0"/>
              <a:t>Percentage of enrollment</a:t>
            </a:r>
          </a:p>
          <a:p>
            <a:r>
              <a:rPr lang="en-US" u="sng" dirty="0"/>
              <a:t>Pre-Employment Transition Services</a:t>
            </a:r>
            <a:r>
              <a:rPr lang="en-US" dirty="0"/>
              <a:t>:</a:t>
            </a:r>
          </a:p>
          <a:p>
            <a:r>
              <a:rPr lang="en-US" u="sng" dirty="0"/>
              <a:t>5</a:t>
            </a:r>
            <a:r>
              <a:rPr lang="en-US" u="sng" baseline="0" dirty="0"/>
              <a:t> Core Required Activities</a:t>
            </a:r>
            <a:r>
              <a:rPr lang="en-US" baseline="0" dirty="0"/>
              <a:t>:</a:t>
            </a:r>
          </a:p>
          <a:p>
            <a:pPr marL="232943" indent="-232943">
              <a:buFont typeface="Arial" pitchFamily="34" charset="0"/>
              <a:buAutoNum type="arabicPeriod"/>
            </a:pPr>
            <a:r>
              <a:rPr lang="en-US" baseline="0" dirty="0"/>
              <a:t>Job exploration counseling</a:t>
            </a:r>
          </a:p>
          <a:p>
            <a:pPr marL="232943" indent="-232943">
              <a:buFont typeface="Arial" pitchFamily="34" charset="0"/>
              <a:buAutoNum type="arabicPeriod"/>
            </a:pPr>
            <a:r>
              <a:rPr lang="en-US" baseline="0" dirty="0"/>
              <a:t>Work-Based learning experience</a:t>
            </a:r>
          </a:p>
          <a:p>
            <a:pPr marL="698830" lvl="1" indent="-232943">
              <a:buFont typeface="Arial" pitchFamily="34" charset="0"/>
              <a:buAutoNum type="arabicPeriod"/>
            </a:pPr>
            <a:r>
              <a:rPr lang="en-US" baseline="0" dirty="0"/>
              <a:t>Which may include in-school or after school opportunities or experiences provided in an integrated environment</a:t>
            </a:r>
          </a:p>
          <a:p>
            <a:pPr marL="232943" indent="-232943">
              <a:buFont typeface="Arial" pitchFamily="34" charset="0"/>
              <a:buAutoNum type="arabicPeriod"/>
            </a:pPr>
            <a:r>
              <a:rPr lang="en-US" baseline="0" dirty="0"/>
              <a:t>Counseling on opportunities for enrollment in comprehensive transition or post secondary educational programs at institutions of high education</a:t>
            </a:r>
          </a:p>
          <a:p>
            <a:pPr marL="232943" indent="-232943">
              <a:buFont typeface="Arial" pitchFamily="34" charset="0"/>
              <a:buAutoNum type="arabicPeriod"/>
            </a:pPr>
            <a:r>
              <a:rPr lang="en-US" baseline="0" dirty="0"/>
              <a:t>Workplace readiness training to develop social skills and independent living</a:t>
            </a:r>
          </a:p>
          <a:p>
            <a:pPr marL="232943" indent="-232943">
              <a:buFont typeface="Arial" pitchFamily="34" charset="0"/>
              <a:buAutoNum type="arabicPeriod"/>
            </a:pPr>
            <a:r>
              <a:rPr lang="en-US" baseline="0" dirty="0"/>
              <a:t>Instruction in self-advocacy, which may include peer mentoring</a:t>
            </a:r>
          </a:p>
          <a:p>
            <a:endParaRPr lang="en-US" u="sng" baseline="0" dirty="0" smtClean="0"/>
          </a:p>
          <a:p>
            <a:r>
              <a:rPr lang="en-US" u="sng" baseline="0" dirty="0" smtClean="0"/>
              <a:t>9 LWDB</a:t>
            </a:r>
            <a:endParaRPr lang="en-US" u="sng" baseline="0" dirty="0"/>
          </a:p>
          <a:p>
            <a:r>
              <a:rPr lang="en-US" u="sng" baseline="0" dirty="0"/>
              <a:t>State Plan:</a:t>
            </a:r>
            <a:r>
              <a:rPr lang="en-US" u="none" baseline="0" dirty="0"/>
              <a:t> Employment to take the lead with multiple partners</a:t>
            </a:r>
          </a:p>
          <a:p>
            <a:endParaRPr lang="en-US" baseline="0" dirty="0" smtClean="0"/>
          </a:p>
          <a:p>
            <a:r>
              <a:rPr lang="en-US" baseline="0" dirty="0" smtClean="0"/>
              <a:t>Working </a:t>
            </a:r>
            <a:r>
              <a:rPr lang="en-US" baseline="0" dirty="0"/>
              <a:t>closely with Department of Education:</a:t>
            </a:r>
          </a:p>
          <a:p>
            <a:pPr marL="174708" indent="-174708">
              <a:buFont typeface="Arial" pitchFamily="34" charset="0"/>
              <a:buChar char="•"/>
            </a:pPr>
            <a:r>
              <a:rPr lang="en-US" baseline="0" dirty="0"/>
              <a:t>Project Access Curriculum (9-12</a:t>
            </a:r>
            <a:r>
              <a:rPr lang="en-US" baseline="30000" dirty="0"/>
              <a:t>th</a:t>
            </a:r>
            <a:r>
              <a:rPr lang="en-US" baseline="0" dirty="0"/>
              <a:t> grade) as a delivery mechanism to teach/train all of the required 5 Core activities in classrooms</a:t>
            </a:r>
          </a:p>
          <a:p>
            <a:pPr marL="174708" indent="-174708">
              <a:buFont typeface="Arial" pitchFamily="34" charset="0"/>
              <a:buChar char="•"/>
            </a:pPr>
            <a:r>
              <a:rPr lang="en-US" baseline="0" dirty="0"/>
              <a:t>Communication strategy across all school districts and VR branch offices</a:t>
            </a:r>
          </a:p>
          <a:p>
            <a:pPr marL="174708" indent="-174708">
              <a:buFont typeface="Arial" pitchFamily="34" charset="0"/>
              <a:buChar char="•"/>
            </a:pPr>
            <a:r>
              <a:rPr lang="en-US" baseline="0" dirty="0"/>
              <a:t>Special Education teachers and VR staff through the use of a transition manual—Transition Together</a:t>
            </a:r>
          </a:p>
          <a:p>
            <a:pPr marL="174708" indent="-174708">
              <a:buFont typeface="Arial" pitchFamily="34" charset="0"/>
              <a:buChar char="•"/>
            </a:pPr>
            <a:r>
              <a:rPr lang="en-US" baseline="0" dirty="0"/>
              <a:t>Working with ODE’s statewide transition network facilitators</a:t>
            </a:r>
          </a:p>
          <a:p>
            <a:pPr marL="174708" indent="-174708">
              <a:buFont typeface="Arial" pitchFamily="34" charset="0"/>
              <a:buChar char="•"/>
            </a:pPr>
            <a:r>
              <a:rPr lang="en-US" baseline="0" dirty="0"/>
              <a:t>Cross training district staff at local level</a:t>
            </a:r>
          </a:p>
          <a:p>
            <a:pPr marL="174708" indent="-174708">
              <a:buFont typeface="Arial" pitchFamily="34" charset="0"/>
              <a:buChar char="•"/>
            </a:pPr>
            <a:r>
              <a:rPr lang="en-US" baseline="0" dirty="0"/>
              <a:t>Providing tips and resources through YTP website</a:t>
            </a:r>
          </a:p>
          <a:p>
            <a:endParaRPr lang="en-US" baseline="0" dirty="0"/>
          </a:p>
          <a:p>
            <a:pPr defTabSz="931774" fontAlgn="base">
              <a:spcBef>
                <a:spcPct val="30000"/>
              </a:spcBef>
              <a:spcAft>
                <a:spcPct val="0"/>
              </a:spcAft>
              <a:defRPr/>
            </a:pPr>
            <a:r>
              <a:rPr lang="en-US" altLang="en-US" baseline="0" dirty="0"/>
              <a:t>Budget requirements:</a:t>
            </a:r>
          </a:p>
          <a:p>
            <a:pPr marL="174708" indent="-174708" defTabSz="931774" fontAlgn="base">
              <a:spcBef>
                <a:spcPct val="30000"/>
              </a:spcBef>
              <a:spcAft>
                <a:spcPct val="0"/>
              </a:spcAft>
              <a:buFont typeface="Arial" pitchFamily="34" charset="0"/>
              <a:buChar char="•"/>
              <a:defRPr/>
            </a:pPr>
            <a:r>
              <a:rPr lang="en-US" altLang="en-US" baseline="0" dirty="0"/>
              <a:t>the 15% of Federal allocation required to be spent on Pre Employment Vocational Transition Services</a:t>
            </a:r>
          </a:p>
          <a:p>
            <a:pPr defTabSz="931774" fontAlgn="base">
              <a:spcBef>
                <a:spcPct val="30000"/>
              </a:spcBef>
              <a:spcAft>
                <a:spcPct val="0"/>
              </a:spcAft>
              <a:defRPr/>
            </a:pPr>
            <a:endParaRPr lang="en-US" alt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5613BF88-B7BF-4137-8616-0A74370FE228}" type="slidenum">
              <a:rPr lang="en-US">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1248132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Barriers:</a:t>
            </a:r>
          </a:p>
          <a:p>
            <a:pPr marL="174708" indent="-174708">
              <a:buFont typeface="Arial" panose="020B0604020202020204" pitchFamily="34" charset="0"/>
              <a:buChar char="•"/>
            </a:pPr>
            <a:r>
              <a:rPr lang="en-US" dirty="0" smtClean="0"/>
              <a:t>Informational sharing</a:t>
            </a:r>
          </a:p>
          <a:p>
            <a:pPr marL="174708" indent="-174708">
              <a:buFont typeface="Arial" panose="020B0604020202020204" pitchFamily="34" charset="0"/>
              <a:buChar char="•"/>
            </a:pPr>
            <a:r>
              <a:rPr lang="en-US" dirty="0" smtClean="0"/>
              <a:t>Accurate forecasting data</a:t>
            </a:r>
          </a:p>
          <a:p>
            <a:pPr marL="640594" lvl="1" indent="-174708">
              <a:buFont typeface="Arial" panose="020B0604020202020204" pitchFamily="34" charset="0"/>
              <a:buChar char="•"/>
            </a:pPr>
            <a:r>
              <a:rPr lang="en-US" dirty="0" smtClean="0"/>
              <a:t>Misalignment of educational system (K-12)</a:t>
            </a:r>
            <a:r>
              <a:rPr lang="en-US" baseline="0" dirty="0" smtClean="0"/>
              <a:t> system and workforce needs</a:t>
            </a:r>
          </a:p>
          <a:p>
            <a:pPr marL="1106481" lvl="2" indent="-174708">
              <a:buFont typeface="Arial" panose="020B0604020202020204" pitchFamily="34" charset="0"/>
              <a:buChar char="•"/>
            </a:pPr>
            <a:r>
              <a:rPr lang="en-US" dirty="0" smtClean="0"/>
              <a:t>Attached to future business needed in</a:t>
            </a:r>
            <a:r>
              <a:rPr lang="en-US" baseline="0" dirty="0" smtClean="0"/>
              <a:t> their workforce</a:t>
            </a:r>
          </a:p>
          <a:p>
            <a:pPr marL="174708" indent="-174708">
              <a:buFont typeface="Arial" panose="020B0604020202020204" pitchFamily="34" charset="0"/>
              <a:buChar char="•"/>
            </a:pPr>
            <a:r>
              <a:rPr lang="en-US" baseline="0" dirty="0" smtClean="0"/>
              <a:t>Funding to meet the needs of all Oregonians with disabilities who are pursuing employment</a:t>
            </a:r>
          </a:p>
          <a:p>
            <a:pPr marL="640594" lvl="1" indent="-174708">
              <a:buFont typeface="Arial" panose="020B0604020202020204" pitchFamily="34" charset="0"/>
              <a:buChar char="•"/>
            </a:pPr>
            <a:r>
              <a:rPr lang="en-US" baseline="0" dirty="0" smtClean="0"/>
              <a:t>350,000+ individuals with disabilities of working age</a:t>
            </a:r>
          </a:p>
          <a:p>
            <a:pPr marL="640594" lvl="1" indent="-174708">
              <a:buFont typeface="Arial" panose="020B0604020202020204" pitchFamily="34" charset="0"/>
              <a:buChar char="•"/>
            </a:pPr>
            <a:r>
              <a:rPr lang="en-US" baseline="0" dirty="0" smtClean="0"/>
              <a:t>Serve 16,000 per year</a:t>
            </a:r>
          </a:p>
          <a:p>
            <a:pPr marL="1106481" lvl="2" indent="-174708">
              <a:buFont typeface="Arial" panose="020B0604020202020204" pitchFamily="34" charset="0"/>
              <a:buChar char="•"/>
            </a:pPr>
            <a:r>
              <a:rPr lang="en-US" baseline="0" dirty="0" smtClean="0"/>
              <a:t>Access to the workforce system is very important</a:t>
            </a:r>
          </a:p>
          <a:p>
            <a:pPr marL="174708" indent="-174708">
              <a:buFont typeface="Arial" panose="020B0604020202020204" pitchFamily="34" charset="0"/>
              <a:buChar char="•"/>
            </a:pPr>
            <a:r>
              <a:rPr lang="en-US" baseline="0" dirty="0" smtClean="0"/>
              <a:t>Shift service delivery system</a:t>
            </a:r>
          </a:p>
          <a:p>
            <a:pPr marL="640594" lvl="1" indent="-174708">
              <a:buFont typeface="Arial" panose="020B0604020202020204" pitchFamily="34" charset="0"/>
              <a:buChar char="•"/>
            </a:pPr>
            <a:r>
              <a:rPr lang="en-US" baseline="0" dirty="0" smtClean="0"/>
              <a:t>Different view of case management</a:t>
            </a:r>
          </a:p>
          <a:p>
            <a:pPr marL="640594" lvl="1" indent="-174708">
              <a:buFont typeface="Arial" panose="020B0604020202020204" pitchFamily="34" charset="0"/>
              <a:buChar char="•"/>
            </a:pPr>
            <a:endParaRPr lang="en-US" dirty="0" smtClean="0"/>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endParaRPr lang="en-US" dirty="0" smtClean="0"/>
          </a:p>
          <a:p>
            <a:r>
              <a:rPr lang="en-US" dirty="0" smtClean="0"/>
              <a:t>Funding:</a:t>
            </a:r>
          </a:p>
          <a:p>
            <a:pPr marL="174708" indent="-174708">
              <a:buFont typeface="Arial" panose="020B0604020202020204" pitchFamily="34" charset="0"/>
              <a:buChar char="•"/>
            </a:pPr>
            <a:r>
              <a:rPr lang="en-US" dirty="0" smtClean="0"/>
              <a:t>Individual model – needs</a:t>
            </a:r>
            <a:r>
              <a:rPr lang="en-US" baseline="0" dirty="0" smtClean="0"/>
              <a:t> of our client</a:t>
            </a:r>
            <a:endParaRPr lang="en-US" dirty="0"/>
          </a:p>
        </p:txBody>
      </p:sp>
      <p:sp>
        <p:nvSpPr>
          <p:cNvPr id="4" name="Slide Number Placeholder 3"/>
          <p:cNvSpPr>
            <a:spLocks noGrp="1"/>
          </p:cNvSpPr>
          <p:nvPr>
            <p:ph type="sldNum" sz="quarter" idx="10"/>
          </p:nvPr>
        </p:nvSpPr>
        <p:spPr/>
        <p:txBody>
          <a:bodyPr/>
          <a:lstStyle/>
          <a:p>
            <a:pPr>
              <a:defRPr/>
            </a:pPr>
            <a:fld id="{5613BF88-B7BF-4137-8616-0A74370FE228}"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334472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7C6866A-BC0A-4782-A159-4B281BE16DF5}" type="slidenum">
              <a:rPr lang="en-US" smtClean="0">
                <a:solidFill>
                  <a:prstClr val="black"/>
                </a:solidFill>
              </a:rPr>
              <a:pPr/>
              <a:t>47</a:t>
            </a:fld>
            <a:endParaRPr lang="en-US" dirty="0" smtClean="0">
              <a:solidFill>
                <a:prstClr val="black"/>
              </a:solidFill>
            </a:endParaRPr>
          </a:p>
        </p:txBody>
      </p:sp>
      <p:sp>
        <p:nvSpPr>
          <p:cNvPr id="80899" name="Rectangle 2"/>
          <p:cNvSpPr>
            <a:spLocks noGrp="1" noRot="1" noChangeAspect="1" noChangeArrowheads="1" noTextEdit="1"/>
          </p:cNvSpPr>
          <p:nvPr>
            <p:ph type="sldImg"/>
          </p:nvPr>
        </p:nvSpPr>
        <p:spPr>
          <a:xfrm>
            <a:off x="1185863" y="692150"/>
            <a:ext cx="4656137" cy="3490913"/>
          </a:xfrm>
          <a:ln/>
        </p:spPr>
      </p:sp>
      <p:sp>
        <p:nvSpPr>
          <p:cNvPr id="8090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122938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83EC04A-4C7B-43A2-94F5-40442FC2E3C4}" type="slidenum">
              <a:rPr lang="en-US" smtClean="0">
                <a:solidFill>
                  <a:prstClr val="black"/>
                </a:solidFill>
              </a:rPr>
              <a:pPr/>
              <a:t>48</a:t>
            </a:fld>
            <a:endParaRPr lang="en-US" dirty="0" smtClean="0">
              <a:solidFill>
                <a:prstClr val="black"/>
              </a:solidFill>
            </a:endParaRPr>
          </a:p>
        </p:txBody>
      </p:sp>
      <p:sp>
        <p:nvSpPr>
          <p:cNvPr id="115715" name="Rectangle 2"/>
          <p:cNvSpPr>
            <a:spLocks noGrp="1" noRot="1" noChangeAspect="1" noChangeArrowheads="1" noTextEdit="1"/>
          </p:cNvSpPr>
          <p:nvPr>
            <p:ph type="sldImg"/>
          </p:nvPr>
        </p:nvSpPr>
        <p:spPr>
          <a:xfrm>
            <a:off x="1185863" y="692150"/>
            <a:ext cx="4654550" cy="3490913"/>
          </a:xfrm>
          <a:ln/>
        </p:spPr>
      </p:sp>
      <p:sp>
        <p:nvSpPr>
          <p:cNvPr id="115716" name="Rectangle 3"/>
          <p:cNvSpPr>
            <a:spLocks noGrp="1" noChangeArrowheads="1"/>
          </p:cNvSpPr>
          <p:nvPr>
            <p:ph type="body" idx="1"/>
          </p:nvPr>
        </p:nvSpPr>
        <p:spPr>
          <a:noFill/>
          <a:ln/>
        </p:spPr>
        <p:txBody>
          <a:bodyPr/>
          <a:lstStyle/>
          <a:p>
            <a:r>
              <a:rPr lang="en-US" dirty="0" smtClean="0"/>
              <a:t>Dacia</a:t>
            </a:r>
          </a:p>
        </p:txBody>
      </p:sp>
    </p:spTree>
    <p:extLst>
      <p:ext uri="{BB962C8B-B14F-4D97-AF65-F5344CB8AC3E}">
        <p14:creationId xmlns:p14="http://schemas.microsoft.com/office/powerpoint/2010/main" val="3065609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D7C50BD-72F5-48AE-90D2-126795A19743}" type="slidenum">
              <a:rPr lang="en-US" smtClean="0">
                <a:solidFill>
                  <a:srgbClr val="000000"/>
                </a:solidFill>
              </a:rPr>
              <a:pPr/>
              <a:t>49</a:t>
            </a:fld>
            <a:endParaRPr lang="en-US" dirty="0" smtClean="0">
              <a:solidFill>
                <a:srgbClr val="000000"/>
              </a:solidFill>
            </a:endParaRPr>
          </a:p>
        </p:txBody>
      </p:sp>
      <p:sp>
        <p:nvSpPr>
          <p:cNvPr id="108547" name="Rectangle 2"/>
          <p:cNvSpPr>
            <a:spLocks noGrp="1" noRot="1" noChangeAspect="1" noChangeArrowheads="1" noTextEdit="1"/>
          </p:cNvSpPr>
          <p:nvPr>
            <p:ph type="sldImg"/>
          </p:nvPr>
        </p:nvSpPr>
        <p:spPr>
          <a:xfrm>
            <a:off x="1195388" y="688975"/>
            <a:ext cx="4624387" cy="3468688"/>
          </a:xfrm>
          <a:ln/>
        </p:spPr>
      </p:sp>
      <p:sp>
        <p:nvSpPr>
          <p:cNvPr id="108548"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08607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5BB6D-9A27-4660-BDF6-04A70C1BCF9D}" type="slidenum">
              <a:rPr lang="en-US" smtClean="0"/>
              <a:t>5</a:t>
            </a:fld>
            <a:endParaRPr lang="en-US" dirty="0"/>
          </a:p>
        </p:txBody>
      </p:sp>
    </p:spTree>
    <p:extLst>
      <p:ext uri="{BB962C8B-B14F-4D97-AF65-F5344CB8AC3E}">
        <p14:creationId xmlns:p14="http://schemas.microsoft.com/office/powerpoint/2010/main" val="10925322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8B15EF0-B7DA-4ACA-859C-9ACD9F6EC4E8}" type="slidenum">
              <a:rPr lang="en-US" smtClean="0">
                <a:solidFill>
                  <a:prstClr val="black"/>
                </a:solidFill>
              </a:rPr>
              <a:pPr/>
              <a:t>50</a:t>
            </a:fld>
            <a:endParaRPr lang="en-US" dirty="0" smtClean="0">
              <a:solidFill>
                <a:prstClr val="black"/>
              </a:solidFill>
            </a:endParaRPr>
          </a:p>
        </p:txBody>
      </p:sp>
      <p:sp>
        <p:nvSpPr>
          <p:cNvPr id="109571" name="Rectangle 2"/>
          <p:cNvSpPr>
            <a:spLocks noGrp="1" noRot="1" noChangeAspect="1" noChangeArrowheads="1" noTextEdit="1"/>
          </p:cNvSpPr>
          <p:nvPr>
            <p:ph type="sldImg"/>
          </p:nvPr>
        </p:nvSpPr>
        <p:spPr>
          <a:xfrm>
            <a:off x="1185863" y="692150"/>
            <a:ext cx="4654550" cy="3490913"/>
          </a:xfrm>
          <a:ln/>
        </p:spPr>
      </p:sp>
      <p:sp>
        <p:nvSpPr>
          <p:cNvPr id="109572" name="Rectangle 3"/>
          <p:cNvSpPr>
            <a:spLocks noGrp="1" noChangeArrowheads="1"/>
          </p:cNvSpPr>
          <p:nvPr>
            <p:ph type="body" idx="1"/>
          </p:nvPr>
        </p:nvSpPr>
        <p:spPr>
          <a:noFill/>
          <a:ln/>
        </p:spPr>
        <p:txBody>
          <a:bodyPr/>
          <a:lstStyle/>
          <a:p>
            <a:r>
              <a:rPr lang="en-US" dirty="0" smtClean="0"/>
              <a:t>Angel</a:t>
            </a:r>
          </a:p>
        </p:txBody>
      </p:sp>
    </p:spTree>
    <p:extLst>
      <p:ext uri="{BB962C8B-B14F-4D97-AF65-F5344CB8AC3E}">
        <p14:creationId xmlns:p14="http://schemas.microsoft.com/office/powerpoint/2010/main" val="1823321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C5E87470-877B-4EFE-8569-FBC609C34352}" type="slidenum">
              <a:rPr lang="en-US" smtClean="0">
                <a:solidFill>
                  <a:prstClr val="black"/>
                </a:solidFill>
              </a:rPr>
              <a:pPr/>
              <a:t>51</a:t>
            </a:fld>
            <a:endParaRPr lang="en-US" dirty="0" smtClean="0">
              <a:solidFill>
                <a:prstClr val="black"/>
              </a:solidFill>
            </a:endParaRPr>
          </a:p>
        </p:txBody>
      </p:sp>
      <p:sp>
        <p:nvSpPr>
          <p:cNvPr id="119811" name="Rectangle 2"/>
          <p:cNvSpPr>
            <a:spLocks noGrp="1" noRot="1" noChangeAspect="1" noChangeArrowheads="1" noTextEdit="1"/>
          </p:cNvSpPr>
          <p:nvPr>
            <p:ph type="sldImg"/>
          </p:nvPr>
        </p:nvSpPr>
        <p:spPr>
          <a:xfrm>
            <a:off x="1185863" y="692150"/>
            <a:ext cx="4654550" cy="3490913"/>
          </a:xfrm>
          <a:ln/>
        </p:spPr>
      </p:sp>
      <p:sp>
        <p:nvSpPr>
          <p:cNvPr id="119812" name="Rectangle 3"/>
          <p:cNvSpPr>
            <a:spLocks noGrp="1" noChangeArrowheads="1"/>
          </p:cNvSpPr>
          <p:nvPr>
            <p:ph type="body" idx="1"/>
          </p:nvPr>
        </p:nvSpPr>
        <p:spPr>
          <a:noFill/>
          <a:ln/>
        </p:spPr>
        <p:txBody>
          <a:bodyPr/>
          <a:lstStyle/>
          <a:p>
            <a:r>
              <a:rPr lang="en-US" dirty="0" smtClean="0"/>
              <a:t>Jason</a:t>
            </a:r>
          </a:p>
        </p:txBody>
      </p:sp>
    </p:spTree>
    <p:extLst>
      <p:ext uri="{BB962C8B-B14F-4D97-AF65-F5344CB8AC3E}">
        <p14:creationId xmlns:p14="http://schemas.microsoft.com/office/powerpoint/2010/main" val="26101639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752E2AA4-9A96-4DC5-A7D0-36408AB9EC89}" type="slidenum">
              <a:rPr lang="en-US" smtClean="0">
                <a:solidFill>
                  <a:prstClr val="black"/>
                </a:solidFill>
              </a:rPr>
              <a:pPr/>
              <a:t>52</a:t>
            </a:fld>
            <a:endParaRPr lang="en-US" dirty="0" smtClean="0">
              <a:solidFill>
                <a:prstClr val="black"/>
              </a:solidFill>
            </a:endParaRPr>
          </a:p>
        </p:txBody>
      </p:sp>
      <p:sp>
        <p:nvSpPr>
          <p:cNvPr id="115715" name="Rectangle 2"/>
          <p:cNvSpPr>
            <a:spLocks noGrp="1" noRot="1" noChangeAspect="1" noChangeArrowheads="1" noTextEdit="1"/>
          </p:cNvSpPr>
          <p:nvPr>
            <p:ph type="sldImg"/>
          </p:nvPr>
        </p:nvSpPr>
        <p:spPr>
          <a:xfrm>
            <a:off x="1185863" y="692150"/>
            <a:ext cx="4654550" cy="3490913"/>
          </a:xfrm>
          <a:ln/>
        </p:spPr>
      </p:sp>
      <p:sp>
        <p:nvSpPr>
          <p:cNvPr id="115716" name="Rectangle 3"/>
          <p:cNvSpPr>
            <a:spLocks noGrp="1" noChangeArrowheads="1"/>
          </p:cNvSpPr>
          <p:nvPr>
            <p:ph type="body" idx="1"/>
          </p:nvPr>
        </p:nvSpPr>
        <p:spPr>
          <a:noFill/>
          <a:ln/>
        </p:spPr>
        <p:txBody>
          <a:bodyPr/>
          <a:lstStyle/>
          <a:p>
            <a:r>
              <a:rPr lang="en-US" dirty="0" smtClean="0"/>
              <a:t>Angel</a:t>
            </a:r>
          </a:p>
        </p:txBody>
      </p:sp>
    </p:spTree>
    <p:extLst>
      <p:ext uri="{BB962C8B-B14F-4D97-AF65-F5344CB8AC3E}">
        <p14:creationId xmlns:p14="http://schemas.microsoft.com/office/powerpoint/2010/main" val="11204599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Angel and Sarah Jo</a:t>
            </a:r>
            <a:endParaRPr lang="en-US" dirty="0"/>
          </a:p>
        </p:txBody>
      </p:sp>
      <p:sp>
        <p:nvSpPr>
          <p:cNvPr id="4" name="Slide Number Placeholder 3"/>
          <p:cNvSpPr>
            <a:spLocks noGrp="1"/>
          </p:cNvSpPr>
          <p:nvPr>
            <p:ph type="sldNum" sz="quarter" idx="10"/>
          </p:nvPr>
        </p:nvSpPr>
        <p:spPr/>
        <p:txBody>
          <a:bodyPr/>
          <a:lstStyle/>
          <a:p>
            <a:pPr>
              <a:defRPr/>
            </a:pPr>
            <a:fld id="{2F344F15-12A9-465A-B3CA-1903074AEF06}"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2660472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Angel and Sarah Jo</a:t>
            </a:r>
            <a:endParaRPr lang="en-US" dirty="0"/>
          </a:p>
        </p:txBody>
      </p:sp>
      <p:sp>
        <p:nvSpPr>
          <p:cNvPr id="4" name="Slide Number Placeholder 3"/>
          <p:cNvSpPr>
            <a:spLocks noGrp="1"/>
          </p:cNvSpPr>
          <p:nvPr>
            <p:ph type="sldNum" sz="quarter" idx="10"/>
          </p:nvPr>
        </p:nvSpPr>
        <p:spPr/>
        <p:txBody>
          <a:bodyPr/>
          <a:lstStyle/>
          <a:p>
            <a:pPr>
              <a:defRPr/>
            </a:pPr>
            <a:fld id="{2F344F15-12A9-465A-B3CA-1903074AEF06}"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3235006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85AF6D99-B6F6-43AB-8B98-B9567DB51B9A}" type="slidenum">
              <a:rPr lang="en-US" smtClean="0">
                <a:solidFill>
                  <a:prstClr val="black"/>
                </a:solidFill>
              </a:rPr>
              <a:pPr/>
              <a:t>55</a:t>
            </a:fld>
            <a:endParaRPr lang="en-US" dirty="0" smtClean="0">
              <a:solidFill>
                <a:prstClr val="black"/>
              </a:solidFill>
            </a:endParaRPr>
          </a:p>
        </p:txBody>
      </p:sp>
      <p:sp>
        <p:nvSpPr>
          <p:cNvPr id="92163" name="Rectangle 2"/>
          <p:cNvSpPr>
            <a:spLocks noGrp="1" noRot="1" noChangeAspect="1" noChangeArrowheads="1" noTextEdit="1"/>
          </p:cNvSpPr>
          <p:nvPr>
            <p:ph type="sldImg"/>
          </p:nvPr>
        </p:nvSpPr>
        <p:spPr>
          <a:xfrm>
            <a:off x="1185863" y="692150"/>
            <a:ext cx="4654550" cy="3490913"/>
          </a:xfrm>
          <a:ln/>
        </p:spPr>
      </p:sp>
      <p:sp>
        <p:nvSpPr>
          <p:cNvPr id="92164" name="Rectangle 3"/>
          <p:cNvSpPr>
            <a:spLocks noGrp="1" noChangeArrowheads="1"/>
          </p:cNvSpPr>
          <p:nvPr>
            <p:ph type="body" idx="1"/>
          </p:nvPr>
        </p:nvSpPr>
        <p:spPr>
          <a:noFill/>
          <a:ln/>
        </p:spPr>
        <p:txBody>
          <a:bodyPr/>
          <a:lstStyle/>
          <a:p>
            <a:r>
              <a:rPr lang="en-US" dirty="0" smtClean="0"/>
              <a:t>angel</a:t>
            </a:r>
          </a:p>
        </p:txBody>
      </p:sp>
    </p:spTree>
    <p:extLst>
      <p:ext uri="{BB962C8B-B14F-4D97-AF65-F5344CB8AC3E}">
        <p14:creationId xmlns:p14="http://schemas.microsoft.com/office/powerpoint/2010/main" val="209311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9D3836C-96E3-4018-8CB1-7D65C86D42AD}" type="slidenum">
              <a:rPr lang="en-US" smtClean="0">
                <a:solidFill>
                  <a:prstClr val="black"/>
                </a:solidFill>
              </a:rPr>
              <a:pPr/>
              <a:t>56</a:t>
            </a:fld>
            <a:endParaRPr lang="en-US" dirty="0" smtClean="0">
              <a:solidFill>
                <a:prstClr val="black"/>
              </a:solidFill>
            </a:endParaRPr>
          </a:p>
        </p:txBody>
      </p:sp>
      <p:sp>
        <p:nvSpPr>
          <p:cNvPr id="89091" name="Rectangle 2"/>
          <p:cNvSpPr>
            <a:spLocks noGrp="1" noRot="1" noChangeAspect="1" noChangeArrowheads="1" noTextEdit="1"/>
          </p:cNvSpPr>
          <p:nvPr>
            <p:ph type="sldImg"/>
          </p:nvPr>
        </p:nvSpPr>
        <p:spPr>
          <a:xfrm>
            <a:off x="1185863" y="692150"/>
            <a:ext cx="4654550" cy="3490913"/>
          </a:xfrm>
          <a:ln/>
        </p:spPr>
      </p:sp>
      <p:sp>
        <p:nvSpPr>
          <p:cNvPr id="89092" name="Rectangle 3"/>
          <p:cNvSpPr>
            <a:spLocks noGrp="1" noChangeArrowheads="1"/>
          </p:cNvSpPr>
          <p:nvPr>
            <p:ph type="body" idx="1"/>
          </p:nvPr>
        </p:nvSpPr>
        <p:spPr>
          <a:noFill/>
          <a:ln/>
        </p:spPr>
        <p:txBody>
          <a:bodyPr/>
          <a:lstStyle/>
          <a:p>
            <a:r>
              <a:rPr lang="en-US" dirty="0" smtClean="0"/>
              <a:t>Angel</a:t>
            </a:r>
          </a:p>
        </p:txBody>
      </p:sp>
    </p:spTree>
    <p:extLst>
      <p:ext uri="{BB962C8B-B14F-4D97-AF65-F5344CB8AC3E}">
        <p14:creationId xmlns:p14="http://schemas.microsoft.com/office/powerpoint/2010/main" val="5243215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1F19F-149D-4D37-9A77-1F32B7061EDC}" type="slidenum">
              <a:rPr lang="en-US" smtClean="0"/>
              <a:t>57</a:t>
            </a:fld>
            <a:endParaRPr lang="en-US"/>
          </a:p>
        </p:txBody>
      </p:sp>
    </p:spTree>
    <p:extLst>
      <p:ext uri="{BB962C8B-B14F-4D97-AF65-F5344CB8AC3E}">
        <p14:creationId xmlns:p14="http://schemas.microsoft.com/office/powerpoint/2010/main" val="38621051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58</a:t>
            </a:fld>
            <a:endParaRPr lang="en-US"/>
          </a:p>
        </p:txBody>
      </p:sp>
    </p:spTree>
    <p:extLst>
      <p:ext uri="{BB962C8B-B14F-4D97-AF65-F5344CB8AC3E}">
        <p14:creationId xmlns:p14="http://schemas.microsoft.com/office/powerpoint/2010/main" val="36945916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fld id="{BAFE8A0D-C16C-41B9-8AA2-D3AD3438958F}" type="slidenum">
              <a:rPr lang="en-US" altLang="en-US">
                <a:solidFill>
                  <a:srgbClr val="000000"/>
                </a:solidFill>
                <a:latin typeface="Times New Roman" pitchFamily="18" charset="0"/>
              </a:rPr>
              <a:pPr/>
              <a:t>59</a:t>
            </a:fld>
            <a:endParaRPr lang="en-US" altLang="en-US">
              <a:solidFill>
                <a:srgbClr val="000000"/>
              </a:solidFill>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9D18BA-D31D-47CD-96E0-E02DD129ACF3}" type="slidenum">
              <a:rPr lang="en-US" smtClean="0"/>
              <a:t>6</a:t>
            </a:fld>
            <a:endParaRPr lang="en-US"/>
          </a:p>
        </p:txBody>
      </p:sp>
    </p:spTree>
    <p:extLst>
      <p:ext uri="{BB962C8B-B14F-4D97-AF65-F5344CB8AC3E}">
        <p14:creationId xmlns:p14="http://schemas.microsoft.com/office/powerpoint/2010/main" val="16596374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60</a:t>
            </a:fld>
            <a:endParaRPr lang="en-US"/>
          </a:p>
        </p:txBody>
      </p:sp>
    </p:spTree>
    <p:extLst>
      <p:ext uri="{BB962C8B-B14F-4D97-AF65-F5344CB8AC3E}">
        <p14:creationId xmlns:p14="http://schemas.microsoft.com/office/powerpoint/2010/main" val="13105123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61</a:t>
            </a:fld>
            <a:endParaRPr lang="en-US"/>
          </a:p>
        </p:txBody>
      </p:sp>
    </p:spTree>
    <p:extLst>
      <p:ext uri="{BB962C8B-B14F-4D97-AF65-F5344CB8AC3E}">
        <p14:creationId xmlns:p14="http://schemas.microsoft.com/office/powerpoint/2010/main" val="2858438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62</a:t>
            </a:fld>
            <a:endParaRPr lang="en-US"/>
          </a:p>
        </p:txBody>
      </p:sp>
    </p:spTree>
    <p:extLst>
      <p:ext uri="{BB962C8B-B14F-4D97-AF65-F5344CB8AC3E}">
        <p14:creationId xmlns:p14="http://schemas.microsoft.com/office/powerpoint/2010/main" val="30831364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63</a:t>
            </a:fld>
            <a:endParaRPr lang="en-US"/>
          </a:p>
        </p:txBody>
      </p:sp>
    </p:spTree>
    <p:extLst>
      <p:ext uri="{BB962C8B-B14F-4D97-AF65-F5344CB8AC3E}">
        <p14:creationId xmlns:p14="http://schemas.microsoft.com/office/powerpoint/2010/main" val="7935967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64</a:t>
            </a:fld>
            <a:endParaRPr lang="en-US"/>
          </a:p>
        </p:txBody>
      </p:sp>
    </p:spTree>
    <p:extLst>
      <p:ext uri="{BB962C8B-B14F-4D97-AF65-F5344CB8AC3E}">
        <p14:creationId xmlns:p14="http://schemas.microsoft.com/office/powerpoint/2010/main" val="18374938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DHS</a:t>
            </a:r>
          </a:p>
          <a:p>
            <a:pPr marL="171450" indent="-171450">
              <a:buFont typeface="Arial" panose="020B0604020202020204" pitchFamily="34" charset="0"/>
              <a:buChar char="•"/>
            </a:pPr>
            <a:r>
              <a:rPr lang="en-US" dirty="0" smtClean="0"/>
              <a:t>TANF JOBS</a:t>
            </a:r>
          </a:p>
          <a:p>
            <a:pPr marL="171450" indent="-171450">
              <a:buFont typeface="Arial" panose="020B0604020202020204" pitchFamily="34" charset="0"/>
              <a:buChar char="•"/>
            </a:pPr>
            <a:r>
              <a:rPr lang="en-US" dirty="0" smtClean="0"/>
              <a:t>VR</a:t>
            </a:r>
          </a:p>
          <a:p>
            <a:endParaRPr lang="en-US" dirty="0" smtClean="0"/>
          </a:p>
          <a:p>
            <a:r>
              <a:rPr lang="en-US" dirty="0" smtClean="0"/>
              <a:t>OED</a:t>
            </a:r>
          </a:p>
          <a:p>
            <a:pPr marL="171450" indent="-171450">
              <a:buFont typeface="Arial" panose="020B0604020202020204" pitchFamily="34" charset="0"/>
              <a:buChar char="•"/>
            </a:pPr>
            <a:r>
              <a:rPr lang="en-US" dirty="0" smtClean="0"/>
              <a:t>Employment</a:t>
            </a:r>
            <a:r>
              <a:rPr lang="en-US" baseline="0" dirty="0" smtClean="0"/>
              <a:t> Services</a:t>
            </a:r>
          </a:p>
          <a:p>
            <a:endParaRPr lang="en-US" dirty="0" smtClean="0"/>
          </a:p>
          <a:p>
            <a:r>
              <a:rPr lang="en-US" dirty="0" smtClean="0"/>
              <a:t>HECC</a:t>
            </a:r>
          </a:p>
          <a:p>
            <a:pPr marL="171450" indent="-171450">
              <a:buFont typeface="Arial" panose="020B0604020202020204" pitchFamily="34" charset="0"/>
              <a:buChar char="•"/>
            </a:pPr>
            <a:r>
              <a:rPr lang="en-US" dirty="0" smtClean="0"/>
              <a:t>TI</a:t>
            </a:r>
          </a:p>
          <a:p>
            <a:pPr marL="171450" indent="-171450">
              <a:buFont typeface="Arial" panose="020B0604020202020204" pitchFamily="34" charset="0"/>
              <a:buChar char="•"/>
            </a:pPr>
            <a:r>
              <a:rPr lang="en-US" dirty="0" smtClean="0"/>
              <a:t>TII</a:t>
            </a:r>
          </a:p>
          <a:p>
            <a:pPr marL="171450" indent="-171450">
              <a:buFont typeface="Arial" panose="020B0604020202020204" pitchFamily="34" charset="0"/>
              <a:buChar char="•"/>
            </a:pPr>
            <a:r>
              <a:rPr lang="en-US" dirty="0" smtClean="0"/>
              <a:t>CCs</a:t>
            </a:r>
          </a:p>
          <a:p>
            <a:endParaRPr lang="en-US" b="1" dirty="0" smtClean="0"/>
          </a:p>
          <a:p>
            <a:r>
              <a:rPr lang="en-US" b="1" dirty="0" smtClean="0"/>
              <a:t>Future:</a:t>
            </a:r>
          </a:p>
          <a:p>
            <a:endParaRPr lang="en-US" dirty="0" smtClean="0"/>
          </a:p>
          <a:p>
            <a:r>
              <a:rPr lang="en-US" dirty="0" smtClean="0"/>
              <a:t>DHS</a:t>
            </a:r>
          </a:p>
          <a:p>
            <a:pPr marL="171450" indent="-171450">
              <a:buFont typeface="Arial" panose="020B0604020202020204" pitchFamily="34" charset="0"/>
              <a:buChar char="•"/>
            </a:pPr>
            <a:r>
              <a:rPr lang="en-US" dirty="0" smtClean="0"/>
              <a:t>TANF- All</a:t>
            </a:r>
          </a:p>
          <a:p>
            <a:pPr marL="171450" indent="-171450">
              <a:buFont typeface="Arial" panose="020B0604020202020204" pitchFamily="34" charset="0"/>
              <a:buChar char="•"/>
            </a:pPr>
            <a:r>
              <a:rPr lang="en-US" dirty="0" smtClean="0"/>
              <a:t>SNAP</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OED</a:t>
            </a:r>
          </a:p>
          <a:p>
            <a:pPr marL="171450" indent="-171450">
              <a:buFont typeface="Arial" panose="020B0604020202020204" pitchFamily="34" charset="0"/>
              <a:buChar char="•"/>
            </a:pPr>
            <a:r>
              <a:rPr lang="en-US" dirty="0" smtClean="0"/>
              <a:t>Unemployment Insurance</a:t>
            </a:r>
          </a:p>
          <a:p>
            <a:pPr marL="171450" indent="-171450">
              <a:buFont typeface="Arial" panose="020B0604020202020204" pitchFamily="34" charset="0"/>
              <a:buChar char="•"/>
            </a:pPr>
            <a:r>
              <a:rPr lang="en-US" dirty="0" smtClean="0"/>
              <a:t>Trade Act</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HECC</a:t>
            </a:r>
          </a:p>
          <a:p>
            <a:pPr marL="171450" indent="-171450">
              <a:buFont typeface="Arial" panose="020B0604020202020204" pitchFamily="34" charset="0"/>
              <a:buChar char="•"/>
            </a:pPr>
            <a:r>
              <a:rPr lang="en-US" dirty="0" smtClean="0"/>
              <a:t>Higher Education</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ODE</a:t>
            </a:r>
          </a:p>
          <a:p>
            <a:pPr marL="171450" indent="-171450">
              <a:buFont typeface="Arial" panose="020B0604020202020204" pitchFamily="34" charset="0"/>
              <a:buChar char="•"/>
            </a:pPr>
            <a:r>
              <a:rPr lang="en-US" dirty="0" smtClean="0"/>
              <a:t>K-12</a:t>
            </a:r>
          </a:p>
          <a:p>
            <a:endParaRPr lang="en-US" dirty="0" smtClean="0"/>
          </a:p>
          <a:p>
            <a:r>
              <a:rPr lang="en-US" b="1" dirty="0" smtClean="0"/>
              <a:t>Potential:</a:t>
            </a:r>
          </a:p>
          <a:p>
            <a:r>
              <a:rPr lang="en-US" dirty="0" smtClean="0"/>
              <a:t>BOLI</a:t>
            </a:r>
          </a:p>
          <a:p>
            <a:r>
              <a:rPr lang="en-US" dirty="0" err="1" smtClean="0"/>
              <a:t>Dept</a:t>
            </a:r>
            <a:r>
              <a:rPr lang="en-US" baseline="0" dirty="0" smtClean="0"/>
              <a:t> of Corrections</a:t>
            </a:r>
            <a:endParaRPr 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827" indent="-285702">
              <a:spcBef>
                <a:spcPct val="30000"/>
              </a:spcBef>
              <a:defRPr sz="1200">
                <a:solidFill>
                  <a:schemeClr val="tx1"/>
                </a:solidFill>
                <a:latin typeface="Calibri" pitchFamily="34" charset="0"/>
                <a:ea typeface="ＭＳ Ｐゴシック" pitchFamily="34" charset="-128"/>
              </a:defRPr>
            </a:lvl2pPr>
            <a:lvl3pPr marL="1142811" indent="-228562">
              <a:spcBef>
                <a:spcPct val="30000"/>
              </a:spcBef>
              <a:defRPr sz="1200">
                <a:solidFill>
                  <a:schemeClr val="tx1"/>
                </a:solidFill>
                <a:latin typeface="Calibri" pitchFamily="34" charset="0"/>
                <a:ea typeface="ＭＳ Ｐゴシック" pitchFamily="34" charset="-128"/>
              </a:defRPr>
            </a:lvl3pPr>
            <a:lvl4pPr marL="1599935" indent="-228562">
              <a:spcBef>
                <a:spcPct val="30000"/>
              </a:spcBef>
              <a:defRPr sz="1200">
                <a:solidFill>
                  <a:schemeClr val="tx1"/>
                </a:solidFill>
                <a:latin typeface="Calibri" pitchFamily="34" charset="0"/>
                <a:ea typeface="ＭＳ Ｐゴシック" pitchFamily="34" charset="-128"/>
              </a:defRPr>
            </a:lvl4pPr>
            <a:lvl5pPr marL="2057060" indent="-228562">
              <a:spcBef>
                <a:spcPct val="30000"/>
              </a:spcBef>
              <a:defRPr sz="1200">
                <a:solidFill>
                  <a:schemeClr val="tx1"/>
                </a:solidFill>
                <a:latin typeface="Calibri" pitchFamily="34" charset="0"/>
                <a:ea typeface="ＭＳ Ｐゴシック" pitchFamily="34" charset="-128"/>
              </a:defRPr>
            </a:lvl5pPr>
            <a:lvl6pPr marL="2514183"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06"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32"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555"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CEE8A02-EC2D-4D81-B547-275B53AC6877}" type="slidenum">
              <a:rPr lang="en-US" altLang="en-US">
                <a:solidFill>
                  <a:prstClr val="black"/>
                </a:solidFill>
              </a:rPr>
              <a:pPr>
                <a:spcBef>
                  <a:spcPct val="0"/>
                </a:spcBef>
              </a:pPr>
              <a:t>65</a:t>
            </a:fld>
            <a:endParaRPr lang="en-US" alt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a:t>
            </a:r>
            <a:r>
              <a:rPr lang="en-US" dirty="0"/>
              <a:t>basic principles of PRISM are still of immense value, but the technology and measures needed to be updated &amp; realigned, and we also saw an opportunity to increase the power of PRISM by expanding the number of participating partners/programs.</a:t>
            </a:r>
          </a:p>
          <a:p>
            <a:pPr marL="174708" indent="-174708">
              <a:buFont typeface="Arial" panose="020B0604020202020204" pitchFamily="34" charset="0"/>
              <a:buChar char="•"/>
            </a:pPr>
            <a:r>
              <a:rPr lang="en-US" dirty="0"/>
              <a:t>In 2013, OED received a WDQI grant from the U.S. DOL. </a:t>
            </a:r>
            <a:r>
              <a:rPr lang="en-US" dirty="0" smtClean="0"/>
              <a:t>(</a:t>
            </a:r>
            <a:r>
              <a:rPr lang="en-US" b="1" i="1" dirty="0" smtClean="0"/>
              <a:t>Note </a:t>
            </a:r>
            <a:r>
              <a:rPr lang="en-US" b="1" i="1" dirty="0"/>
              <a:t>that “align with WIOA” is now a goal, and supersedes some of the new Oregon measures that were developed prior to WIOA.</a:t>
            </a:r>
            <a:r>
              <a:rPr lang="en-US" dirty="0"/>
              <a:t>)</a:t>
            </a:r>
          </a:p>
          <a:p>
            <a:pPr marL="640594" lvl="1" indent="-174708">
              <a:buFont typeface="Arial" panose="020B0604020202020204" pitchFamily="34" charset="0"/>
              <a:buChar char="•"/>
            </a:pPr>
            <a:r>
              <a:rPr lang="en-US" dirty="0"/>
              <a:t>We’re changing the measures to align with WIOA and the current goals of the state and local workforce boards</a:t>
            </a:r>
            <a:r>
              <a:rPr lang="en-US" dirty="0" smtClean="0"/>
              <a:t>.</a:t>
            </a:r>
          </a:p>
          <a:p>
            <a:pPr marL="631908" lvl="1" indent="-174708">
              <a:buFont typeface="Arial" panose="020B0604020202020204" pitchFamily="34" charset="0"/>
              <a:buChar char="•"/>
            </a:pPr>
            <a:r>
              <a:rPr lang="en-US" dirty="0" smtClean="0"/>
              <a:t>The new PRISM is being built to report on the six WIOA measures, along with four</a:t>
            </a:r>
            <a:r>
              <a:rPr lang="en-US" baseline="0" dirty="0" smtClean="0"/>
              <a:t> additional Oregon measures. (</a:t>
            </a:r>
            <a:r>
              <a:rPr lang="en-US" b="1" i="1" baseline="0" dirty="0" smtClean="0"/>
              <a:t>See handout</a:t>
            </a:r>
            <a:r>
              <a:rPr lang="en-US" baseline="0" dirty="0" smtClean="0"/>
              <a:t>)</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We’re adding new participants like SNAP, higher education, and UI.</a:t>
            </a:r>
            <a:r>
              <a:rPr lang="en-US" baseline="0" dirty="0" smtClean="0"/>
              <a:t> (</a:t>
            </a:r>
            <a:r>
              <a:rPr lang="en-US" b="1" i="1" baseline="0" dirty="0" smtClean="0"/>
              <a:t>See handout</a:t>
            </a:r>
            <a:r>
              <a:rPr lang="en-US" baseline="0" dirty="0" smtClean="0"/>
              <a:t>)</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We’re developing a user-friendly web site. (</a:t>
            </a:r>
            <a:r>
              <a:rPr lang="en-US" b="1" i="1" dirty="0" smtClean="0"/>
              <a:t>Screenshots on next slides</a:t>
            </a:r>
            <a:r>
              <a:rPr lang="en-US" dirty="0" smtClean="0"/>
              <a:t>)</a:t>
            </a:r>
          </a:p>
          <a:p>
            <a:pPr marL="171450" lvl="0" indent="-171450">
              <a:buFont typeface="Arial" panose="020B0604020202020204" pitchFamily="34" charset="0"/>
              <a:buChar char="•"/>
            </a:pPr>
            <a:r>
              <a:rPr lang="en-US" b="1" dirty="0" smtClean="0"/>
              <a:t>Q:</a:t>
            </a:r>
            <a:r>
              <a:rPr lang="en-US" b="0" dirty="0" smtClean="0"/>
              <a:t> PRISM 2.0 </a:t>
            </a:r>
            <a:r>
              <a:rPr lang="en-US" dirty="0" smtClean="0"/>
              <a:t>data tools on </a:t>
            </a:r>
            <a:r>
              <a:rPr lang="en-US" dirty="0" err="1" smtClean="0"/>
              <a:t>QualityInfo</a:t>
            </a:r>
            <a:r>
              <a:rPr lang="en-US" dirty="0" smtClean="0"/>
              <a:t>: What’s there? What’s coming?</a:t>
            </a:r>
          </a:p>
          <a:p>
            <a:pPr marL="628650" lvl="1" indent="-171450">
              <a:buFont typeface="Arial" panose="020B0604020202020204" pitchFamily="34" charset="0"/>
              <a:buChar char="•"/>
            </a:pPr>
            <a:r>
              <a:rPr lang="en-US" dirty="0" smtClean="0"/>
              <a:t>Full suite of Customer Satisfaction data tools is available (Summary, Point-In-Time, and Time Series reports)</a:t>
            </a:r>
          </a:p>
          <a:p>
            <a:pPr marL="628650" lvl="1" indent="-171450">
              <a:buFont typeface="Arial" panose="020B0604020202020204" pitchFamily="34" charset="0"/>
              <a:buChar char="•"/>
            </a:pPr>
            <a:r>
              <a:rPr lang="en-US" dirty="0" smtClean="0"/>
              <a:t>Summary reports are available for seven</a:t>
            </a:r>
            <a:r>
              <a:rPr lang="en-US" baseline="0" dirty="0" smtClean="0"/>
              <a:t> out of nine measures. (Credential Rate and Measurable Skill Gain are pending receipt of education data.)</a:t>
            </a:r>
          </a:p>
          <a:p>
            <a:pPr marL="628650" lvl="1" indent="-171450">
              <a:buFont typeface="Arial" panose="020B0604020202020204" pitchFamily="34" charset="0"/>
              <a:buChar char="•"/>
            </a:pPr>
            <a:r>
              <a:rPr lang="en-US" baseline="0" dirty="0" smtClean="0"/>
              <a:t>Point-in-Time reports for remaining measures are planned for release by July 2017.</a:t>
            </a:r>
          </a:p>
          <a:p>
            <a:pPr marL="628650" lvl="1" indent="-171450">
              <a:buFont typeface="Arial" panose="020B0604020202020204" pitchFamily="34" charset="0"/>
              <a:buChar char="•"/>
            </a:pPr>
            <a:r>
              <a:rPr lang="en-US" baseline="0" dirty="0" smtClean="0"/>
              <a:t>Time Series reports for remaining measures are planned for release after completion of Point-In-Time reports. </a:t>
            </a:r>
            <a:endParaRPr lang="en-US" dirty="0" smtClean="0"/>
          </a:p>
          <a:p>
            <a:pPr marL="171450" lvl="0" indent="-171450">
              <a:buFont typeface="Arial" panose="020B0604020202020204" pitchFamily="34" charset="0"/>
              <a:buChar char="•"/>
            </a:pPr>
            <a:r>
              <a:rPr lang="en-US" b="1" dirty="0" smtClean="0"/>
              <a:t>Q:</a:t>
            </a:r>
            <a:r>
              <a:rPr lang="en-US" dirty="0" smtClean="0"/>
              <a:t> When will all partners (including new partners) have their data in the system?</a:t>
            </a:r>
          </a:p>
          <a:p>
            <a:pPr marL="631908" lvl="1" indent="-174708">
              <a:buFont typeface="Arial" panose="020B0604020202020204" pitchFamily="34" charset="0"/>
              <a:buChar char="•"/>
            </a:pPr>
            <a:r>
              <a:rPr lang="en-US" dirty="0" smtClean="0"/>
              <a:t>Partner data will be added as partners begin submitting their quarterly files; end users will know what partner data is included in the system based on what partners appear as filtering options in the </a:t>
            </a:r>
            <a:r>
              <a:rPr lang="en-US" dirty="0" err="1" smtClean="0"/>
              <a:t>QualityInfo</a:t>
            </a:r>
            <a:r>
              <a:rPr lang="en-US" dirty="0" smtClean="0"/>
              <a:t> data tools.</a:t>
            </a:r>
          </a:p>
        </p:txBody>
      </p:sp>
      <p:sp>
        <p:nvSpPr>
          <p:cNvPr id="4" name="Slide Number Placeholder 3"/>
          <p:cNvSpPr>
            <a:spLocks noGrp="1"/>
          </p:cNvSpPr>
          <p:nvPr>
            <p:ph type="sldNum" sz="quarter" idx="10"/>
          </p:nvPr>
        </p:nvSpPr>
        <p:spPr/>
        <p:txBody>
          <a:bodyPr/>
          <a:lstStyle/>
          <a:p>
            <a:fld id="{DBBA357E-235D-4EA1-B139-F5DD86B677DB}" type="slidenum">
              <a:rPr lang="en-US" smtClean="0"/>
              <a:t>66</a:t>
            </a:fld>
            <a:endParaRPr lang="en-US" dirty="0"/>
          </a:p>
        </p:txBody>
      </p:sp>
    </p:spTree>
    <p:extLst>
      <p:ext uri="{BB962C8B-B14F-4D97-AF65-F5344CB8AC3E}">
        <p14:creationId xmlns:p14="http://schemas.microsoft.com/office/powerpoint/2010/main" val="13168857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solidFill>
                <a:schemeClr val="bg1"/>
              </a:solidFill>
              <a:ea typeface="ＭＳ Ｐゴシック"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827" indent="-285702">
              <a:spcBef>
                <a:spcPct val="30000"/>
              </a:spcBef>
              <a:defRPr sz="1200">
                <a:solidFill>
                  <a:schemeClr val="tx1"/>
                </a:solidFill>
                <a:latin typeface="Calibri" pitchFamily="34" charset="0"/>
                <a:ea typeface="ＭＳ Ｐゴシック" pitchFamily="34" charset="-128"/>
              </a:defRPr>
            </a:lvl2pPr>
            <a:lvl3pPr marL="1142811" indent="-228562">
              <a:spcBef>
                <a:spcPct val="30000"/>
              </a:spcBef>
              <a:defRPr sz="1200">
                <a:solidFill>
                  <a:schemeClr val="tx1"/>
                </a:solidFill>
                <a:latin typeface="Calibri" pitchFamily="34" charset="0"/>
                <a:ea typeface="ＭＳ Ｐゴシック" pitchFamily="34" charset="-128"/>
              </a:defRPr>
            </a:lvl3pPr>
            <a:lvl4pPr marL="1599935" indent="-228562">
              <a:spcBef>
                <a:spcPct val="30000"/>
              </a:spcBef>
              <a:defRPr sz="1200">
                <a:solidFill>
                  <a:schemeClr val="tx1"/>
                </a:solidFill>
                <a:latin typeface="Calibri" pitchFamily="34" charset="0"/>
                <a:ea typeface="ＭＳ Ｐゴシック" pitchFamily="34" charset="-128"/>
              </a:defRPr>
            </a:lvl4pPr>
            <a:lvl5pPr marL="2057060" indent="-228562">
              <a:spcBef>
                <a:spcPct val="30000"/>
              </a:spcBef>
              <a:defRPr sz="1200">
                <a:solidFill>
                  <a:schemeClr val="tx1"/>
                </a:solidFill>
                <a:latin typeface="Calibri" pitchFamily="34" charset="0"/>
                <a:ea typeface="ＭＳ Ｐゴシック" pitchFamily="34" charset="-128"/>
              </a:defRPr>
            </a:lvl5pPr>
            <a:lvl6pPr marL="2514183"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06"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32"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555"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CEE8A02-EC2D-4D81-B547-275B53AC6877}" type="slidenum">
              <a:rPr lang="en-US" altLang="en-US">
                <a:solidFill>
                  <a:prstClr val="black"/>
                </a:solidFill>
              </a:rPr>
              <a:pPr>
                <a:spcBef>
                  <a:spcPct val="0"/>
                </a:spcBef>
              </a:pPr>
              <a:t>67</a:t>
            </a:fld>
            <a:endParaRPr lang="en-US" alt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4698" lvl="1" indent="-174698" defTabSz="931723">
              <a:buFont typeface="Arial" panose="020B0604020202020204" pitchFamily="34" charset="0"/>
              <a:buChar char="•"/>
              <a:defRPr/>
            </a:pPr>
            <a:r>
              <a:rPr lang="en-US" dirty="0" smtClean="0"/>
              <a:t>Screenshot from Customer Satisfaction summary</a:t>
            </a:r>
            <a:r>
              <a:rPr lang="en-US" baseline="0" dirty="0" smtClean="0"/>
              <a:t> report</a:t>
            </a:r>
            <a:r>
              <a:rPr lang="en-US" dirty="0" smtClean="0"/>
              <a:t> on QualityInfo.org.</a:t>
            </a:r>
          </a:p>
          <a:p>
            <a:pPr marL="174698" lvl="1" indent="-174698" defTabSz="931723">
              <a:buFont typeface="Arial" panose="020B0604020202020204" pitchFamily="34" charset="0"/>
              <a:buChar char="•"/>
              <a:defRPr/>
            </a:pPr>
            <a:r>
              <a:rPr lang="en-US" dirty="0" smtClean="0"/>
              <a:t>Other available report options are shown in the collapsible “Report</a:t>
            </a:r>
            <a:r>
              <a:rPr lang="en-US" baseline="0" dirty="0" smtClean="0"/>
              <a:t> Types” menu that is open on the top right.</a:t>
            </a:r>
            <a:endParaRPr lang="en-US" dirty="0" smtClean="0"/>
          </a:p>
        </p:txBody>
      </p:sp>
      <p:sp>
        <p:nvSpPr>
          <p:cNvPr id="4" name="Slide Number Placeholder 3"/>
          <p:cNvSpPr>
            <a:spLocks noGrp="1"/>
          </p:cNvSpPr>
          <p:nvPr>
            <p:ph type="sldNum" sz="quarter" idx="10"/>
          </p:nvPr>
        </p:nvSpPr>
        <p:spPr/>
        <p:txBody>
          <a:bodyPr/>
          <a:lstStyle/>
          <a:p>
            <a:fld id="{DBBA357E-235D-4EA1-B139-F5DD86B677DB}"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6082839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solidFill>
                <a:schemeClr val="bg1"/>
              </a:solidFill>
              <a:ea typeface="ＭＳ Ｐゴシック"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827" indent="-285702">
              <a:spcBef>
                <a:spcPct val="30000"/>
              </a:spcBef>
              <a:defRPr sz="1200">
                <a:solidFill>
                  <a:schemeClr val="tx1"/>
                </a:solidFill>
                <a:latin typeface="Calibri" pitchFamily="34" charset="0"/>
                <a:ea typeface="ＭＳ Ｐゴシック" pitchFamily="34" charset="-128"/>
              </a:defRPr>
            </a:lvl2pPr>
            <a:lvl3pPr marL="1142811" indent="-228562">
              <a:spcBef>
                <a:spcPct val="30000"/>
              </a:spcBef>
              <a:defRPr sz="1200">
                <a:solidFill>
                  <a:schemeClr val="tx1"/>
                </a:solidFill>
                <a:latin typeface="Calibri" pitchFamily="34" charset="0"/>
                <a:ea typeface="ＭＳ Ｐゴシック" pitchFamily="34" charset="-128"/>
              </a:defRPr>
            </a:lvl3pPr>
            <a:lvl4pPr marL="1599935" indent="-228562">
              <a:spcBef>
                <a:spcPct val="30000"/>
              </a:spcBef>
              <a:defRPr sz="1200">
                <a:solidFill>
                  <a:schemeClr val="tx1"/>
                </a:solidFill>
                <a:latin typeface="Calibri" pitchFamily="34" charset="0"/>
                <a:ea typeface="ＭＳ Ｐゴシック" pitchFamily="34" charset="-128"/>
              </a:defRPr>
            </a:lvl4pPr>
            <a:lvl5pPr marL="2057060" indent="-228562">
              <a:spcBef>
                <a:spcPct val="30000"/>
              </a:spcBef>
              <a:defRPr sz="1200">
                <a:solidFill>
                  <a:schemeClr val="tx1"/>
                </a:solidFill>
                <a:latin typeface="Calibri" pitchFamily="34" charset="0"/>
                <a:ea typeface="ＭＳ Ｐゴシック" pitchFamily="34" charset="-128"/>
              </a:defRPr>
            </a:lvl5pPr>
            <a:lvl6pPr marL="2514183"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06"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32"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555"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CEE8A02-EC2D-4D81-B547-275B53AC6877}" type="slidenum">
              <a:rPr lang="en-US" altLang="en-US">
                <a:solidFill>
                  <a:prstClr val="black"/>
                </a:solidFill>
              </a:rPr>
              <a:pPr>
                <a:spcBef>
                  <a:spcPct val="0"/>
                </a:spcBef>
              </a:pPr>
              <a:t>69</a:t>
            </a:fld>
            <a:endParaRPr lang="en-US"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5BB6D-9A27-4660-BDF6-04A70C1BCF9D}" type="slidenum">
              <a:rPr lang="en-US" smtClean="0"/>
              <a:t>7</a:t>
            </a:fld>
            <a:endParaRPr lang="en-US" dirty="0"/>
          </a:p>
        </p:txBody>
      </p:sp>
    </p:spTree>
    <p:extLst>
      <p:ext uri="{BB962C8B-B14F-4D97-AF65-F5344CB8AC3E}">
        <p14:creationId xmlns:p14="http://schemas.microsoft.com/office/powerpoint/2010/main" val="10925322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solidFill>
                <a:schemeClr val="bg1"/>
              </a:solidFill>
              <a:ea typeface="ＭＳ Ｐゴシック"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827" indent="-285702">
              <a:spcBef>
                <a:spcPct val="30000"/>
              </a:spcBef>
              <a:defRPr sz="1200">
                <a:solidFill>
                  <a:schemeClr val="tx1"/>
                </a:solidFill>
                <a:latin typeface="Calibri" pitchFamily="34" charset="0"/>
                <a:ea typeface="ＭＳ Ｐゴシック" pitchFamily="34" charset="-128"/>
              </a:defRPr>
            </a:lvl2pPr>
            <a:lvl3pPr marL="1142811" indent="-228562">
              <a:spcBef>
                <a:spcPct val="30000"/>
              </a:spcBef>
              <a:defRPr sz="1200">
                <a:solidFill>
                  <a:schemeClr val="tx1"/>
                </a:solidFill>
                <a:latin typeface="Calibri" pitchFamily="34" charset="0"/>
                <a:ea typeface="ＭＳ Ｐゴシック" pitchFamily="34" charset="-128"/>
              </a:defRPr>
            </a:lvl3pPr>
            <a:lvl4pPr marL="1599935" indent="-228562">
              <a:spcBef>
                <a:spcPct val="30000"/>
              </a:spcBef>
              <a:defRPr sz="1200">
                <a:solidFill>
                  <a:schemeClr val="tx1"/>
                </a:solidFill>
                <a:latin typeface="Calibri" pitchFamily="34" charset="0"/>
                <a:ea typeface="ＭＳ Ｐゴシック" pitchFamily="34" charset="-128"/>
              </a:defRPr>
            </a:lvl4pPr>
            <a:lvl5pPr marL="2057060" indent="-228562">
              <a:spcBef>
                <a:spcPct val="30000"/>
              </a:spcBef>
              <a:defRPr sz="1200">
                <a:solidFill>
                  <a:schemeClr val="tx1"/>
                </a:solidFill>
                <a:latin typeface="Calibri" pitchFamily="34" charset="0"/>
                <a:ea typeface="ＭＳ Ｐゴシック" pitchFamily="34" charset="-128"/>
              </a:defRPr>
            </a:lvl5pPr>
            <a:lvl6pPr marL="2514183"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06"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32"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555"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CEE8A02-EC2D-4D81-B547-275B53AC6877}" type="slidenum">
              <a:rPr lang="en-US" altLang="en-US">
                <a:solidFill>
                  <a:prstClr val="black"/>
                </a:solidFill>
              </a:rPr>
              <a:pPr>
                <a:spcBef>
                  <a:spcPct val="0"/>
                </a:spcBef>
              </a:pPr>
              <a:t>70</a:t>
            </a:fld>
            <a:endParaRPr lang="en-US" alt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Apprenticeship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SNAP 50-50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Collection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WIOA frames up…we are ahead on collaboration Barriers- data sharing, funding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altLang="en-US" dirty="0" smtClean="0">
              <a:solidFill>
                <a:schemeClr val="bg1"/>
              </a:solidFill>
              <a:ea typeface="ＭＳ Ｐゴシック"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827" indent="-285702">
              <a:spcBef>
                <a:spcPct val="30000"/>
              </a:spcBef>
              <a:defRPr sz="1200">
                <a:solidFill>
                  <a:schemeClr val="tx1"/>
                </a:solidFill>
                <a:latin typeface="Calibri" pitchFamily="34" charset="0"/>
                <a:ea typeface="ＭＳ Ｐゴシック" pitchFamily="34" charset="-128"/>
              </a:defRPr>
            </a:lvl2pPr>
            <a:lvl3pPr marL="1142811" indent="-228562">
              <a:spcBef>
                <a:spcPct val="30000"/>
              </a:spcBef>
              <a:defRPr sz="1200">
                <a:solidFill>
                  <a:schemeClr val="tx1"/>
                </a:solidFill>
                <a:latin typeface="Calibri" pitchFamily="34" charset="0"/>
                <a:ea typeface="ＭＳ Ｐゴシック" pitchFamily="34" charset="-128"/>
              </a:defRPr>
            </a:lvl3pPr>
            <a:lvl4pPr marL="1599935" indent="-228562">
              <a:spcBef>
                <a:spcPct val="30000"/>
              </a:spcBef>
              <a:defRPr sz="1200">
                <a:solidFill>
                  <a:schemeClr val="tx1"/>
                </a:solidFill>
                <a:latin typeface="Calibri" pitchFamily="34" charset="0"/>
                <a:ea typeface="ＭＳ Ｐゴシック" pitchFamily="34" charset="-128"/>
              </a:defRPr>
            </a:lvl4pPr>
            <a:lvl5pPr marL="2057060" indent="-228562">
              <a:spcBef>
                <a:spcPct val="30000"/>
              </a:spcBef>
              <a:defRPr sz="1200">
                <a:solidFill>
                  <a:schemeClr val="tx1"/>
                </a:solidFill>
                <a:latin typeface="Calibri" pitchFamily="34" charset="0"/>
                <a:ea typeface="ＭＳ Ｐゴシック" pitchFamily="34" charset="-128"/>
              </a:defRPr>
            </a:lvl5pPr>
            <a:lvl6pPr marL="2514183"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06"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32"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555"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CEE8A02-EC2D-4D81-B547-275B53AC6877}" type="slidenum">
              <a:rPr lang="en-US" altLang="en-US">
                <a:solidFill>
                  <a:prstClr val="black"/>
                </a:solidFill>
              </a:rPr>
              <a:pPr>
                <a:spcBef>
                  <a:spcPct val="0"/>
                </a:spcBef>
              </a:pPr>
              <a:t>71</a:t>
            </a:fld>
            <a:endParaRPr lang="en-US" alt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solidFill>
                <a:schemeClr val="bg1"/>
              </a:solidFill>
              <a:ea typeface="ＭＳ Ｐゴシック"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827" indent="-285702">
              <a:spcBef>
                <a:spcPct val="30000"/>
              </a:spcBef>
              <a:defRPr sz="1200">
                <a:solidFill>
                  <a:schemeClr val="tx1"/>
                </a:solidFill>
                <a:latin typeface="Calibri" pitchFamily="34" charset="0"/>
                <a:ea typeface="ＭＳ Ｐゴシック" pitchFamily="34" charset="-128"/>
              </a:defRPr>
            </a:lvl2pPr>
            <a:lvl3pPr marL="1142811" indent="-228562">
              <a:spcBef>
                <a:spcPct val="30000"/>
              </a:spcBef>
              <a:defRPr sz="1200">
                <a:solidFill>
                  <a:schemeClr val="tx1"/>
                </a:solidFill>
                <a:latin typeface="Calibri" pitchFamily="34" charset="0"/>
                <a:ea typeface="ＭＳ Ｐゴシック" pitchFamily="34" charset="-128"/>
              </a:defRPr>
            </a:lvl3pPr>
            <a:lvl4pPr marL="1599935" indent="-228562">
              <a:spcBef>
                <a:spcPct val="30000"/>
              </a:spcBef>
              <a:defRPr sz="1200">
                <a:solidFill>
                  <a:schemeClr val="tx1"/>
                </a:solidFill>
                <a:latin typeface="Calibri" pitchFamily="34" charset="0"/>
                <a:ea typeface="ＭＳ Ｐゴシック" pitchFamily="34" charset="-128"/>
              </a:defRPr>
            </a:lvl4pPr>
            <a:lvl5pPr marL="2057060" indent="-228562">
              <a:spcBef>
                <a:spcPct val="30000"/>
              </a:spcBef>
              <a:defRPr sz="1200">
                <a:solidFill>
                  <a:schemeClr val="tx1"/>
                </a:solidFill>
                <a:latin typeface="Calibri" pitchFamily="34" charset="0"/>
                <a:ea typeface="ＭＳ Ｐゴシック" pitchFamily="34" charset="-128"/>
              </a:defRPr>
            </a:lvl5pPr>
            <a:lvl6pPr marL="2514183"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06"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32"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555"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CEE8A02-EC2D-4D81-B547-275B53AC6877}" type="slidenum">
              <a:rPr lang="en-US" altLang="en-US">
                <a:solidFill>
                  <a:prstClr val="black"/>
                </a:solidFill>
              </a:rPr>
              <a:pPr>
                <a:spcBef>
                  <a:spcPct val="0"/>
                </a:spcBef>
              </a:pPr>
              <a:t>72</a:t>
            </a:fld>
            <a:endParaRPr lang="en-US" alt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solidFill>
                <a:schemeClr val="bg1"/>
              </a:solidFill>
              <a:ea typeface="ＭＳ Ｐゴシック"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827" indent="-285702">
              <a:spcBef>
                <a:spcPct val="30000"/>
              </a:spcBef>
              <a:defRPr sz="1200">
                <a:solidFill>
                  <a:schemeClr val="tx1"/>
                </a:solidFill>
                <a:latin typeface="Calibri" pitchFamily="34" charset="0"/>
                <a:ea typeface="ＭＳ Ｐゴシック" pitchFamily="34" charset="-128"/>
              </a:defRPr>
            </a:lvl2pPr>
            <a:lvl3pPr marL="1142811" indent="-228562">
              <a:spcBef>
                <a:spcPct val="30000"/>
              </a:spcBef>
              <a:defRPr sz="1200">
                <a:solidFill>
                  <a:schemeClr val="tx1"/>
                </a:solidFill>
                <a:latin typeface="Calibri" pitchFamily="34" charset="0"/>
                <a:ea typeface="ＭＳ Ｐゴシック" pitchFamily="34" charset="-128"/>
              </a:defRPr>
            </a:lvl3pPr>
            <a:lvl4pPr marL="1599935" indent="-228562">
              <a:spcBef>
                <a:spcPct val="30000"/>
              </a:spcBef>
              <a:defRPr sz="1200">
                <a:solidFill>
                  <a:schemeClr val="tx1"/>
                </a:solidFill>
                <a:latin typeface="Calibri" pitchFamily="34" charset="0"/>
                <a:ea typeface="ＭＳ Ｐゴシック" pitchFamily="34" charset="-128"/>
              </a:defRPr>
            </a:lvl4pPr>
            <a:lvl5pPr marL="2057060" indent="-228562">
              <a:spcBef>
                <a:spcPct val="30000"/>
              </a:spcBef>
              <a:defRPr sz="1200">
                <a:solidFill>
                  <a:schemeClr val="tx1"/>
                </a:solidFill>
                <a:latin typeface="Calibri" pitchFamily="34" charset="0"/>
                <a:ea typeface="ＭＳ Ｐゴシック" pitchFamily="34" charset="-128"/>
              </a:defRPr>
            </a:lvl5pPr>
            <a:lvl6pPr marL="2514183"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306"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432"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555" indent="-22856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CEE8A02-EC2D-4D81-B547-275B53AC6877}" type="slidenum">
              <a:rPr lang="en-US" altLang="en-US">
                <a:solidFill>
                  <a:prstClr val="black"/>
                </a:solidFill>
              </a:rPr>
              <a:pPr>
                <a:spcBef>
                  <a:spcPct val="0"/>
                </a:spcBef>
              </a:pPr>
              <a:t>73</a:t>
            </a:fld>
            <a:endParaRPr lang="en-US" alt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74</a:t>
            </a:fld>
            <a:endParaRPr lang="en-US"/>
          </a:p>
        </p:txBody>
      </p:sp>
    </p:spTree>
    <p:extLst>
      <p:ext uri="{BB962C8B-B14F-4D97-AF65-F5344CB8AC3E}">
        <p14:creationId xmlns:p14="http://schemas.microsoft.com/office/powerpoint/2010/main" val="2253985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solidFill>
                <a:schemeClr val="bg1"/>
              </a:solidFill>
              <a:ea typeface="ＭＳ Ｐゴシック"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868" indent="-285718">
              <a:spcBef>
                <a:spcPct val="30000"/>
              </a:spcBef>
              <a:defRPr sz="1200">
                <a:solidFill>
                  <a:schemeClr val="tx1"/>
                </a:solidFill>
                <a:latin typeface="Calibri" pitchFamily="34" charset="0"/>
                <a:ea typeface="ＭＳ Ｐゴシック" pitchFamily="34" charset="-128"/>
              </a:defRPr>
            </a:lvl2pPr>
            <a:lvl3pPr marL="1142874" indent="-228574">
              <a:spcBef>
                <a:spcPct val="30000"/>
              </a:spcBef>
              <a:defRPr sz="1200">
                <a:solidFill>
                  <a:schemeClr val="tx1"/>
                </a:solidFill>
                <a:latin typeface="Calibri" pitchFamily="34" charset="0"/>
                <a:ea typeface="ＭＳ Ｐゴシック" pitchFamily="34" charset="-128"/>
              </a:defRPr>
            </a:lvl3pPr>
            <a:lvl4pPr marL="1600023" indent="-228574">
              <a:spcBef>
                <a:spcPct val="30000"/>
              </a:spcBef>
              <a:defRPr sz="1200">
                <a:solidFill>
                  <a:schemeClr val="tx1"/>
                </a:solidFill>
                <a:latin typeface="Calibri" pitchFamily="34" charset="0"/>
                <a:ea typeface="ＭＳ Ｐゴシック" pitchFamily="34" charset="-128"/>
              </a:defRPr>
            </a:lvl4pPr>
            <a:lvl5pPr marL="2057174" indent="-228574">
              <a:spcBef>
                <a:spcPct val="30000"/>
              </a:spcBef>
              <a:defRPr sz="1200">
                <a:solidFill>
                  <a:schemeClr val="tx1"/>
                </a:solidFill>
                <a:latin typeface="Calibri" pitchFamily="34" charset="0"/>
                <a:ea typeface="ＭＳ Ｐゴシック" pitchFamily="34" charset="-128"/>
              </a:defRPr>
            </a:lvl5pPr>
            <a:lvl6pPr marL="2514322" indent="-228574"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470" indent="-228574"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621" indent="-228574"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770" indent="-228574"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3CEE8A02-EC2D-4D81-B547-275B53AC6877}" type="slidenum">
              <a:rPr lang="en-US" altLang="en-US"/>
              <a:pPr>
                <a:spcBef>
                  <a:spcPct val="0"/>
                </a:spcBef>
              </a:pPr>
              <a:t>75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1F19F-149D-4D37-9A77-1F32B7061EDC}" type="slidenum">
              <a:rPr lang="en-US" smtClean="0"/>
              <a:t>8</a:t>
            </a:fld>
            <a:endParaRPr lang="en-US"/>
          </a:p>
        </p:txBody>
      </p:sp>
    </p:spTree>
    <p:extLst>
      <p:ext uri="{BB962C8B-B14F-4D97-AF65-F5344CB8AC3E}">
        <p14:creationId xmlns:p14="http://schemas.microsoft.com/office/powerpoint/2010/main" val="796365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F1F19F-149D-4D37-9A77-1F32B7061EDC}" type="slidenum">
              <a:rPr lang="en-US" smtClean="0"/>
              <a:t>9</a:t>
            </a:fld>
            <a:endParaRPr lang="en-US"/>
          </a:p>
        </p:txBody>
      </p:sp>
    </p:spTree>
    <p:extLst>
      <p:ext uri="{BB962C8B-B14F-4D97-AF65-F5344CB8AC3E}">
        <p14:creationId xmlns:p14="http://schemas.microsoft.com/office/powerpoint/2010/main" val="128765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2" name="Title 1"/>
          <p:cNvSpPr>
            <a:spLocks noGrp="1"/>
          </p:cNvSpPr>
          <p:nvPr>
            <p:ph type="title"/>
          </p:nvPr>
        </p:nvSpPr>
        <p:spPr>
          <a:xfrm>
            <a:off x="609600" y="2819400"/>
            <a:ext cx="8229600" cy="1143000"/>
          </a:xfrm>
          <a:prstGeom prst="rect">
            <a:avLst/>
          </a:prstGeom>
        </p:spPr>
        <p:txBody>
          <a:bodyPr/>
          <a:lstStyle/>
          <a:p>
            <a:r>
              <a:rPr lang="en-US" smtClean="0"/>
              <a:t>Click to edit Master title style</a:t>
            </a:r>
            <a:endParaRPr lang="en-US"/>
          </a:p>
        </p:txBody>
      </p:sp>
      <p:sp>
        <p:nvSpPr>
          <p:cNvPr id="4" name="Text Placeholder 3"/>
          <p:cNvSpPr>
            <a:spLocks noGrp="1"/>
          </p:cNvSpPr>
          <p:nvPr>
            <p:ph type="body" sz="quarter" idx="10" hasCustomPrompt="1"/>
          </p:nvPr>
        </p:nvSpPr>
        <p:spPr>
          <a:xfrm>
            <a:off x="1828800" y="3937015"/>
            <a:ext cx="5943600" cy="935567"/>
          </a:xfrm>
          <a:prstGeom prst="rect">
            <a:avLst/>
          </a:prstGeom>
        </p:spPr>
        <p:txBody>
          <a:bodyPr/>
          <a:lstStyle>
            <a:lvl1pPr marL="0" indent="0" algn="ctr">
              <a:buNone/>
              <a:defRPr>
                <a:solidFill>
                  <a:schemeClr val="bg1">
                    <a:lumMod val="50000"/>
                  </a:schemeClr>
                </a:solidFill>
              </a:defRPr>
            </a:lvl1pPr>
          </a:lstStyle>
          <a:p>
            <a:r>
              <a:rPr lang="en-US" dirty="0" smtClean="0"/>
              <a:t>Click to edit Master subtitle style</a:t>
            </a:r>
            <a:endParaRPr lang="en-US" dirty="0"/>
          </a:p>
        </p:txBody>
      </p:sp>
      <p:sp>
        <p:nvSpPr>
          <p:cNvPr id="7"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89258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60400"/>
            <a:ext cx="82296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803400"/>
            <a:ext cx="8229600" cy="4525963"/>
          </a:xfrm>
          <a:prstGeom prst="rect">
            <a:avLst/>
          </a:prstGeom>
        </p:spPr>
        <p:txBody>
          <a:bodyPr/>
          <a:lstStyle>
            <a:lvl1pPr>
              <a:defRPr sz="2800"/>
            </a:lvl1pPr>
            <a:lvl2pPr>
              <a:defRPr sz="24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38832064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170E64D8-AFAA-4D3A-8DC0-A0F92AA9A38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59555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asic content slide gree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8573" y="6391493"/>
            <a:ext cx="6167635" cy="228600"/>
          </a:xfrm>
          <a:prstGeom prst="rect">
            <a:avLst/>
          </a:prstGeo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196668" y="6404924"/>
            <a:ext cx="947351" cy="181686"/>
          </a:xfrm>
          <a:prstGeom prst="rect">
            <a:avLst/>
          </a:prstGeom>
        </p:spPr>
        <p:txBody>
          <a:bodyPr/>
          <a:lstStyle>
            <a:lvl1pPr algn="ctr">
              <a:defRPr sz="120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8" name="Title 1"/>
          <p:cNvSpPr>
            <a:spLocks noGrp="1"/>
          </p:cNvSpPr>
          <p:nvPr>
            <p:ph type="title" hasCustomPrompt="1"/>
          </p:nvPr>
        </p:nvSpPr>
        <p:spPr>
          <a:xfrm>
            <a:off x="1006193" y="-16475"/>
            <a:ext cx="8178999" cy="1022562"/>
          </a:xfrm>
          <a:prstGeom prst="rect">
            <a:avLst/>
          </a:prstGeom>
        </p:spPr>
        <p:txBody>
          <a:bodyPr/>
          <a:lstStyle>
            <a:lvl1pPr>
              <a:defRPr baseline="0">
                <a:solidFill>
                  <a:schemeClr val="accent1"/>
                </a:solidFill>
              </a:defRPr>
            </a:lvl1pPr>
          </a:lstStyle>
          <a:p>
            <a:r>
              <a:rPr lang="en-US" dirty="0" smtClean="0"/>
              <a:t>Basic header green</a:t>
            </a:r>
            <a:endParaRPr lang="en-US" dirty="0"/>
          </a:p>
        </p:txBody>
      </p:sp>
      <p:sp>
        <p:nvSpPr>
          <p:cNvPr id="11" name="Content Placeholder 2"/>
          <p:cNvSpPr>
            <a:spLocks noGrp="1"/>
          </p:cNvSpPr>
          <p:nvPr>
            <p:ph idx="1"/>
          </p:nvPr>
        </p:nvSpPr>
        <p:spPr>
          <a:xfrm>
            <a:off x="374078" y="1198606"/>
            <a:ext cx="8032171"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11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asic content slide blu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8573" y="6391493"/>
            <a:ext cx="6167635" cy="228600"/>
          </a:xfrm>
          <a:prstGeom prst="rect">
            <a:avLst/>
          </a:prstGeo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121335" y="6424445"/>
            <a:ext cx="1022667" cy="123568"/>
          </a:xfrm>
          <a:prstGeom prst="rect">
            <a:avLst/>
          </a:prstGeom>
        </p:spPr>
        <p:txBody>
          <a:bodyPr/>
          <a:lstStyle>
            <a:lvl1pPr algn="ctr">
              <a:defRPr b="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8" name="Title 1"/>
          <p:cNvSpPr>
            <a:spLocks noGrp="1"/>
          </p:cNvSpPr>
          <p:nvPr>
            <p:ph type="title" hasCustomPrompt="1"/>
          </p:nvPr>
        </p:nvSpPr>
        <p:spPr>
          <a:xfrm>
            <a:off x="1022673" y="-16475"/>
            <a:ext cx="8022479" cy="1022562"/>
          </a:xfrm>
          <a:prstGeom prst="rect">
            <a:avLst/>
          </a:prstGeom>
        </p:spPr>
        <p:txBody>
          <a:bodyPr>
            <a:normAutofit/>
          </a:bodyPr>
          <a:lstStyle>
            <a:lvl1pPr>
              <a:defRPr sz="2800" baseline="0">
                <a:solidFill>
                  <a:schemeClr val="accent4">
                    <a:lumMod val="50000"/>
                  </a:schemeClr>
                </a:solidFill>
                <a:latin typeface="+mn-lt"/>
              </a:defRPr>
            </a:lvl1pPr>
          </a:lstStyle>
          <a:p>
            <a:r>
              <a:rPr lang="en-US" dirty="0" smtClean="0"/>
              <a:t>Basic header Blue</a:t>
            </a:r>
            <a:endParaRPr lang="en-US" dirty="0"/>
          </a:p>
        </p:txBody>
      </p:sp>
      <p:sp>
        <p:nvSpPr>
          <p:cNvPr id="12" name="Content Placeholder 2"/>
          <p:cNvSpPr>
            <a:spLocks noGrp="1"/>
          </p:cNvSpPr>
          <p:nvPr>
            <p:ph idx="1"/>
          </p:nvPr>
        </p:nvSpPr>
        <p:spPr>
          <a:xfrm>
            <a:off x="394855" y="1198606"/>
            <a:ext cx="8699722"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430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MAIN TITLE WITH PICTURES">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13" name="Picture Placeholder 2"/>
          <p:cNvSpPr>
            <a:spLocks noGrp="1"/>
          </p:cNvSpPr>
          <p:nvPr>
            <p:ph type="pic" idx="11"/>
          </p:nvPr>
        </p:nvSpPr>
        <p:spPr>
          <a:xfrm>
            <a:off x="3063240" y="1"/>
            <a:ext cx="3017520" cy="4745736"/>
          </a:xfrm>
          <a:prstGeom prst="rect">
            <a:avLst/>
          </a:prstGeo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14" name="Picture Placeholder 2"/>
          <p:cNvSpPr>
            <a:spLocks noGrp="1"/>
          </p:cNvSpPr>
          <p:nvPr>
            <p:ph type="pic" idx="12"/>
          </p:nvPr>
        </p:nvSpPr>
        <p:spPr>
          <a:xfrm>
            <a:off x="6080760" y="1"/>
            <a:ext cx="306324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118"/>
            <a:ext cx="1661886" cy="811107"/>
          </a:xfrm>
          <a:prstGeom prst="rect">
            <a:avLst/>
          </a:prstGeom>
        </p:spPr>
      </p:pic>
      <p:sp>
        <p:nvSpPr>
          <p:cNvPr id="28" name="Title 1"/>
          <p:cNvSpPr>
            <a:spLocks noGrp="1"/>
          </p:cNvSpPr>
          <p:nvPr>
            <p:ph type="ctrTitle" hasCustomPrompt="1"/>
          </p:nvPr>
        </p:nvSpPr>
        <p:spPr>
          <a:xfrm>
            <a:off x="2902857" y="5099938"/>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867698"/>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p>
          <a:p>
            <a:endParaRPr lang="en-US" dirty="0" smtClean="0"/>
          </a:p>
          <a:p>
            <a:r>
              <a:rPr lang="en-US" dirty="0" smtClean="0"/>
              <a:t> </a:t>
            </a:r>
            <a:endParaRPr lang="en-US" dirty="0"/>
          </a:p>
        </p:txBody>
      </p:sp>
      <p:sp>
        <p:nvSpPr>
          <p:cNvPr id="11" name="TextBox 10"/>
          <p:cNvSpPr txBox="1"/>
          <p:nvPr userDrawn="1"/>
        </p:nvSpPr>
        <p:spPr>
          <a:xfrm>
            <a:off x="289283" y="6256558"/>
            <a:ext cx="2442802" cy="307777"/>
          </a:xfrm>
          <a:prstGeom prst="rect">
            <a:avLst/>
          </a:prstGeom>
          <a:noFill/>
        </p:spPr>
        <p:txBody>
          <a:bodyPr wrap="square" rtlCol="0">
            <a:spAutoFit/>
          </a:bodyPr>
          <a:lstStyle/>
          <a:p>
            <a:fld id="{A748187B-30D1-46FF-BEC0-FA7FE3901511}" type="datetime4">
              <a:rPr lang="en-US" sz="1400">
                <a:solidFill>
                  <a:srgbClr val="FFFFFF"/>
                </a:solidFill>
              </a:rPr>
              <a:pPr/>
              <a:t>February 13, 2017</a:t>
            </a:fld>
            <a:endParaRPr lang="en-US" sz="1400" dirty="0">
              <a:solidFill>
                <a:srgbClr val="FFFFFF"/>
              </a:solidFill>
            </a:endParaRPr>
          </a:p>
        </p:txBody>
      </p:sp>
      <p:sp>
        <p:nvSpPr>
          <p:cNvPr id="15" name="Content Placeholder 2"/>
          <p:cNvSpPr>
            <a:spLocks noGrp="1"/>
          </p:cNvSpPr>
          <p:nvPr>
            <p:ph idx="13" hasCustomPrompt="1"/>
          </p:nvPr>
        </p:nvSpPr>
        <p:spPr>
          <a:xfrm>
            <a:off x="2261862" y="4510371"/>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6" name="Content Placeholder 2"/>
          <p:cNvSpPr>
            <a:spLocks noGrp="1"/>
          </p:cNvSpPr>
          <p:nvPr>
            <p:ph idx="14" hasCustomPrompt="1"/>
          </p:nvPr>
        </p:nvSpPr>
        <p:spPr>
          <a:xfrm>
            <a:off x="5328343" y="450846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7" name="Content Placeholder 2"/>
          <p:cNvSpPr>
            <a:spLocks noGrp="1"/>
          </p:cNvSpPr>
          <p:nvPr>
            <p:ph idx="15" hasCustomPrompt="1"/>
          </p:nvPr>
        </p:nvSpPr>
        <p:spPr>
          <a:xfrm>
            <a:off x="8398494" y="449793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4126510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MAIN TITLE WITH PICTURES">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a:solidFill>
            <a:schemeClr val="accent1"/>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13" name="Picture Placeholder 2"/>
          <p:cNvSpPr>
            <a:spLocks noGrp="1"/>
          </p:cNvSpPr>
          <p:nvPr>
            <p:ph type="pic" idx="11"/>
          </p:nvPr>
        </p:nvSpPr>
        <p:spPr>
          <a:xfrm>
            <a:off x="3063240" y="1"/>
            <a:ext cx="3017520" cy="4745736"/>
          </a:xfrm>
          <a:prstGeom prst="rect">
            <a:avLst/>
          </a:prstGeom>
          <a:solidFill>
            <a:schemeClr val="accent1"/>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14" name="Picture Placeholder 2"/>
          <p:cNvSpPr>
            <a:spLocks noGrp="1"/>
          </p:cNvSpPr>
          <p:nvPr>
            <p:ph type="pic" idx="12"/>
          </p:nvPr>
        </p:nvSpPr>
        <p:spPr>
          <a:xfrm>
            <a:off x="6080760" y="1"/>
            <a:ext cx="3063240" cy="4745736"/>
          </a:xfrm>
          <a:prstGeom prst="rect">
            <a:avLst/>
          </a:prstGeom>
          <a:solidFill>
            <a:schemeClr val="accent1"/>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118"/>
            <a:ext cx="1661886" cy="811107"/>
          </a:xfrm>
          <a:prstGeom prst="rect">
            <a:avLst/>
          </a:prstGeom>
        </p:spPr>
      </p:pic>
      <p:sp>
        <p:nvSpPr>
          <p:cNvPr id="28" name="Title 1"/>
          <p:cNvSpPr>
            <a:spLocks noGrp="1"/>
          </p:cNvSpPr>
          <p:nvPr>
            <p:ph type="ctrTitle" hasCustomPrompt="1"/>
          </p:nvPr>
        </p:nvSpPr>
        <p:spPr>
          <a:xfrm>
            <a:off x="2902857" y="5099938"/>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p>
          <a:p>
            <a:endParaRPr lang="en-US" dirty="0"/>
          </a:p>
        </p:txBody>
      </p:sp>
      <p:sp>
        <p:nvSpPr>
          <p:cNvPr id="11" name="TextBox 10"/>
          <p:cNvSpPr txBox="1"/>
          <p:nvPr userDrawn="1"/>
        </p:nvSpPr>
        <p:spPr>
          <a:xfrm>
            <a:off x="289282" y="6198854"/>
            <a:ext cx="6111518" cy="523220"/>
          </a:xfrm>
          <a:prstGeom prst="rect">
            <a:avLst/>
          </a:prstGeom>
          <a:noFill/>
        </p:spPr>
        <p:txBody>
          <a:bodyPr wrap="square" rtlCol="0">
            <a:spAutoFit/>
          </a:bodyPr>
          <a:lstStyle/>
          <a:p>
            <a:fld id="{2FDD7AA2-414E-4B5E-A136-36751A1FD34B}" type="datetime4">
              <a:rPr lang="en-US" sz="1400">
                <a:solidFill>
                  <a:srgbClr val="FFFFFF"/>
                </a:solidFill>
              </a:rPr>
              <a:pPr/>
              <a:t>February 13, 2017</a:t>
            </a:fld>
            <a:r>
              <a:rPr lang="en-US" sz="1400" dirty="0">
                <a:solidFill>
                  <a:srgbClr val="FFFFFF"/>
                </a:solidFill>
              </a:rPr>
              <a:t>  </a:t>
            </a:r>
          </a:p>
          <a:p>
            <a:r>
              <a:rPr lang="en-US" sz="1400" dirty="0">
                <a:solidFill>
                  <a:srgbClr val="FFFFFF"/>
                </a:solidFill>
              </a:rPr>
              <a:t>Presented to: Name of Committee</a:t>
            </a:r>
          </a:p>
        </p:txBody>
      </p:sp>
      <p:sp>
        <p:nvSpPr>
          <p:cNvPr id="16" name="Content Placeholder 2"/>
          <p:cNvSpPr>
            <a:spLocks noGrp="1"/>
          </p:cNvSpPr>
          <p:nvPr>
            <p:ph idx="13" hasCustomPrompt="1"/>
          </p:nvPr>
        </p:nvSpPr>
        <p:spPr>
          <a:xfrm>
            <a:off x="2261862" y="4510371"/>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8" name="Content Placeholder 2"/>
          <p:cNvSpPr>
            <a:spLocks noGrp="1"/>
          </p:cNvSpPr>
          <p:nvPr>
            <p:ph idx="14" hasCustomPrompt="1"/>
          </p:nvPr>
        </p:nvSpPr>
        <p:spPr>
          <a:xfrm>
            <a:off x="5328343" y="450846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9" name="Content Placeholder 2"/>
          <p:cNvSpPr>
            <a:spLocks noGrp="1"/>
          </p:cNvSpPr>
          <p:nvPr>
            <p:ph idx="15" hasCustomPrompt="1"/>
          </p:nvPr>
        </p:nvSpPr>
        <p:spPr>
          <a:xfrm>
            <a:off x="8398494" y="449793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841379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_MAIN TITLE WITH PICTURES">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13" name="Picture Placeholder 2"/>
          <p:cNvSpPr>
            <a:spLocks noGrp="1"/>
          </p:cNvSpPr>
          <p:nvPr>
            <p:ph type="pic" idx="11"/>
          </p:nvPr>
        </p:nvSpPr>
        <p:spPr>
          <a:xfrm>
            <a:off x="3063240" y="1"/>
            <a:ext cx="3017520" cy="4745736"/>
          </a:xfrm>
          <a:prstGeom prst="rect">
            <a:avLst/>
          </a:prstGeo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14" name="Picture Placeholder 2"/>
          <p:cNvSpPr>
            <a:spLocks noGrp="1"/>
          </p:cNvSpPr>
          <p:nvPr>
            <p:ph type="pic" idx="12"/>
          </p:nvPr>
        </p:nvSpPr>
        <p:spPr>
          <a:xfrm>
            <a:off x="6080760" y="1"/>
            <a:ext cx="3063240" cy="4745736"/>
          </a:xfrm>
          <a:prstGeom prst="rect">
            <a:avLst/>
          </a:prstGeo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118"/>
            <a:ext cx="1661886" cy="811107"/>
          </a:xfrm>
          <a:prstGeom prst="rect">
            <a:avLst/>
          </a:prstGeom>
        </p:spPr>
      </p:pic>
      <p:sp>
        <p:nvSpPr>
          <p:cNvPr id="28" name="Title 1"/>
          <p:cNvSpPr>
            <a:spLocks noGrp="1"/>
          </p:cNvSpPr>
          <p:nvPr>
            <p:ph type="ctrTitle" hasCustomPrompt="1"/>
          </p:nvPr>
        </p:nvSpPr>
        <p:spPr>
          <a:xfrm>
            <a:off x="2902857" y="5099938"/>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1" name="TextBox 10"/>
          <p:cNvSpPr txBox="1"/>
          <p:nvPr userDrawn="1"/>
        </p:nvSpPr>
        <p:spPr>
          <a:xfrm>
            <a:off x="289282" y="6231806"/>
            <a:ext cx="4002632" cy="738664"/>
          </a:xfrm>
          <a:prstGeom prst="rect">
            <a:avLst/>
          </a:prstGeom>
          <a:noFill/>
        </p:spPr>
        <p:txBody>
          <a:bodyPr wrap="square" rtlCol="0">
            <a:spAutoFit/>
          </a:bodyPr>
          <a:lstStyle/>
          <a:p>
            <a:fld id="{2FDD7AA2-414E-4B5E-A136-36751A1FD34B}" type="datetime4">
              <a:rPr lang="en-US" sz="1400">
                <a:solidFill>
                  <a:srgbClr val="FFFFFF"/>
                </a:solidFill>
              </a:rPr>
              <a:pPr/>
              <a:t>February 13, 2017</a:t>
            </a:fld>
            <a:endParaRPr lang="en-US" sz="1400" dirty="0">
              <a:solidFill>
                <a:srgbClr val="FFFFFF"/>
              </a:solidFill>
            </a:endParaRPr>
          </a:p>
          <a:p>
            <a:pPr>
              <a:defRPr/>
            </a:pPr>
            <a:r>
              <a:rPr lang="en-US" sz="1400" dirty="0">
                <a:solidFill>
                  <a:srgbClr val="FFFFFF"/>
                </a:solidFill>
              </a:rPr>
              <a:t>Presented to: Name of Committee</a:t>
            </a:r>
          </a:p>
          <a:p>
            <a:endParaRPr lang="en-US" sz="1400" dirty="0">
              <a:solidFill>
                <a:srgbClr val="FFFFFF"/>
              </a:solidFill>
            </a:endParaRPr>
          </a:p>
        </p:txBody>
      </p:sp>
      <p:sp>
        <p:nvSpPr>
          <p:cNvPr id="12" name="Content Placeholder 2"/>
          <p:cNvSpPr>
            <a:spLocks noGrp="1"/>
          </p:cNvSpPr>
          <p:nvPr>
            <p:ph idx="13" hasCustomPrompt="1"/>
          </p:nvPr>
        </p:nvSpPr>
        <p:spPr>
          <a:xfrm>
            <a:off x="2261862" y="4510371"/>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5" name="Content Placeholder 2"/>
          <p:cNvSpPr>
            <a:spLocks noGrp="1"/>
          </p:cNvSpPr>
          <p:nvPr>
            <p:ph idx="14" hasCustomPrompt="1"/>
          </p:nvPr>
        </p:nvSpPr>
        <p:spPr>
          <a:xfrm>
            <a:off x="5328343" y="450846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6" name="Content Placeholder 2"/>
          <p:cNvSpPr>
            <a:spLocks noGrp="1"/>
          </p:cNvSpPr>
          <p:nvPr>
            <p:ph idx="15" hasCustomPrompt="1"/>
          </p:nvPr>
        </p:nvSpPr>
        <p:spPr>
          <a:xfrm>
            <a:off x="8398494" y="449793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470794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2_MAIN TITLE WITH PICTURES">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13" name="Picture Placeholder 2"/>
          <p:cNvSpPr>
            <a:spLocks noGrp="1"/>
          </p:cNvSpPr>
          <p:nvPr>
            <p:ph type="pic" idx="11"/>
          </p:nvPr>
        </p:nvSpPr>
        <p:spPr>
          <a:xfrm>
            <a:off x="3063240" y="3194"/>
            <a:ext cx="301752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14" name="Picture Placeholder 2"/>
          <p:cNvSpPr>
            <a:spLocks noGrp="1"/>
          </p:cNvSpPr>
          <p:nvPr>
            <p:ph type="pic" idx="12"/>
          </p:nvPr>
        </p:nvSpPr>
        <p:spPr>
          <a:xfrm>
            <a:off x="6080760" y="1"/>
            <a:ext cx="306324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118"/>
            <a:ext cx="1661886" cy="811107"/>
          </a:xfrm>
          <a:prstGeom prst="rect">
            <a:avLst/>
          </a:prstGeom>
        </p:spPr>
      </p:pic>
      <p:sp>
        <p:nvSpPr>
          <p:cNvPr id="28" name="Title 1"/>
          <p:cNvSpPr>
            <a:spLocks noGrp="1"/>
          </p:cNvSpPr>
          <p:nvPr>
            <p:ph type="ctrTitle" hasCustomPrompt="1"/>
          </p:nvPr>
        </p:nvSpPr>
        <p:spPr>
          <a:xfrm>
            <a:off x="2902857" y="5099938"/>
            <a:ext cx="6330016" cy="580043"/>
          </a:xfrm>
          <a:prstGeom prst="rect">
            <a:avLst/>
          </a:prstGeom>
        </p:spPr>
        <p:txBody>
          <a:bodyPr anchor="b">
            <a:normAutofit/>
          </a:bodyPr>
          <a:lstStyle>
            <a:lvl1pPr algn="l">
              <a:defRPr sz="3300" spc="-38" baseline="0">
                <a:solidFill>
                  <a:schemeClr val="bg2">
                    <a:lumMod val="50000"/>
                  </a:schemeClr>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1" name="TextBox 10"/>
          <p:cNvSpPr txBox="1"/>
          <p:nvPr userDrawn="1"/>
        </p:nvSpPr>
        <p:spPr>
          <a:xfrm>
            <a:off x="289282" y="6223568"/>
            <a:ext cx="4101486" cy="738664"/>
          </a:xfrm>
          <a:prstGeom prst="rect">
            <a:avLst/>
          </a:prstGeom>
          <a:noFill/>
        </p:spPr>
        <p:txBody>
          <a:bodyPr wrap="square" rtlCol="0">
            <a:spAutoFit/>
          </a:bodyPr>
          <a:lstStyle/>
          <a:p>
            <a:pPr>
              <a:defRPr/>
            </a:pPr>
            <a:fld id="{2FDD7AA2-414E-4B5E-A136-36751A1FD34B}" type="datetime4">
              <a:rPr lang="en-US" sz="1400">
                <a:solidFill>
                  <a:prstClr val="black">
                    <a:lumMod val="65000"/>
                    <a:lumOff val="35000"/>
                  </a:prstClr>
                </a:solidFill>
              </a:rPr>
              <a:pPr>
                <a:defRPr/>
              </a:pPr>
              <a:t>February 13, 2017</a:t>
            </a:fld>
            <a:endParaRPr lang="en-US" sz="1400" dirty="0">
              <a:solidFill>
                <a:prstClr val="black">
                  <a:lumMod val="65000"/>
                  <a:lumOff val="35000"/>
                </a:prstClr>
              </a:solidFill>
            </a:endParaRPr>
          </a:p>
          <a:p>
            <a:pPr>
              <a:defRPr/>
            </a:pPr>
            <a:r>
              <a:rPr lang="en-US" sz="1400" dirty="0">
                <a:solidFill>
                  <a:prstClr val="black">
                    <a:lumMod val="65000"/>
                    <a:lumOff val="35000"/>
                  </a:prstClr>
                </a:solidFill>
              </a:rPr>
              <a:t>Presented to: Name of Committee</a:t>
            </a:r>
          </a:p>
          <a:p>
            <a:endParaRPr lang="en-US" sz="1400" dirty="0">
              <a:solidFill>
                <a:srgbClr val="5E5A5A"/>
              </a:solidFill>
            </a:endParaRPr>
          </a:p>
        </p:txBody>
      </p:sp>
      <p:sp>
        <p:nvSpPr>
          <p:cNvPr id="12" name="Content Placeholder 2"/>
          <p:cNvSpPr>
            <a:spLocks noGrp="1"/>
          </p:cNvSpPr>
          <p:nvPr>
            <p:ph idx="13" hasCustomPrompt="1"/>
          </p:nvPr>
        </p:nvSpPr>
        <p:spPr>
          <a:xfrm>
            <a:off x="2261862" y="4510371"/>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5" name="Content Placeholder 2"/>
          <p:cNvSpPr>
            <a:spLocks noGrp="1"/>
          </p:cNvSpPr>
          <p:nvPr>
            <p:ph idx="14" hasCustomPrompt="1"/>
          </p:nvPr>
        </p:nvSpPr>
        <p:spPr>
          <a:xfrm>
            <a:off x="5328343" y="450846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6" name="Content Placeholder 2"/>
          <p:cNvSpPr>
            <a:spLocks noGrp="1"/>
          </p:cNvSpPr>
          <p:nvPr>
            <p:ph idx="15" hasCustomPrompt="1"/>
          </p:nvPr>
        </p:nvSpPr>
        <p:spPr>
          <a:xfrm>
            <a:off x="8398494" y="449793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554922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MAIN TITLE BLANK">
    <p:bg>
      <p:bgPr>
        <a:solidFill>
          <a:schemeClr val="accent3"/>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2"/>
            <a:ext cx="9144000" cy="4592863"/>
          </a:xfrm>
          <a:prstGeom prst="rect">
            <a:avLst/>
          </a:prstGeom>
          <a:solidFill>
            <a:schemeClr val="accent3"/>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118"/>
            <a:ext cx="1661886" cy="811107"/>
          </a:xfrm>
          <a:prstGeom prst="rect">
            <a:avLst/>
          </a:prstGeom>
        </p:spPr>
      </p:pic>
      <p:sp>
        <p:nvSpPr>
          <p:cNvPr id="10" name="Title 1"/>
          <p:cNvSpPr>
            <a:spLocks noGrp="1"/>
          </p:cNvSpPr>
          <p:nvPr>
            <p:ph type="ctrTitle" hasCustomPrompt="1"/>
          </p:nvPr>
        </p:nvSpPr>
        <p:spPr>
          <a:xfrm>
            <a:off x="2902857" y="5099938"/>
            <a:ext cx="6330016" cy="580043"/>
          </a:xfrm>
          <a:prstGeom prst="rect">
            <a:avLst/>
          </a:prstGeom>
        </p:spPr>
        <p:txBody>
          <a:bodyPr anchor="b">
            <a:normAutofit/>
          </a:bodyPr>
          <a:lstStyle>
            <a:lvl1pPr algn="l">
              <a:defRPr sz="3300" spc="-38" baseline="0">
                <a:solidFill>
                  <a:schemeClr val="tx1">
                    <a:lumMod val="65000"/>
                    <a:lumOff val="35000"/>
                  </a:schemeClr>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25" y="6219564"/>
            <a:ext cx="4105017" cy="738664"/>
          </a:xfrm>
          <a:prstGeom prst="rect">
            <a:avLst/>
          </a:prstGeom>
          <a:noFill/>
        </p:spPr>
        <p:txBody>
          <a:bodyPr wrap="square" rtlCol="0">
            <a:spAutoFit/>
          </a:bodyPr>
          <a:lstStyle/>
          <a:p>
            <a:fld id="{84C972DC-FA6E-4AD3-B8E7-81B094F9733C}" type="datetime4">
              <a:rPr lang="en-US" sz="1400">
                <a:solidFill>
                  <a:prstClr val="black">
                    <a:lumMod val="65000"/>
                    <a:lumOff val="35000"/>
                  </a:prstClr>
                </a:solidFill>
              </a:rPr>
              <a:pPr/>
              <a:t>February 13, 2017</a:t>
            </a:fld>
            <a:endParaRPr lang="en-US" sz="1400" dirty="0">
              <a:solidFill>
                <a:prstClr val="black">
                  <a:lumMod val="65000"/>
                  <a:lumOff val="35000"/>
                </a:prstClr>
              </a:solidFill>
            </a:endParaRPr>
          </a:p>
          <a:p>
            <a:r>
              <a:rPr lang="en-US" sz="1400" dirty="0">
                <a:solidFill>
                  <a:prstClr val="black">
                    <a:lumMod val="65000"/>
                    <a:lumOff val="35000"/>
                  </a:prstClr>
                </a:solidFill>
              </a:rPr>
              <a:t>Presented to: Name of Committee</a:t>
            </a:r>
          </a:p>
          <a:p>
            <a:endParaRPr lang="en-US" sz="1400" dirty="0">
              <a:solidFill>
                <a:prstClr val="black">
                  <a:lumMod val="65000"/>
                  <a:lumOff val="35000"/>
                </a:prstClr>
              </a:solidFill>
            </a:endParaRPr>
          </a:p>
        </p:txBody>
      </p:sp>
      <p:sp>
        <p:nvSpPr>
          <p:cNvPr id="13" name="Content Placeholder 2"/>
          <p:cNvSpPr>
            <a:spLocks noGrp="1"/>
          </p:cNvSpPr>
          <p:nvPr>
            <p:ph idx="15" hasCustomPrompt="1"/>
          </p:nvPr>
        </p:nvSpPr>
        <p:spPr>
          <a:xfrm>
            <a:off x="8299638" y="430022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0427708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MAIN TITLE BLANK">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0"/>
            <a:ext cx="9144000" cy="4639826"/>
          </a:xfrm>
          <a:prstGeom prst="rect">
            <a:avLst/>
          </a:prstGeom>
          <a:solidFill>
            <a:schemeClr val="accent5">
              <a:lumMod val="40000"/>
              <a:lumOff val="60000"/>
            </a:schemeClr>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118"/>
            <a:ext cx="1661886" cy="811107"/>
          </a:xfrm>
          <a:prstGeom prst="rect">
            <a:avLst/>
          </a:prstGeom>
        </p:spPr>
      </p:pic>
      <p:sp>
        <p:nvSpPr>
          <p:cNvPr id="10" name="Title 1"/>
          <p:cNvSpPr>
            <a:spLocks noGrp="1"/>
          </p:cNvSpPr>
          <p:nvPr>
            <p:ph type="ctrTitle" hasCustomPrompt="1"/>
          </p:nvPr>
        </p:nvSpPr>
        <p:spPr>
          <a:xfrm>
            <a:off x="2902857" y="5099938"/>
            <a:ext cx="6330016" cy="580043"/>
          </a:xfrm>
          <a:prstGeom prst="rect">
            <a:avLst/>
          </a:prstGeom>
        </p:spPr>
        <p:txBody>
          <a:bodyPr anchor="b">
            <a:normAutofit/>
          </a:bodyPr>
          <a:lstStyle>
            <a:lvl1pPr algn="l">
              <a:defRPr sz="3300" spc="-38" baseline="0">
                <a:solidFill>
                  <a:schemeClr val="bg2">
                    <a:lumMod val="50000"/>
                  </a:schemeClr>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25" y="6227802"/>
            <a:ext cx="3190617" cy="738664"/>
          </a:xfrm>
          <a:prstGeom prst="rect">
            <a:avLst/>
          </a:prstGeom>
          <a:noFill/>
        </p:spPr>
        <p:txBody>
          <a:bodyPr wrap="square" rtlCol="0">
            <a:spAutoFit/>
          </a:bodyPr>
          <a:lstStyle/>
          <a:p>
            <a:fld id="{84C972DC-FA6E-4AD3-B8E7-81B094F9733C}" type="datetime4">
              <a:rPr lang="en-US" sz="1400">
                <a:solidFill>
                  <a:prstClr val="black">
                    <a:lumMod val="65000"/>
                    <a:lumOff val="35000"/>
                  </a:prstClr>
                </a:solidFill>
              </a:rPr>
              <a:pPr/>
              <a:t>February 13, 2017</a:t>
            </a:fld>
            <a:endParaRPr lang="en-US" sz="1400" dirty="0">
              <a:solidFill>
                <a:prstClr val="black">
                  <a:lumMod val="65000"/>
                  <a:lumOff val="35000"/>
                </a:prstClr>
              </a:solidFill>
            </a:endParaRPr>
          </a:p>
          <a:p>
            <a:pPr>
              <a:defRPr/>
            </a:pPr>
            <a:r>
              <a:rPr lang="en-US" sz="1400" dirty="0">
                <a:solidFill>
                  <a:prstClr val="black">
                    <a:lumMod val="65000"/>
                    <a:lumOff val="35000"/>
                  </a:prstClr>
                </a:solidFill>
              </a:rPr>
              <a:t>Presented to: Name of Committee</a:t>
            </a:r>
          </a:p>
          <a:p>
            <a:endParaRPr lang="en-US" sz="1400" dirty="0">
              <a:solidFill>
                <a:srgbClr val="BBB8B8">
                  <a:lumMod val="50000"/>
                </a:srgbClr>
              </a:solidFill>
            </a:endParaRPr>
          </a:p>
        </p:txBody>
      </p:sp>
      <p:sp>
        <p:nvSpPr>
          <p:cNvPr id="9" name="Content Placeholder 2"/>
          <p:cNvSpPr>
            <a:spLocks noGrp="1"/>
          </p:cNvSpPr>
          <p:nvPr>
            <p:ph idx="15" hasCustomPrompt="1"/>
          </p:nvPr>
        </p:nvSpPr>
        <p:spPr>
          <a:xfrm>
            <a:off x="8299638" y="430022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5685774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_MAIN TITLE BLANK">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0"/>
            <a:ext cx="9144000" cy="4639826"/>
          </a:xfrm>
          <a:prstGeom prst="rect">
            <a:avLst/>
          </a:prstGeom>
          <a:solidFill>
            <a:schemeClr val="accent4">
              <a:lumMod val="40000"/>
              <a:lumOff val="60000"/>
            </a:schemeClr>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118"/>
            <a:ext cx="1661886" cy="811107"/>
          </a:xfrm>
          <a:prstGeom prst="rect">
            <a:avLst/>
          </a:prstGeom>
        </p:spPr>
      </p:pic>
      <p:sp>
        <p:nvSpPr>
          <p:cNvPr id="10" name="Title 1"/>
          <p:cNvSpPr>
            <a:spLocks noGrp="1"/>
          </p:cNvSpPr>
          <p:nvPr>
            <p:ph type="ctrTitle" hasCustomPrompt="1"/>
          </p:nvPr>
        </p:nvSpPr>
        <p:spPr>
          <a:xfrm>
            <a:off x="2902857" y="5099938"/>
            <a:ext cx="6330016" cy="580043"/>
          </a:xfrm>
          <a:prstGeom prst="rect">
            <a:avLst/>
          </a:prstGeom>
        </p:spPr>
        <p:txBody>
          <a:bodyPr anchor="b">
            <a:normAutofit/>
          </a:bodyPr>
          <a:lstStyle>
            <a:lvl1pPr algn="l">
              <a:defRPr sz="3300" spc="-38" baseline="0">
                <a:solidFill>
                  <a:schemeClr val="bg2">
                    <a:lumMod val="50000"/>
                  </a:schemeClr>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38" y="6203088"/>
            <a:ext cx="4302725" cy="738664"/>
          </a:xfrm>
          <a:prstGeom prst="rect">
            <a:avLst/>
          </a:prstGeom>
          <a:noFill/>
        </p:spPr>
        <p:txBody>
          <a:bodyPr wrap="square" rtlCol="0">
            <a:spAutoFit/>
          </a:bodyPr>
          <a:lstStyle/>
          <a:p>
            <a:fld id="{84C972DC-FA6E-4AD3-B8E7-81B094F9733C}" type="datetime4">
              <a:rPr lang="en-US" sz="1400">
                <a:solidFill>
                  <a:prstClr val="black">
                    <a:lumMod val="65000"/>
                    <a:lumOff val="35000"/>
                  </a:prstClr>
                </a:solidFill>
              </a:rPr>
              <a:pPr/>
              <a:t>February 13, 2017</a:t>
            </a:fld>
            <a:endParaRPr lang="en-US" sz="1400" dirty="0">
              <a:solidFill>
                <a:prstClr val="black">
                  <a:lumMod val="65000"/>
                  <a:lumOff val="35000"/>
                </a:prstClr>
              </a:solidFill>
            </a:endParaRPr>
          </a:p>
          <a:p>
            <a:pPr>
              <a:defRPr/>
            </a:pPr>
            <a:r>
              <a:rPr lang="en-US" sz="1400" dirty="0">
                <a:solidFill>
                  <a:prstClr val="black">
                    <a:lumMod val="65000"/>
                    <a:lumOff val="35000"/>
                  </a:prstClr>
                </a:solidFill>
              </a:rPr>
              <a:t>Presented to: Name of Committee</a:t>
            </a:r>
          </a:p>
          <a:p>
            <a:endParaRPr lang="en-US" sz="1400" dirty="0">
              <a:solidFill>
                <a:srgbClr val="BBB8B8">
                  <a:lumMod val="50000"/>
                </a:srgbClr>
              </a:solidFill>
            </a:endParaRPr>
          </a:p>
        </p:txBody>
      </p:sp>
      <p:sp>
        <p:nvSpPr>
          <p:cNvPr id="9" name="Content Placeholder 2"/>
          <p:cNvSpPr>
            <a:spLocks noGrp="1"/>
          </p:cNvSpPr>
          <p:nvPr>
            <p:ph idx="15" hasCustomPrompt="1"/>
          </p:nvPr>
        </p:nvSpPr>
        <p:spPr>
          <a:xfrm>
            <a:off x="8299638" y="430022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935244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3"/>
            <a:ext cx="7772400" cy="1362075"/>
          </a:xfrm>
          <a:prstGeom prst="rect">
            <a:avLst/>
          </a:prstGeom>
        </p:spPr>
        <p:txBody>
          <a:bodyPr anchor="t"/>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7"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6211023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MAIN TITLE BLANK">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1"/>
            <a:ext cx="9144000" cy="4639826"/>
          </a:xfrm>
          <a:prstGeom prst="rect">
            <a:avLst/>
          </a:prstGeom>
          <a:solidFill>
            <a:schemeClr val="tx1">
              <a:lumMod val="50000"/>
              <a:lumOff val="50000"/>
            </a:schemeClr>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118"/>
            <a:ext cx="1661886" cy="811107"/>
          </a:xfrm>
          <a:prstGeom prst="rect">
            <a:avLst/>
          </a:prstGeom>
        </p:spPr>
      </p:pic>
      <p:sp>
        <p:nvSpPr>
          <p:cNvPr id="10" name="Title 1"/>
          <p:cNvSpPr>
            <a:spLocks noGrp="1"/>
          </p:cNvSpPr>
          <p:nvPr>
            <p:ph type="ctrTitle" hasCustomPrompt="1"/>
          </p:nvPr>
        </p:nvSpPr>
        <p:spPr>
          <a:xfrm>
            <a:off x="2902857" y="5099938"/>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2" name="Date Placeholder 4"/>
          <p:cNvSpPr>
            <a:spLocks noGrp="1"/>
          </p:cNvSpPr>
          <p:nvPr>
            <p:ph type="dt" sz="half" idx="10"/>
          </p:nvPr>
        </p:nvSpPr>
        <p:spPr>
          <a:xfrm>
            <a:off x="314583" y="6179197"/>
            <a:ext cx="3894952" cy="921857"/>
          </a:xfrm>
          <a:prstGeom prst="rect">
            <a:avLst/>
          </a:prstGeom>
        </p:spPr>
        <p:txBody>
          <a:bodyPr/>
          <a:lstStyle>
            <a:lvl1pPr>
              <a:defRPr sz="1400">
                <a:solidFill>
                  <a:schemeClr val="bg1"/>
                </a:solidFill>
              </a:defRPr>
            </a:lvl1pPr>
          </a:lstStyle>
          <a:p>
            <a:endParaRPr lang="en-US" dirty="0">
              <a:solidFill>
                <a:srgbClr val="FFFFFF"/>
              </a:solidFill>
            </a:endParaRPr>
          </a:p>
        </p:txBody>
      </p:sp>
      <p:sp>
        <p:nvSpPr>
          <p:cNvPr id="9" name="Content Placeholder 2"/>
          <p:cNvSpPr>
            <a:spLocks noGrp="1"/>
          </p:cNvSpPr>
          <p:nvPr>
            <p:ph idx="15" hasCustomPrompt="1"/>
          </p:nvPr>
        </p:nvSpPr>
        <p:spPr>
          <a:xfrm>
            <a:off x="8299638" y="430022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711277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solidFill>
          <a:schemeClr val="bg1">
            <a:lumMod val="8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399610" y="4383800"/>
            <a:ext cx="2344340" cy="1788439"/>
          </a:xfrm>
          <a:prstGeom prst="rect">
            <a:avLst/>
          </a:prstGeom>
        </p:spPr>
        <p:txBody>
          <a:bodyPr>
            <a:normAutofit/>
          </a:bodyPr>
          <a:lstStyle>
            <a:lvl1pPr marL="0" indent="0">
              <a:spcBef>
                <a:spcPts val="600"/>
              </a:spcBef>
              <a:buNone/>
              <a:defRPr sz="1400" baseline="0">
                <a:solidFill>
                  <a:schemeClr val="tx1">
                    <a:lumMod val="85000"/>
                    <a:lumOff val="1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Presenter Name/s</a:t>
            </a:r>
          </a:p>
        </p:txBody>
      </p:sp>
      <p:sp>
        <p:nvSpPr>
          <p:cNvPr id="2" name="Title 1"/>
          <p:cNvSpPr>
            <a:spLocks noGrp="1"/>
          </p:cNvSpPr>
          <p:nvPr>
            <p:ph type="title" hasCustomPrompt="1"/>
          </p:nvPr>
        </p:nvSpPr>
        <p:spPr>
          <a:xfrm>
            <a:off x="6399610" y="1714500"/>
            <a:ext cx="2344340" cy="2669262"/>
          </a:xfrm>
          <a:prstGeom prst="rect">
            <a:avLst/>
          </a:prstGeom>
        </p:spPr>
        <p:txBody>
          <a:bodyPr anchor="b">
            <a:normAutofit/>
          </a:bodyPr>
          <a:lstStyle>
            <a:lvl1pPr>
              <a:defRPr sz="2400" baseline="0">
                <a:solidFill>
                  <a:schemeClr val="tx1">
                    <a:lumMod val="85000"/>
                    <a:lumOff val="15000"/>
                  </a:schemeClr>
                </a:solidFill>
              </a:defRPr>
            </a:lvl1pPr>
          </a:lstStyle>
          <a:p>
            <a:r>
              <a:rPr lang="en-US" dirty="0" smtClean="0"/>
              <a:t>SECTION TITLE</a:t>
            </a:r>
            <a:endParaRPr lang="en-US" dirty="0"/>
          </a:p>
        </p:txBody>
      </p:sp>
      <p:sp>
        <p:nvSpPr>
          <p:cNvPr id="6" name="Picture Placeholder 2"/>
          <p:cNvSpPr>
            <a:spLocks noGrp="1"/>
          </p:cNvSpPr>
          <p:nvPr>
            <p:ph type="pic" idx="1"/>
          </p:nvPr>
        </p:nvSpPr>
        <p:spPr>
          <a:xfrm>
            <a:off x="0" y="1"/>
            <a:ext cx="6076188" cy="6857999"/>
          </a:xfrm>
          <a:prstGeom prst="rect">
            <a:avLst/>
          </a:prstGeom>
          <a:solidFill>
            <a:schemeClr val="bg1">
              <a:lumMod val="85000"/>
            </a:schemeClr>
          </a:solidFill>
          <a:ln w="25400" cap="sq" cmpd="sng">
            <a:noFill/>
            <a:round/>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11" name="Round Diagonal Corner Rectangle 10"/>
          <p:cNvSpPr/>
          <p:nvPr userDrawn="1"/>
        </p:nvSpPr>
        <p:spPr>
          <a:xfrm>
            <a:off x="6399610" y="59023"/>
            <a:ext cx="2561288" cy="1312578"/>
          </a:xfrm>
          <a:prstGeom prst="round2Diag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8582" y="309758"/>
            <a:ext cx="1661886" cy="811107"/>
          </a:xfrm>
          <a:prstGeom prst="rect">
            <a:avLst/>
          </a:prstGeom>
        </p:spPr>
      </p:pic>
      <p:sp>
        <p:nvSpPr>
          <p:cNvPr id="13" name="Date Placeholder 4"/>
          <p:cNvSpPr>
            <a:spLocks noGrp="1"/>
          </p:cNvSpPr>
          <p:nvPr>
            <p:ph type="dt" sz="half" idx="10"/>
          </p:nvPr>
        </p:nvSpPr>
        <p:spPr>
          <a:xfrm>
            <a:off x="6348104" y="1346123"/>
            <a:ext cx="2447355" cy="233515"/>
          </a:xfrm>
          <a:prstGeom prst="rect">
            <a:avLst/>
          </a:prstGeom>
        </p:spPr>
        <p:txBody>
          <a:bodyPr/>
          <a:lstStyle>
            <a:lvl1pPr>
              <a:defRPr sz="1400" b="0">
                <a:solidFill>
                  <a:schemeClr val="tx1">
                    <a:lumMod val="85000"/>
                    <a:lumOff val="15000"/>
                  </a:schemeClr>
                </a:solidFill>
              </a:defRPr>
            </a:lvl1pPr>
          </a:lstStyle>
          <a:p>
            <a:endParaRPr lang="en-US" dirty="0">
              <a:solidFill>
                <a:prstClr val="black">
                  <a:lumMod val="85000"/>
                  <a:lumOff val="15000"/>
                </a:prstClr>
              </a:solidFill>
            </a:endParaRPr>
          </a:p>
        </p:txBody>
      </p:sp>
      <p:sp>
        <p:nvSpPr>
          <p:cNvPr id="8" name="Content Placeholder 2"/>
          <p:cNvSpPr>
            <a:spLocks noGrp="1"/>
          </p:cNvSpPr>
          <p:nvPr>
            <p:ph idx="15" hasCustomPrompt="1"/>
          </p:nvPr>
        </p:nvSpPr>
        <p:spPr>
          <a:xfrm>
            <a:off x="4325659" y="6557388"/>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03824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SECTION TITLE PA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a:xfrm>
            <a:off x="6057304" y="1"/>
            <a:ext cx="308669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4" name="Text Placeholder 3"/>
          <p:cNvSpPr>
            <a:spLocks noGrp="1"/>
          </p:cNvSpPr>
          <p:nvPr>
            <p:ph type="body" sz="half" idx="2" hasCustomPrompt="1"/>
          </p:nvPr>
        </p:nvSpPr>
        <p:spPr>
          <a:xfrm>
            <a:off x="6399610" y="4383800"/>
            <a:ext cx="2344340" cy="1788439"/>
          </a:xfrm>
          <a:prstGeom prst="rect">
            <a:avLst/>
          </a:prstGeom>
        </p:spPr>
        <p:txBody>
          <a:bodyPr>
            <a:normAutofit/>
          </a:bodyPr>
          <a:lstStyle>
            <a:lvl1pPr marL="0" indent="0">
              <a:spcBef>
                <a:spcPts val="600"/>
              </a:spcBef>
              <a:buNone/>
              <a:defRPr sz="1400"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Presenter Name/s</a:t>
            </a:r>
          </a:p>
        </p:txBody>
      </p:sp>
      <p:sp>
        <p:nvSpPr>
          <p:cNvPr id="2" name="Title 1"/>
          <p:cNvSpPr>
            <a:spLocks noGrp="1"/>
          </p:cNvSpPr>
          <p:nvPr>
            <p:ph type="title" hasCustomPrompt="1"/>
          </p:nvPr>
        </p:nvSpPr>
        <p:spPr>
          <a:xfrm>
            <a:off x="6399610" y="1714500"/>
            <a:ext cx="2344340" cy="2669262"/>
          </a:xfrm>
          <a:prstGeom prst="rect">
            <a:avLst/>
          </a:prstGeom>
        </p:spPr>
        <p:txBody>
          <a:bodyPr anchor="b">
            <a:normAutofit/>
          </a:bodyPr>
          <a:lstStyle>
            <a:lvl1pPr>
              <a:defRPr sz="2250" baseline="0">
                <a:solidFill>
                  <a:schemeClr val="bg1"/>
                </a:solidFill>
              </a:defRPr>
            </a:lvl1pPr>
          </a:lstStyle>
          <a:p>
            <a:r>
              <a:rPr lang="en-US" dirty="0" smtClean="0"/>
              <a:t>SECTION TITLE</a:t>
            </a:r>
            <a:endParaRPr lang="en-US" dirty="0"/>
          </a:p>
        </p:txBody>
      </p:sp>
      <p:sp>
        <p:nvSpPr>
          <p:cNvPr id="6" name="Picture Placeholder 2"/>
          <p:cNvSpPr>
            <a:spLocks noGrp="1"/>
          </p:cNvSpPr>
          <p:nvPr>
            <p:ph type="pic" idx="1"/>
          </p:nvPr>
        </p:nvSpPr>
        <p:spPr>
          <a:xfrm>
            <a:off x="0" y="1"/>
            <a:ext cx="6076188" cy="6857999"/>
          </a:xfrm>
          <a:prstGeom prst="rect">
            <a:avLst/>
          </a:prstGeom>
          <a:solidFill>
            <a:schemeClr val="accent2"/>
          </a:solidFill>
          <a:ln w="25400" cap="sq" cmpd="sng">
            <a:noFill/>
            <a:round/>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11" name="Round Diagonal Corner Rectangle 10"/>
          <p:cNvSpPr/>
          <p:nvPr userDrawn="1"/>
        </p:nvSpPr>
        <p:spPr>
          <a:xfrm>
            <a:off x="6399610" y="59023"/>
            <a:ext cx="2561288" cy="131257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8582" y="309758"/>
            <a:ext cx="1661886" cy="811107"/>
          </a:xfrm>
          <a:prstGeom prst="rect">
            <a:avLst/>
          </a:prstGeom>
        </p:spPr>
      </p:pic>
      <p:sp>
        <p:nvSpPr>
          <p:cNvPr id="13" name="Date Placeholder 4"/>
          <p:cNvSpPr>
            <a:spLocks noGrp="1"/>
          </p:cNvSpPr>
          <p:nvPr>
            <p:ph type="dt" sz="half" idx="10"/>
          </p:nvPr>
        </p:nvSpPr>
        <p:spPr>
          <a:xfrm>
            <a:off x="6348104" y="1346123"/>
            <a:ext cx="2447355" cy="233515"/>
          </a:xfrm>
          <a:prstGeom prst="rect">
            <a:avLst/>
          </a:prstGeom>
        </p:spPr>
        <p:txBody>
          <a:bodyPr/>
          <a:lstStyle>
            <a:lvl1pPr>
              <a:defRPr sz="1400">
                <a:solidFill>
                  <a:schemeClr val="bg1"/>
                </a:solidFill>
              </a:defRPr>
            </a:lvl1pPr>
          </a:lstStyle>
          <a:p>
            <a:endParaRPr lang="en-US" dirty="0">
              <a:solidFill>
                <a:srgbClr val="FFFFFF"/>
              </a:solidFill>
            </a:endParaRPr>
          </a:p>
        </p:txBody>
      </p:sp>
      <p:sp>
        <p:nvSpPr>
          <p:cNvPr id="9" name="Content Placeholder 2"/>
          <p:cNvSpPr>
            <a:spLocks noGrp="1"/>
          </p:cNvSpPr>
          <p:nvPr>
            <p:ph idx="15" hasCustomPrompt="1"/>
          </p:nvPr>
        </p:nvSpPr>
        <p:spPr>
          <a:xfrm>
            <a:off x="4339728" y="654915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884292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_SECTION TITLE PAGE">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a:xfrm>
            <a:off x="6057304" y="-101600"/>
            <a:ext cx="3086696" cy="695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4" name="Text Placeholder 3"/>
          <p:cNvSpPr>
            <a:spLocks noGrp="1"/>
          </p:cNvSpPr>
          <p:nvPr>
            <p:ph type="body" sz="half" idx="2" hasCustomPrompt="1"/>
          </p:nvPr>
        </p:nvSpPr>
        <p:spPr>
          <a:xfrm>
            <a:off x="6399610" y="4383800"/>
            <a:ext cx="2344340" cy="1788439"/>
          </a:xfrm>
          <a:prstGeom prst="rect">
            <a:avLst/>
          </a:prstGeom>
        </p:spPr>
        <p:txBody>
          <a:bodyPr>
            <a:normAutofit/>
          </a:bodyPr>
          <a:lstStyle>
            <a:lvl1pPr marL="0" indent="0">
              <a:spcBef>
                <a:spcPts val="600"/>
              </a:spcBef>
              <a:buNone/>
              <a:defRPr sz="1400" baseline="0">
                <a:solidFill>
                  <a:schemeClr val="tx1">
                    <a:lumMod val="65000"/>
                    <a:lumOff val="3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Presenter Name/s</a:t>
            </a:r>
          </a:p>
        </p:txBody>
      </p:sp>
      <p:sp>
        <p:nvSpPr>
          <p:cNvPr id="2" name="Title 1"/>
          <p:cNvSpPr>
            <a:spLocks noGrp="1"/>
          </p:cNvSpPr>
          <p:nvPr>
            <p:ph type="title" hasCustomPrompt="1"/>
          </p:nvPr>
        </p:nvSpPr>
        <p:spPr>
          <a:xfrm>
            <a:off x="6399610" y="1714500"/>
            <a:ext cx="2344340" cy="2669262"/>
          </a:xfrm>
          <a:prstGeom prst="rect">
            <a:avLst/>
          </a:prstGeom>
        </p:spPr>
        <p:txBody>
          <a:bodyPr anchor="b">
            <a:normAutofit/>
          </a:bodyPr>
          <a:lstStyle>
            <a:lvl1pPr>
              <a:defRPr sz="2250" baseline="0">
                <a:solidFill>
                  <a:schemeClr val="tx1">
                    <a:lumMod val="65000"/>
                    <a:lumOff val="35000"/>
                  </a:schemeClr>
                </a:solidFill>
              </a:defRPr>
            </a:lvl1pPr>
          </a:lstStyle>
          <a:p>
            <a:r>
              <a:rPr lang="en-US" dirty="0" smtClean="0"/>
              <a:t>SECTION TITLE</a:t>
            </a:r>
            <a:endParaRPr lang="en-US" dirty="0"/>
          </a:p>
        </p:txBody>
      </p:sp>
      <p:sp>
        <p:nvSpPr>
          <p:cNvPr id="6" name="Picture Placeholder 2"/>
          <p:cNvSpPr>
            <a:spLocks noGrp="1"/>
          </p:cNvSpPr>
          <p:nvPr>
            <p:ph type="pic" idx="1"/>
          </p:nvPr>
        </p:nvSpPr>
        <p:spPr>
          <a:xfrm>
            <a:off x="0" y="1"/>
            <a:ext cx="6076188" cy="6857999"/>
          </a:xfrm>
          <a:prstGeom prst="rect">
            <a:avLst/>
          </a:prstGeom>
          <a:solidFill>
            <a:schemeClr val="accent3"/>
          </a:solidFill>
          <a:ln w="25400" cap="sq" cmpd="sng">
            <a:noFill/>
            <a:round/>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11" name="Round Diagonal Corner Rectangle 10"/>
          <p:cNvSpPr/>
          <p:nvPr userDrawn="1"/>
        </p:nvSpPr>
        <p:spPr>
          <a:xfrm>
            <a:off x="6399610" y="59023"/>
            <a:ext cx="2561288" cy="131257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8582" y="309758"/>
            <a:ext cx="1661886" cy="811107"/>
          </a:xfrm>
          <a:prstGeom prst="rect">
            <a:avLst/>
          </a:prstGeom>
        </p:spPr>
      </p:pic>
      <p:sp>
        <p:nvSpPr>
          <p:cNvPr id="13" name="Date Placeholder 4"/>
          <p:cNvSpPr>
            <a:spLocks noGrp="1"/>
          </p:cNvSpPr>
          <p:nvPr>
            <p:ph type="dt" sz="half" idx="10"/>
          </p:nvPr>
        </p:nvSpPr>
        <p:spPr>
          <a:xfrm>
            <a:off x="6348104" y="1346123"/>
            <a:ext cx="2447355" cy="233515"/>
          </a:xfrm>
          <a:prstGeom prst="rect">
            <a:avLst/>
          </a:prstGeom>
        </p:spPr>
        <p:txBody>
          <a:bodyPr/>
          <a:lstStyle>
            <a:lvl1pPr>
              <a:defRPr sz="1400">
                <a:solidFill>
                  <a:schemeClr val="tx1">
                    <a:lumMod val="65000"/>
                    <a:lumOff val="35000"/>
                  </a:schemeClr>
                </a:solidFill>
              </a:defRPr>
            </a:lvl1pPr>
          </a:lstStyle>
          <a:p>
            <a:endParaRPr lang="en-US" dirty="0">
              <a:solidFill>
                <a:prstClr val="black">
                  <a:lumMod val="65000"/>
                  <a:lumOff val="35000"/>
                </a:prstClr>
              </a:solidFill>
            </a:endParaRPr>
          </a:p>
        </p:txBody>
      </p:sp>
      <p:sp>
        <p:nvSpPr>
          <p:cNvPr id="9" name="Content Placeholder 2"/>
          <p:cNvSpPr>
            <a:spLocks noGrp="1"/>
          </p:cNvSpPr>
          <p:nvPr>
            <p:ph idx="15" hasCustomPrompt="1"/>
          </p:nvPr>
        </p:nvSpPr>
        <p:spPr>
          <a:xfrm>
            <a:off x="4265567" y="654915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849952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in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1496" y="-8237"/>
            <a:ext cx="7617943" cy="1006088"/>
          </a:xfrm>
          <a:prstGeom prst="rect">
            <a:avLst/>
          </a:prstGeom>
        </p:spPr>
        <p:txBody>
          <a:bodyPr/>
          <a:lstStyle>
            <a:lvl1pPr>
              <a:defRPr>
                <a:solidFill>
                  <a:schemeClr val="accent1"/>
                </a:solidFill>
              </a:defRPr>
            </a:lvl1pPr>
          </a:lstStyle>
          <a:p>
            <a:r>
              <a:rPr lang="en-US" dirty="0" smtClean="0"/>
              <a:t>Two column slide header</a:t>
            </a:r>
            <a:endParaRPr lang="en-US" dirty="0"/>
          </a:p>
        </p:txBody>
      </p:sp>
      <p:sp>
        <p:nvSpPr>
          <p:cNvPr id="6" name="Footer Placeholder 5"/>
          <p:cNvSpPr>
            <a:spLocks noGrp="1"/>
          </p:cNvSpPr>
          <p:nvPr>
            <p:ph type="ftr" sz="quarter" idx="11"/>
          </p:nvPr>
        </p:nvSpPr>
        <p:spPr>
          <a:xfrm>
            <a:off x="1155357" y="6391492"/>
            <a:ext cx="6841900" cy="192188"/>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997258" y="6371593"/>
            <a:ext cx="1021491" cy="212125"/>
          </a:xfrm>
          <a:prstGeom prst="rect">
            <a:avLst/>
          </a:prstGeom>
        </p:spPr>
        <p:txBody>
          <a:bodyPr/>
          <a:lstStyle>
            <a:lvl1pPr algn="ctr">
              <a:defRPr sz="120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9" name="Content Placeholder 2"/>
          <p:cNvSpPr>
            <a:spLocks noGrp="1"/>
          </p:cNvSpPr>
          <p:nvPr>
            <p:ph idx="1"/>
          </p:nvPr>
        </p:nvSpPr>
        <p:spPr>
          <a:xfrm>
            <a:off x="358345" y="1198606"/>
            <a:ext cx="3941804"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3"/>
          </p:nvPr>
        </p:nvSpPr>
        <p:spPr>
          <a:xfrm>
            <a:off x="4598794" y="1198606"/>
            <a:ext cx="4040659"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948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in two column with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023" y="74140"/>
            <a:ext cx="7617943" cy="922050"/>
          </a:xfrm>
          <a:prstGeom prst="rect">
            <a:avLst/>
          </a:prstGeom>
          <a:ln>
            <a:noFill/>
          </a:ln>
        </p:spPr>
        <p:txBody>
          <a:bodyPr/>
          <a:lstStyle>
            <a:lvl1pPr>
              <a:defRPr baseline="0"/>
            </a:lvl1pPr>
          </a:lstStyle>
          <a:p>
            <a:r>
              <a:rPr lang="en-US" dirty="0" smtClean="0"/>
              <a:t>Two column with headings for each </a:t>
            </a:r>
            <a:endParaRPr lang="en-US" dirty="0"/>
          </a:p>
        </p:txBody>
      </p:sp>
      <p:sp>
        <p:nvSpPr>
          <p:cNvPr id="3" name="Text Placeholder 2"/>
          <p:cNvSpPr>
            <a:spLocks noGrp="1"/>
          </p:cNvSpPr>
          <p:nvPr>
            <p:ph type="body" idx="1"/>
          </p:nvPr>
        </p:nvSpPr>
        <p:spPr>
          <a:xfrm>
            <a:off x="370706" y="1167143"/>
            <a:ext cx="4148719" cy="621577"/>
          </a:xfrm>
          <a:prstGeom prst="rect">
            <a:avLst/>
          </a:prstGeom>
        </p:spPr>
        <p:txBody>
          <a:bodyPr anchor="b">
            <a:normAutofit/>
          </a:bodyPr>
          <a:lstStyle>
            <a:lvl1pPr marL="0" indent="0">
              <a:spcBef>
                <a:spcPts val="0"/>
              </a:spcBef>
              <a:buNone/>
              <a:defRPr sz="2000" b="0" cap="all" baseline="0">
                <a:solidFill>
                  <a:schemeClr val="accent6"/>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5" name="Text Placeholder 4"/>
          <p:cNvSpPr>
            <a:spLocks noGrp="1"/>
          </p:cNvSpPr>
          <p:nvPr>
            <p:ph type="body" sz="quarter" idx="3"/>
          </p:nvPr>
        </p:nvSpPr>
        <p:spPr>
          <a:xfrm>
            <a:off x="4629168" y="1167106"/>
            <a:ext cx="4076189" cy="621576"/>
          </a:xfrm>
          <a:prstGeom prst="rect">
            <a:avLst/>
          </a:prstGeom>
        </p:spPr>
        <p:txBody>
          <a:bodyPr anchor="b">
            <a:normAutofit/>
          </a:bodyPr>
          <a:lstStyle>
            <a:lvl1pPr marL="0" indent="0">
              <a:spcBef>
                <a:spcPts val="0"/>
              </a:spcBef>
              <a:buNone/>
              <a:defRPr sz="2000" b="0" cap="all" baseline="0">
                <a:solidFill>
                  <a:schemeClr val="accent6"/>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8" name="Footer Placeholder 7"/>
          <p:cNvSpPr>
            <a:spLocks noGrp="1"/>
          </p:cNvSpPr>
          <p:nvPr>
            <p:ph type="ftr" sz="quarter" idx="11"/>
          </p:nvPr>
        </p:nvSpPr>
        <p:spPr>
          <a:xfrm>
            <a:off x="1155357" y="6391492"/>
            <a:ext cx="6841900" cy="192188"/>
          </a:xfrm>
          <a:prstGeom prst="rect">
            <a:avLst/>
          </a:prstGeom>
        </p:spPr>
        <p:txBody>
          <a:bodyPr/>
          <a:lstStyle/>
          <a:p>
            <a:pPr algn="l"/>
            <a:endParaRPr lang="en-US" dirty="0">
              <a:solidFill>
                <a:prstClr val="black">
                  <a:tint val="75000"/>
                </a:prstClr>
              </a:solidFill>
            </a:endParaRPr>
          </a:p>
        </p:txBody>
      </p:sp>
      <p:sp>
        <p:nvSpPr>
          <p:cNvPr id="9" name="Slide Number Placeholder 8"/>
          <p:cNvSpPr>
            <a:spLocks noGrp="1"/>
          </p:cNvSpPr>
          <p:nvPr>
            <p:ph type="sldNum" sz="quarter" idx="12"/>
          </p:nvPr>
        </p:nvSpPr>
        <p:spPr>
          <a:xfrm>
            <a:off x="7997257" y="6373286"/>
            <a:ext cx="1005014" cy="228600"/>
          </a:xfrm>
          <a:prstGeom prst="rect">
            <a:avLst/>
          </a:prstGeom>
        </p:spPr>
        <p:txBody>
          <a:bodyPr/>
          <a:lstStyle>
            <a:lvl1pPr>
              <a:defRPr sz="1200" b="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11" name="Content Placeholder 2"/>
          <p:cNvSpPr>
            <a:spLocks noGrp="1"/>
          </p:cNvSpPr>
          <p:nvPr>
            <p:ph idx="13"/>
          </p:nvPr>
        </p:nvSpPr>
        <p:spPr>
          <a:xfrm>
            <a:off x="370706" y="1878227"/>
            <a:ext cx="4148719" cy="4337223"/>
          </a:xfrm>
          <a:prstGeom prst="rect">
            <a:avLst/>
          </a:prstGeom>
        </p:spPr>
        <p:txBody>
          <a:bodyPr/>
          <a:lstStyle>
            <a:lvl1pPr marL="34290" indent="0">
              <a:buNone/>
              <a:defRPr sz="2000"/>
            </a:lvl1pPr>
            <a:lvl2pPr>
              <a:defRPr sz="1800"/>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4"/>
          </p:nvPr>
        </p:nvSpPr>
        <p:spPr>
          <a:xfrm>
            <a:off x="4629149" y="1878227"/>
            <a:ext cx="4076190" cy="4337223"/>
          </a:xfrm>
          <a:prstGeom prst="rect">
            <a:avLst/>
          </a:prstGeom>
        </p:spPr>
        <p:txBody>
          <a:bodyPr/>
          <a:lstStyle>
            <a:lvl1pPr marL="34290" indent="0">
              <a:buNone/>
              <a:defRPr sz="2000"/>
            </a:lvl1pPr>
            <a:lvl2pPr>
              <a:defRPr sz="1800"/>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0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ntent with side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3861" y="926764"/>
            <a:ext cx="2630091" cy="790833"/>
          </a:xfrm>
          <a:prstGeom prst="rect">
            <a:avLst/>
          </a:prstGeom>
        </p:spPr>
        <p:txBody>
          <a:bodyPr anchor="b">
            <a:normAutofit/>
          </a:bodyPr>
          <a:lstStyle>
            <a:lvl1pPr>
              <a:defRPr sz="2800">
                <a:solidFill>
                  <a:schemeClr val="accent1"/>
                </a:solidFill>
              </a:defRPr>
            </a:lvl1pPr>
          </a:lstStyle>
          <a:p>
            <a:r>
              <a:rPr lang="en-US" dirty="0" smtClean="0"/>
              <a:t>Heading with caption</a:t>
            </a:r>
            <a:endParaRPr lang="en-US" dirty="0"/>
          </a:p>
        </p:txBody>
      </p:sp>
      <p:sp>
        <p:nvSpPr>
          <p:cNvPr id="4" name="Text Placeholder 3"/>
          <p:cNvSpPr>
            <a:spLocks noGrp="1"/>
          </p:cNvSpPr>
          <p:nvPr>
            <p:ph type="body" sz="half" idx="2" hasCustomPrompt="1"/>
          </p:nvPr>
        </p:nvSpPr>
        <p:spPr>
          <a:xfrm>
            <a:off x="6110942" y="2117125"/>
            <a:ext cx="2635923" cy="2472430"/>
          </a:xfrm>
          <a:prstGeom prst="rect">
            <a:avLst/>
          </a:prstGeom>
        </p:spPr>
        <p:txBody>
          <a:bodyPr>
            <a:normAutofit/>
          </a:bodyPr>
          <a:lstStyle>
            <a:lvl1pPr marL="0" indent="0">
              <a:spcBef>
                <a:spcPts val="600"/>
              </a:spcBef>
              <a:buNone/>
              <a:defRPr sz="1800">
                <a:solidFill>
                  <a:schemeClr val="accent6"/>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Caption text</a:t>
            </a:r>
          </a:p>
        </p:txBody>
      </p:sp>
      <p:sp>
        <p:nvSpPr>
          <p:cNvPr id="6" name="Footer Placeholder 5"/>
          <p:cNvSpPr>
            <a:spLocks noGrp="1"/>
          </p:cNvSpPr>
          <p:nvPr>
            <p:ph type="ftr" sz="quarter" idx="11"/>
          </p:nvPr>
        </p:nvSpPr>
        <p:spPr>
          <a:xfrm>
            <a:off x="370703" y="6598508"/>
            <a:ext cx="5486400" cy="259492"/>
          </a:xfrm>
          <a:prstGeom prst="rect">
            <a:avLst/>
          </a:prstGeom>
        </p:spPr>
        <p:txBody>
          <a:bodyPr/>
          <a:lstStyle>
            <a:lvl1pPr algn="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flipH="1">
            <a:off x="8031087" y="6598508"/>
            <a:ext cx="914980" cy="256444"/>
          </a:xfrm>
          <a:prstGeom prst="rect">
            <a:avLst/>
          </a:prstGeom>
        </p:spPr>
        <p:txBody>
          <a:bodyPr/>
          <a:lstStyle>
            <a:lvl1pPr>
              <a:defRPr sz="100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11" name="Rectangle 10"/>
          <p:cNvSpPr/>
          <p:nvPr userDrawn="1"/>
        </p:nvSpPr>
        <p:spPr>
          <a:xfrm>
            <a:off x="6030705" y="0"/>
            <a:ext cx="45719" cy="6858000"/>
          </a:xfrm>
          <a:prstGeom prst="rect">
            <a:avLst/>
          </a:prstGeom>
          <a:solidFill>
            <a:schemeClr val="bg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ontent Placeholder 2"/>
          <p:cNvSpPr>
            <a:spLocks noGrp="1"/>
          </p:cNvSpPr>
          <p:nvPr>
            <p:ph idx="1"/>
          </p:nvPr>
        </p:nvSpPr>
        <p:spPr>
          <a:xfrm>
            <a:off x="370703" y="576649"/>
            <a:ext cx="5313405" cy="5799437"/>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439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172994" y="234778"/>
            <a:ext cx="8810368" cy="6487299"/>
          </a:xfrm>
          <a:prstGeom prst="rect">
            <a:avLst/>
          </a:prstGeom>
        </p:spPr>
        <p:txBody>
          <a:bodyPr/>
          <a:lstStyle>
            <a:lvl1pPr marL="34290" indent="0">
              <a:buNone/>
              <a:defRPr/>
            </a:lvl1pPr>
          </a:lstStyle>
          <a:p>
            <a:pPr lvl="0"/>
            <a:r>
              <a:rPr lang="en-US" dirty="0" smtClean="0"/>
              <a:t> </a:t>
            </a:r>
            <a:endParaRPr lang="en-US" dirty="0"/>
          </a:p>
        </p:txBody>
      </p:sp>
    </p:spTree>
    <p:extLst>
      <p:ext uri="{BB962C8B-B14F-4D97-AF65-F5344CB8AC3E}">
        <p14:creationId xmlns:p14="http://schemas.microsoft.com/office/powerpoint/2010/main" val="93900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514"/>
            <a:ext cx="2133600" cy="365125"/>
          </a:xfrm>
          <a:prstGeom prst="rect">
            <a:avLst/>
          </a:prstGeo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B7D0F-E67B-48F1-88C1-9DACDDD391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6540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514"/>
            <a:ext cx="2133600" cy="365125"/>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B7D0F-E67B-48F1-88C1-9DACDDD391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013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58800"/>
            <a:ext cx="8229600" cy="1143000"/>
          </a:xfrm>
          <a:prstGeom prst="rect">
            <a:avLst/>
          </a:prstGeo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06600"/>
            <a:ext cx="4040188" cy="3951288"/>
          </a:xfrm>
          <a:prstGeom prst="rect">
            <a:avLst/>
          </a:prstGeo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114" y="2006600"/>
            <a:ext cx="4041775" cy="3951288"/>
          </a:xfrm>
          <a:prstGeom prst="rect">
            <a:avLst/>
          </a:prstGeo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3"/>
          <p:cNvSpPr>
            <a:spLocks noGrp="1"/>
          </p:cNvSpPr>
          <p:nvPr>
            <p:ph type="dt" sz="half" idx="1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cxnSp>
        <p:nvCxnSpPr>
          <p:cNvPr id="14" name="Straight Connector 13"/>
          <p:cNvCxnSpPr/>
          <p:nvPr userDrawn="1"/>
        </p:nvCxnSpPr>
        <p:spPr>
          <a:xfrm>
            <a:off x="4572000" y="1803400"/>
            <a:ext cx="0" cy="3759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13"/>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40191714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1C37613-F09E-4DA7-95E6-DB3BB17094E6}" type="slidenum">
              <a:rPr lang="en-US" altLang="en-US"/>
              <a:pPr/>
              <a:t>‹#›</a:t>
            </a:fld>
            <a:endParaRPr lang="en-US" altLang="en-US"/>
          </a:p>
        </p:txBody>
      </p:sp>
    </p:spTree>
    <p:extLst>
      <p:ext uri="{BB962C8B-B14F-4D97-AF65-F5344CB8AC3E}">
        <p14:creationId xmlns:p14="http://schemas.microsoft.com/office/powerpoint/2010/main" val="25366316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50CD5E4-DEC8-406E-9719-8CFEEAE5AD49}" type="slidenum">
              <a:rPr lang="en-US" altLang="en-US"/>
              <a:pPr/>
              <a:t>‹#›</a:t>
            </a:fld>
            <a:endParaRPr lang="en-US" altLang="en-US"/>
          </a:p>
        </p:txBody>
      </p:sp>
    </p:spTree>
    <p:extLst>
      <p:ext uri="{BB962C8B-B14F-4D97-AF65-F5344CB8AC3E}">
        <p14:creationId xmlns:p14="http://schemas.microsoft.com/office/powerpoint/2010/main" val="14338097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C379220-A98F-4FCF-AFBD-F058D3E2F556}" type="slidenum">
              <a:rPr lang="en-US" altLang="en-US"/>
              <a:pPr/>
              <a:t>‹#›</a:t>
            </a:fld>
            <a:endParaRPr lang="en-US" altLang="en-US"/>
          </a:p>
        </p:txBody>
      </p:sp>
    </p:spTree>
    <p:extLst>
      <p:ext uri="{BB962C8B-B14F-4D97-AF65-F5344CB8AC3E}">
        <p14:creationId xmlns:p14="http://schemas.microsoft.com/office/powerpoint/2010/main" val="11330311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3DA839D-4D09-484A-AE47-63EEB2C967EB}" type="slidenum">
              <a:rPr lang="en-US" altLang="en-US"/>
              <a:pPr/>
              <a:t>‹#›</a:t>
            </a:fld>
            <a:endParaRPr lang="en-US" altLang="en-US"/>
          </a:p>
        </p:txBody>
      </p:sp>
    </p:spTree>
    <p:extLst>
      <p:ext uri="{BB962C8B-B14F-4D97-AF65-F5344CB8AC3E}">
        <p14:creationId xmlns:p14="http://schemas.microsoft.com/office/powerpoint/2010/main" val="22524469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3783A88-2BA7-43DC-B4D6-2C911A978C2D}" type="slidenum">
              <a:rPr lang="en-US" altLang="en-US"/>
              <a:pPr/>
              <a:t>‹#›</a:t>
            </a:fld>
            <a:endParaRPr lang="en-US" altLang="en-US"/>
          </a:p>
        </p:txBody>
      </p:sp>
    </p:spTree>
    <p:extLst>
      <p:ext uri="{BB962C8B-B14F-4D97-AF65-F5344CB8AC3E}">
        <p14:creationId xmlns:p14="http://schemas.microsoft.com/office/powerpoint/2010/main" val="68196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04C4E4D-3D8A-4F84-8793-73E68CE3EEC3}" type="slidenum">
              <a:rPr lang="en-US" altLang="en-US"/>
              <a:pPr/>
              <a:t>‹#›</a:t>
            </a:fld>
            <a:endParaRPr lang="en-US" altLang="en-US"/>
          </a:p>
        </p:txBody>
      </p:sp>
    </p:spTree>
    <p:extLst>
      <p:ext uri="{BB962C8B-B14F-4D97-AF65-F5344CB8AC3E}">
        <p14:creationId xmlns:p14="http://schemas.microsoft.com/office/powerpoint/2010/main" val="27803386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C5FDD7C-9B97-47AE-AA75-A60F94AE0C20}" type="slidenum">
              <a:rPr lang="en-US" altLang="en-US"/>
              <a:pPr/>
              <a:t>‹#›</a:t>
            </a:fld>
            <a:endParaRPr lang="en-US" altLang="en-US"/>
          </a:p>
        </p:txBody>
      </p:sp>
    </p:spTree>
    <p:extLst>
      <p:ext uri="{BB962C8B-B14F-4D97-AF65-F5344CB8AC3E}">
        <p14:creationId xmlns:p14="http://schemas.microsoft.com/office/powerpoint/2010/main" val="12528620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2A522AD-0116-4A66-A150-8ED0870336B6}" type="slidenum">
              <a:rPr lang="en-US" altLang="en-US"/>
              <a:pPr/>
              <a:t>‹#›</a:t>
            </a:fld>
            <a:endParaRPr lang="en-US" altLang="en-US"/>
          </a:p>
        </p:txBody>
      </p:sp>
    </p:spTree>
    <p:extLst>
      <p:ext uri="{BB962C8B-B14F-4D97-AF65-F5344CB8AC3E}">
        <p14:creationId xmlns:p14="http://schemas.microsoft.com/office/powerpoint/2010/main" val="15808553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A38D332-BBF3-4CCD-A959-08F84DCDC3B6}" type="slidenum">
              <a:rPr lang="en-US" altLang="en-US"/>
              <a:pPr/>
              <a:t>‹#›</a:t>
            </a:fld>
            <a:endParaRPr lang="en-US" altLang="en-US"/>
          </a:p>
        </p:txBody>
      </p:sp>
    </p:spTree>
    <p:extLst>
      <p:ext uri="{BB962C8B-B14F-4D97-AF65-F5344CB8AC3E}">
        <p14:creationId xmlns:p14="http://schemas.microsoft.com/office/powerpoint/2010/main" val="38571533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4E894F7-5341-4900-84E6-CD2A98954AE2}" type="slidenum">
              <a:rPr lang="en-US" altLang="en-US"/>
              <a:pPr/>
              <a:t>‹#›</a:t>
            </a:fld>
            <a:endParaRPr lang="en-US" altLang="en-US"/>
          </a:p>
        </p:txBody>
      </p:sp>
    </p:spTree>
    <p:extLst>
      <p:ext uri="{BB962C8B-B14F-4D97-AF65-F5344CB8AC3E}">
        <p14:creationId xmlns:p14="http://schemas.microsoft.com/office/powerpoint/2010/main" val="3599398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16200"/>
            <a:ext cx="8229600" cy="1143000"/>
          </a:xfrm>
          <a:prstGeom prst="rect">
            <a:avLst/>
          </a:prstGeom>
        </p:spPr>
        <p:txBody>
          <a:bodyPr/>
          <a:lstStyle/>
          <a:p>
            <a:r>
              <a:rPr lang="en-US" smtClean="0"/>
              <a:t>Click to edit Master title style</a:t>
            </a:r>
            <a:endParaRPr lang="en-US" dirty="0"/>
          </a:p>
        </p:txBody>
      </p:sp>
      <p:sp>
        <p:nvSpPr>
          <p:cNvPr id="8"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41166460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9B04452-D814-4AA4-8ACA-E1F54A083570}" type="slidenum">
              <a:rPr lang="en-US" altLang="en-US"/>
              <a:pPr/>
              <a:t>‹#›</a:t>
            </a:fld>
            <a:endParaRPr lang="en-US" altLang="en-US"/>
          </a:p>
        </p:txBody>
      </p:sp>
    </p:spTree>
    <p:extLst>
      <p:ext uri="{BB962C8B-B14F-4D97-AF65-F5344CB8AC3E}">
        <p14:creationId xmlns:p14="http://schemas.microsoft.com/office/powerpoint/2010/main" val="7561680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296" y="2040970"/>
            <a:ext cx="3048296" cy="2755622"/>
          </a:xfrm>
        </p:spPr>
        <p:txBody>
          <a:bodyPr rtlCol="0" anchor="ctr">
            <a:normAutofit/>
          </a:bodyPr>
          <a:lstStyle>
            <a:lvl1pPr marL="0" indent="0" algn="ctr">
              <a:buNone/>
              <a:defRPr sz="1800" baseline="0"/>
            </a:lvl1pPr>
          </a:lstStyle>
          <a:p>
            <a:pPr lvl="0"/>
            <a:r>
              <a:rPr lang="en-US" noProof="0" dirty="0" smtClean="0"/>
              <a:t>Click icon to add picture</a:t>
            </a:r>
            <a:endParaRPr lang="en-US" noProof="0" dirty="0"/>
          </a:p>
        </p:txBody>
      </p:sp>
      <p:sp>
        <p:nvSpPr>
          <p:cNvPr id="2" name="Title 1"/>
          <p:cNvSpPr>
            <a:spLocks noGrp="1"/>
          </p:cNvSpPr>
          <p:nvPr>
            <p:ph type="ctrTitle"/>
          </p:nvPr>
        </p:nvSpPr>
        <p:spPr bwMode="white">
          <a:xfrm>
            <a:off x="3271298" y="2849247"/>
            <a:ext cx="5067783" cy="768175"/>
          </a:xfrm>
        </p:spPr>
        <p:txBody>
          <a:bodyPr>
            <a:normAutofit/>
          </a:bodyPr>
          <a:lstStyle>
            <a:lvl1pPr>
              <a:defRPr sz="30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white">
          <a:xfrm>
            <a:off x="3271299" y="3706608"/>
            <a:ext cx="5072602" cy="616326"/>
          </a:xfrm>
        </p:spPr>
        <p:txBody>
          <a:bodyPr/>
          <a:lstStyle>
            <a:lvl1pPr marL="0" indent="0" algn="l">
              <a:buNone/>
              <a:defRPr sz="2000" cap="all">
                <a:solidFill>
                  <a:schemeClr val="accent6"/>
                </a:solidFill>
                <a:latin typeface="Calibri"/>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3" indent="0" algn="ctr">
              <a:buNone/>
              <a:defRPr>
                <a:solidFill>
                  <a:schemeClr val="tx1">
                    <a:tint val="75000"/>
                  </a:schemeClr>
                </a:solidFill>
              </a:defRPr>
            </a:lvl6pPr>
            <a:lvl7pPr marL="2742904" indent="0" algn="ctr">
              <a:buNone/>
              <a:defRPr>
                <a:solidFill>
                  <a:schemeClr val="tx1">
                    <a:tint val="75000"/>
                  </a:schemeClr>
                </a:solidFill>
              </a:defRPr>
            </a:lvl7pPr>
            <a:lvl8pPr marL="3200054" indent="0" algn="ctr">
              <a:buNone/>
              <a:defRPr>
                <a:solidFill>
                  <a:schemeClr val="tx1">
                    <a:tint val="75000"/>
                  </a:schemeClr>
                </a:solidFill>
              </a:defRPr>
            </a:lvl8pPr>
            <a:lvl9pPr marL="3657205" indent="0" algn="ctr">
              <a:buNone/>
              <a:defRPr>
                <a:solidFill>
                  <a:schemeClr val="tx1">
                    <a:tint val="75000"/>
                  </a:schemeClr>
                </a:solidFill>
              </a:defRPr>
            </a:lvl9pPr>
          </a:lstStyle>
          <a:p>
            <a:r>
              <a:rPr lang="en-US" smtClean="0"/>
              <a:t>Click to edit Master subtitle style</a:t>
            </a:r>
            <a:endParaRPr lang="en-US" dirty="0"/>
          </a:p>
        </p:txBody>
      </p:sp>
      <p:sp>
        <p:nvSpPr>
          <p:cNvPr id="16" name="Text Placeholder 15"/>
          <p:cNvSpPr>
            <a:spLocks noGrp="1"/>
          </p:cNvSpPr>
          <p:nvPr>
            <p:ph type="body" sz="quarter" idx="14"/>
          </p:nvPr>
        </p:nvSpPr>
        <p:spPr bwMode="white">
          <a:xfrm>
            <a:off x="3271298" y="2427764"/>
            <a:ext cx="4743450" cy="283709"/>
          </a:xfrm>
        </p:spPr>
        <p:txBody>
          <a:bodyPr/>
          <a:lstStyle>
            <a:lvl1pPr marL="0" indent="0">
              <a:buNone/>
              <a:defRPr sz="1300">
                <a:solidFill>
                  <a:srgbClr val="FFFFFF"/>
                </a:solidFill>
              </a:defRPr>
            </a:lvl1pPr>
            <a:lvl2pPr marL="457151" indent="0">
              <a:buNone/>
              <a:defRPr sz="1100">
                <a:solidFill>
                  <a:srgbClr val="FFFFFF"/>
                </a:solidFill>
              </a:defRPr>
            </a:lvl2pPr>
            <a:lvl3pPr marL="914301" indent="0">
              <a:buNone/>
              <a:defRPr sz="900">
                <a:solidFill>
                  <a:srgbClr val="FFFFFF"/>
                </a:solidFill>
              </a:defRPr>
            </a:lvl3pPr>
            <a:lvl4pPr marL="1371452" indent="0">
              <a:buNone/>
              <a:defRPr sz="700">
                <a:solidFill>
                  <a:srgbClr val="FFFFFF"/>
                </a:solidFill>
              </a:defRPr>
            </a:lvl4pPr>
            <a:lvl5pPr marL="1828602" indent="0">
              <a:buNone/>
              <a:defRPr sz="700">
                <a:solidFill>
                  <a:srgbClr val="FFFFFF"/>
                </a:solidFill>
              </a:defRPr>
            </a:lvl5pPr>
          </a:lstStyle>
          <a:p>
            <a:pPr lvl="0"/>
            <a:r>
              <a:rPr lang="en-US" smtClean="0"/>
              <a:t>Click to edit Master text styles</a:t>
            </a:r>
          </a:p>
        </p:txBody>
      </p:sp>
      <p:sp>
        <p:nvSpPr>
          <p:cNvPr id="6" name="Slide Number Placeholder 5"/>
          <p:cNvSpPr>
            <a:spLocks noGrp="1"/>
          </p:cNvSpPr>
          <p:nvPr>
            <p:ph type="sldNum" sz="quarter" idx="15"/>
          </p:nvPr>
        </p:nvSpPr>
        <p:spPr>
          <a:xfrm>
            <a:off x="8687991" y="6129339"/>
            <a:ext cx="457200" cy="365125"/>
          </a:xfrm>
        </p:spPr>
        <p:txBody>
          <a:bodyPr/>
          <a:lstStyle>
            <a:lvl1pPr>
              <a:defRPr>
                <a:latin typeface="Times New Roman" pitchFamily="18" charset="0"/>
              </a:defRPr>
            </a:lvl1pPr>
          </a:lstStyle>
          <a:p>
            <a:fld id="{67CEEB43-6E1F-4676-AE60-DF4544590C34}" type="slidenum">
              <a:rPr lang="en-US" altLang="en-US"/>
              <a:pPr/>
              <a:t>‹#›</a:t>
            </a:fld>
            <a:endParaRPr lang="en-US" altLang="en-US"/>
          </a:p>
        </p:txBody>
      </p:sp>
    </p:spTree>
    <p:extLst>
      <p:ext uri="{BB962C8B-B14F-4D97-AF65-F5344CB8AC3E}">
        <p14:creationId xmlns:p14="http://schemas.microsoft.com/office/powerpoint/2010/main" val="3169279253"/>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8944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4467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5086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7880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5146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065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9547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360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4"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14920844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1268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526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5531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SECTION TITLE PAGE">
    <p:bg>
      <p:bgPr>
        <a:solidFill>
          <a:schemeClr val="bg1">
            <a:lumMod val="8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399610" y="4383762"/>
            <a:ext cx="2344340" cy="1788439"/>
          </a:xfrm>
          <a:prstGeom prst="rect">
            <a:avLst/>
          </a:prstGeom>
        </p:spPr>
        <p:txBody>
          <a:bodyPr>
            <a:normAutofit/>
          </a:bodyPr>
          <a:lstStyle>
            <a:lvl1pPr marL="0" indent="0">
              <a:spcBef>
                <a:spcPts val="600"/>
              </a:spcBef>
              <a:buNone/>
              <a:defRPr sz="1400" baseline="0">
                <a:solidFill>
                  <a:schemeClr val="tx1">
                    <a:lumMod val="85000"/>
                    <a:lumOff val="1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Presenter Name/s</a:t>
            </a:r>
          </a:p>
        </p:txBody>
      </p:sp>
      <p:sp>
        <p:nvSpPr>
          <p:cNvPr id="2" name="Title 1"/>
          <p:cNvSpPr>
            <a:spLocks noGrp="1"/>
          </p:cNvSpPr>
          <p:nvPr>
            <p:ph type="title" hasCustomPrompt="1"/>
          </p:nvPr>
        </p:nvSpPr>
        <p:spPr>
          <a:xfrm>
            <a:off x="6399610" y="1714500"/>
            <a:ext cx="2344340" cy="2669262"/>
          </a:xfrm>
          <a:prstGeom prst="rect">
            <a:avLst/>
          </a:prstGeom>
        </p:spPr>
        <p:txBody>
          <a:bodyPr anchor="b">
            <a:normAutofit/>
          </a:bodyPr>
          <a:lstStyle>
            <a:lvl1pPr>
              <a:defRPr sz="2400" baseline="0">
                <a:solidFill>
                  <a:schemeClr val="tx1">
                    <a:lumMod val="85000"/>
                    <a:lumOff val="15000"/>
                  </a:schemeClr>
                </a:solidFill>
              </a:defRPr>
            </a:lvl1pPr>
          </a:lstStyle>
          <a:p>
            <a:r>
              <a:rPr lang="en-US" dirty="0" smtClean="0"/>
              <a:t>SECTION TITLE</a:t>
            </a:r>
            <a:endParaRPr lang="en-US" dirty="0"/>
          </a:p>
        </p:txBody>
      </p:sp>
      <p:sp>
        <p:nvSpPr>
          <p:cNvPr id="6" name="Picture Placeholder 2"/>
          <p:cNvSpPr>
            <a:spLocks noGrp="1"/>
          </p:cNvSpPr>
          <p:nvPr>
            <p:ph type="pic" idx="1"/>
          </p:nvPr>
        </p:nvSpPr>
        <p:spPr>
          <a:xfrm>
            <a:off x="0" y="1"/>
            <a:ext cx="6076188" cy="6857999"/>
          </a:xfrm>
          <a:prstGeom prst="rect">
            <a:avLst/>
          </a:prstGeom>
          <a:solidFill>
            <a:schemeClr val="bg1">
              <a:lumMod val="85000"/>
            </a:schemeClr>
          </a:solidFill>
          <a:ln w="25400" cap="sq" cmpd="sng">
            <a:noFill/>
            <a:round/>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11" name="Round Diagonal Corner Rectangle 10"/>
          <p:cNvSpPr/>
          <p:nvPr userDrawn="1"/>
        </p:nvSpPr>
        <p:spPr>
          <a:xfrm>
            <a:off x="6399610" y="59023"/>
            <a:ext cx="2561288" cy="1312578"/>
          </a:xfrm>
          <a:prstGeom prst="round2Diag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8582" y="309758"/>
            <a:ext cx="1661886" cy="811107"/>
          </a:xfrm>
          <a:prstGeom prst="rect">
            <a:avLst/>
          </a:prstGeom>
        </p:spPr>
      </p:pic>
      <p:sp>
        <p:nvSpPr>
          <p:cNvPr id="13" name="Date Placeholder 4"/>
          <p:cNvSpPr>
            <a:spLocks noGrp="1"/>
          </p:cNvSpPr>
          <p:nvPr>
            <p:ph type="dt" sz="half" idx="10"/>
          </p:nvPr>
        </p:nvSpPr>
        <p:spPr>
          <a:xfrm>
            <a:off x="6348102" y="1346085"/>
            <a:ext cx="2447355" cy="233515"/>
          </a:xfrm>
          <a:prstGeom prst="rect">
            <a:avLst/>
          </a:prstGeom>
        </p:spPr>
        <p:txBody>
          <a:bodyPr/>
          <a:lstStyle>
            <a:lvl1pPr>
              <a:defRPr sz="1400" b="0">
                <a:solidFill>
                  <a:schemeClr val="tx1">
                    <a:lumMod val="85000"/>
                    <a:lumOff val="15000"/>
                  </a:schemeClr>
                </a:solidFill>
              </a:defRPr>
            </a:lvl1pPr>
          </a:lstStyle>
          <a:p>
            <a:endParaRPr lang="en-US" dirty="0">
              <a:solidFill>
                <a:prstClr val="black">
                  <a:lumMod val="85000"/>
                  <a:lumOff val="15000"/>
                </a:prstClr>
              </a:solidFill>
            </a:endParaRPr>
          </a:p>
        </p:txBody>
      </p:sp>
      <p:sp>
        <p:nvSpPr>
          <p:cNvPr id="8" name="Content Placeholder 2"/>
          <p:cNvSpPr>
            <a:spLocks noGrp="1"/>
          </p:cNvSpPr>
          <p:nvPr>
            <p:ph idx="15" hasCustomPrompt="1"/>
          </p:nvPr>
        </p:nvSpPr>
        <p:spPr>
          <a:xfrm>
            <a:off x="4325640" y="6557350"/>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511203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Basic content slide blu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8571" y="6391493"/>
            <a:ext cx="6167635" cy="228600"/>
          </a:xfrm>
          <a:prstGeom prst="rect">
            <a:avLst/>
          </a:prstGeo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121333" y="6424445"/>
            <a:ext cx="1022667" cy="123568"/>
          </a:xfrm>
          <a:prstGeom prst="rect">
            <a:avLst/>
          </a:prstGeom>
        </p:spPr>
        <p:txBody>
          <a:bodyPr/>
          <a:lstStyle>
            <a:lvl1pPr algn="ctr">
              <a:defRPr b="0">
                <a:solidFill>
                  <a:schemeClr val="bg1">
                    <a:lumMod val="50000"/>
                  </a:schemeClr>
                </a:solidFill>
              </a:defRPr>
            </a:lvl1pPr>
          </a:lstStyle>
          <a:p>
            <a:fld id="{E31375A4-56A4-47D6-9801-1991572033F7}" type="slidenum">
              <a:rPr lang="en-US" smtClean="0">
                <a:solidFill>
                  <a:prstClr val="white">
                    <a:lumMod val="50000"/>
                  </a:prstClr>
                </a:solidFill>
              </a:rPr>
              <a:pPr/>
              <a:t>‹#›</a:t>
            </a:fld>
            <a:endParaRPr lang="en-US" dirty="0">
              <a:solidFill>
                <a:prstClr val="white">
                  <a:lumMod val="50000"/>
                </a:prstClr>
              </a:solidFill>
            </a:endParaRPr>
          </a:p>
        </p:txBody>
      </p:sp>
      <p:sp>
        <p:nvSpPr>
          <p:cNvPr id="8" name="Title 1"/>
          <p:cNvSpPr>
            <a:spLocks noGrp="1"/>
          </p:cNvSpPr>
          <p:nvPr>
            <p:ph type="title" hasCustomPrompt="1"/>
          </p:nvPr>
        </p:nvSpPr>
        <p:spPr>
          <a:xfrm>
            <a:off x="1022667" y="-16475"/>
            <a:ext cx="8022479" cy="1022562"/>
          </a:xfrm>
          <a:prstGeom prst="rect">
            <a:avLst/>
          </a:prstGeom>
        </p:spPr>
        <p:txBody>
          <a:bodyPr>
            <a:normAutofit/>
          </a:bodyPr>
          <a:lstStyle>
            <a:lvl1pPr>
              <a:defRPr sz="2800" baseline="0">
                <a:solidFill>
                  <a:schemeClr val="accent4">
                    <a:lumMod val="50000"/>
                  </a:schemeClr>
                </a:solidFill>
                <a:latin typeface="+mn-lt"/>
              </a:defRPr>
            </a:lvl1pPr>
          </a:lstStyle>
          <a:p>
            <a:r>
              <a:rPr lang="en-US" dirty="0" smtClean="0"/>
              <a:t>Basic header Blue</a:t>
            </a:r>
            <a:endParaRPr lang="en-US" dirty="0"/>
          </a:p>
        </p:txBody>
      </p:sp>
      <p:sp>
        <p:nvSpPr>
          <p:cNvPr id="12" name="Content Placeholder 2"/>
          <p:cNvSpPr>
            <a:spLocks noGrp="1"/>
          </p:cNvSpPr>
          <p:nvPr>
            <p:ph idx="1"/>
          </p:nvPr>
        </p:nvSpPr>
        <p:spPr>
          <a:xfrm>
            <a:off x="394855" y="1198606"/>
            <a:ext cx="8699722" cy="5016844"/>
          </a:xfrm>
          <a:prstGeom prst="rect">
            <a:avLst/>
          </a:prstGeom>
        </p:spPr>
        <p:txBody>
          <a:bodyPr/>
          <a:lstStyle>
            <a:lvl1pPr marL="34290" indent="0">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889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Basic content slide gree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8571" y="6391493"/>
            <a:ext cx="6167635" cy="228600"/>
          </a:xfrm>
          <a:prstGeom prst="rect">
            <a:avLst/>
          </a:prstGeo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196649" y="6404924"/>
            <a:ext cx="947351" cy="181686"/>
          </a:xfrm>
          <a:prstGeom prst="rect">
            <a:avLst/>
          </a:prstGeom>
        </p:spPr>
        <p:txBody>
          <a:bodyPr/>
          <a:lstStyle>
            <a:lvl1pPr algn="ctr">
              <a:defRPr sz="1200">
                <a:solidFill>
                  <a:schemeClr val="bg1">
                    <a:lumMod val="50000"/>
                  </a:schemeClr>
                </a:solidFill>
              </a:defRPr>
            </a:lvl1pPr>
          </a:lstStyle>
          <a:p>
            <a:fld id="{E31375A4-56A4-47D6-9801-1991572033F7}" type="slidenum">
              <a:rPr lang="en-US" smtClean="0">
                <a:solidFill>
                  <a:prstClr val="white">
                    <a:lumMod val="50000"/>
                  </a:prstClr>
                </a:solidFill>
              </a:rPr>
              <a:pPr/>
              <a:t>‹#›</a:t>
            </a:fld>
            <a:endParaRPr lang="en-US" dirty="0">
              <a:solidFill>
                <a:prstClr val="white">
                  <a:lumMod val="50000"/>
                </a:prstClr>
              </a:solidFill>
            </a:endParaRPr>
          </a:p>
        </p:txBody>
      </p:sp>
      <p:sp>
        <p:nvSpPr>
          <p:cNvPr id="8" name="Title 1"/>
          <p:cNvSpPr>
            <a:spLocks noGrp="1"/>
          </p:cNvSpPr>
          <p:nvPr>
            <p:ph type="title" hasCustomPrompt="1"/>
          </p:nvPr>
        </p:nvSpPr>
        <p:spPr>
          <a:xfrm>
            <a:off x="1006191" y="-16475"/>
            <a:ext cx="8178999" cy="1022562"/>
          </a:xfrm>
          <a:prstGeom prst="rect">
            <a:avLst/>
          </a:prstGeom>
        </p:spPr>
        <p:txBody>
          <a:bodyPr/>
          <a:lstStyle>
            <a:lvl1pPr>
              <a:defRPr baseline="0">
                <a:solidFill>
                  <a:schemeClr val="accent1"/>
                </a:solidFill>
              </a:defRPr>
            </a:lvl1pPr>
          </a:lstStyle>
          <a:p>
            <a:r>
              <a:rPr lang="en-US" dirty="0" smtClean="0"/>
              <a:t>Basic header green</a:t>
            </a:r>
            <a:endParaRPr lang="en-US" dirty="0"/>
          </a:p>
        </p:txBody>
      </p:sp>
      <p:sp>
        <p:nvSpPr>
          <p:cNvPr id="11" name="Content Placeholder 2"/>
          <p:cNvSpPr>
            <a:spLocks noGrp="1"/>
          </p:cNvSpPr>
          <p:nvPr>
            <p:ph idx="1"/>
          </p:nvPr>
        </p:nvSpPr>
        <p:spPr>
          <a:xfrm>
            <a:off x="374073" y="1198606"/>
            <a:ext cx="8032171" cy="5016844"/>
          </a:xfrm>
          <a:prstGeom prst="rect">
            <a:avLst/>
          </a:prstGeom>
        </p:spPr>
        <p:txBody>
          <a:bodyPr/>
          <a:lstStyle>
            <a:lvl1pPr marL="34290" indent="0">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122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ontent in two column with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015" y="74140"/>
            <a:ext cx="7617943" cy="922050"/>
          </a:xfrm>
          <a:prstGeom prst="rect">
            <a:avLst/>
          </a:prstGeom>
          <a:ln>
            <a:noFill/>
          </a:ln>
        </p:spPr>
        <p:txBody>
          <a:bodyPr/>
          <a:lstStyle>
            <a:lvl1pPr>
              <a:defRPr baseline="0"/>
            </a:lvl1pPr>
          </a:lstStyle>
          <a:p>
            <a:r>
              <a:rPr lang="en-US" dirty="0" smtClean="0"/>
              <a:t>Two column with headings for each </a:t>
            </a:r>
            <a:endParaRPr lang="en-US" dirty="0"/>
          </a:p>
        </p:txBody>
      </p:sp>
      <p:sp>
        <p:nvSpPr>
          <p:cNvPr id="3" name="Text Placeholder 2"/>
          <p:cNvSpPr>
            <a:spLocks noGrp="1"/>
          </p:cNvSpPr>
          <p:nvPr>
            <p:ph type="body" idx="1"/>
          </p:nvPr>
        </p:nvSpPr>
        <p:spPr>
          <a:xfrm>
            <a:off x="370703" y="1167105"/>
            <a:ext cx="4148719" cy="621577"/>
          </a:xfrm>
          <a:prstGeom prst="rect">
            <a:avLst/>
          </a:prstGeom>
        </p:spPr>
        <p:txBody>
          <a:bodyPr anchor="b">
            <a:normAutofit/>
          </a:bodyPr>
          <a:lstStyle>
            <a:lvl1pPr marL="0" indent="0">
              <a:spcBef>
                <a:spcPts val="0"/>
              </a:spcBef>
              <a:buNone/>
              <a:defRPr sz="2000" b="0" cap="all" baseline="0">
                <a:solidFill>
                  <a:schemeClr val="accent6"/>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5" name="Text Placeholder 4"/>
          <p:cNvSpPr>
            <a:spLocks noGrp="1"/>
          </p:cNvSpPr>
          <p:nvPr>
            <p:ph type="body" sz="quarter" idx="3"/>
          </p:nvPr>
        </p:nvSpPr>
        <p:spPr>
          <a:xfrm>
            <a:off x="4629149" y="1167106"/>
            <a:ext cx="4076189" cy="621576"/>
          </a:xfrm>
          <a:prstGeom prst="rect">
            <a:avLst/>
          </a:prstGeom>
        </p:spPr>
        <p:txBody>
          <a:bodyPr anchor="b">
            <a:normAutofit/>
          </a:bodyPr>
          <a:lstStyle>
            <a:lvl1pPr marL="0" indent="0">
              <a:spcBef>
                <a:spcPts val="0"/>
              </a:spcBef>
              <a:buNone/>
              <a:defRPr sz="2000" b="0" cap="all" baseline="0">
                <a:solidFill>
                  <a:schemeClr val="accent6"/>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Footer Placeholder 7"/>
          <p:cNvSpPr>
            <a:spLocks noGrp="1"/>
          </p:cNvSpPr>
          <p:nvPr>
            <p:ph type="ftr" sz="quarter" idx="11"/>
          </p:nvPr>
        </p:nvSpPr>
        <p:spPr>
          <a:xfrm>
            <a:off x="1155357" y="6391492"/>
            <a:ext cx="6841900" cy="192188"/>
          </a:xfrm>
          <a:prstGeom prst="rect">
            <a:avLst/>
          </a:prstGeom>
        </p:spPr>
        <p:txBody>
          <a:bodyPr/>
          <a:lstStyle/>
          <a:p>
            <a:pPr algn="l"/>
            <a:endParaRPr lang="en-US" dirty="0">
              <a:solidFill>
                <a:prstClr val="black">
                  <a:tint val="75000"/>
                </a:prstClr>
              </a:solidFill>
            </a:endParaRPr>
          </a:p>
        </p:txBody>
      </p:sp>
      <p:sp>
        <p:nvSpPr>
          <p:cNvPr id="9" name="Slide Number Placeholder 8"/>
          <p:cNvSpPr>
            <a:spLocks noGrp="1"/>
          </p:cNvSpPr>
          <p:nvPr>
            <p:ph type="sldNum" sz="quarter" idx="12"/>
          </p:nvPr>
        </p:nvSpPr>
        <p:spPr>
          <a:xfrm>
            <a:off x="7997257" y="6373286"/>
            <a:ext cx="1005014" cy="228600"/>
          </a:xfrm>
          <a:prstGeom prst="rect">
            <a:avLst/>
          </a:prstGeom>
        </p:spPr>
        <p:txBody>
          <a:bodyPr/>
          <a:lstStyle>
            <a:lvl1pPr>
              <a:defRPr sz="1200" b="0">
                <a:solidFill>
                  <a:schemeClr val="bg1">
                    <a:lumMod val="50000"/>
                  </a:schemeClr>
                </a:solidFill>
              </a:defRPr>
            </a:lvl1pPr>
          </a:lstStyle>
          <a:p>
            <a:fld id="{E31375A4-56A4-47D6-9801-1991572033F7}" type="slidenum">
              <a:rPr lang="en-US" smtClean="0">
                <a:solidFill>
                  <a:prstClr val="white">
                    <a:lumMod val="50000"/>
                  </a:prstClr>
                </a:solidFill>
              </a:rPr>
              <a:pPr/>
              <a:t>‹#›</a:t>
            </a:fld>
            <a:endParaRPr lang="en-US" dirty="0">
              <a:solidFill>
                <a:prstClr val="white">
                  <a:lumMod val="50000"/>
                </a:prstClr>
              </a:solidFill>
            </a:endParaRPr>
          </a:p>
        </p:txBody>
      </p:sp>
      <p:sp>
        <p:nvSpPr>
          <p:cNvPr id="11" name="Content Placeholder 2"/>
          <p:cNvSpPr>
            <a:spLocks noGrp="1"/>
          </p:cNvSpPr>
          <p:nvPr>
            <p:ph idx="13"/>
          </p:nvPr>
        </p:nvSpPr>
        <p:spPr>
          <a:xfrm>
            <a:off x="370703" y="1878227"/>
            <a:ext cx="4148719" cy="4337223"/>
          </a:xfrm>
          <a:prstGeom prst="rect">
            <a:avLst/>
          </a:prstGeom>
        </p:spPr>
        <p:txBody>
          <a:bodyPr/>
          <a:lstStyle>
            <a:lvl1pPr marL="34290" indent="0">
              <a:buNone/>
              <a:defRPr sz="2000"/>
            </a:lvl1pPr>
            <a:lvl2pPr>
              <a:defRPr sz="18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4"/>
          </p:nvPr>
        </p:nvSpPr>
        <p:spPr>
          <a:xfrm>
            <a:off x="4629149" y="1878227"/>
            <a:ext cx="4076190" cy="4337223"/>
          </a:xfrm>
          <a:prstGeom prst="rect">
            <a:avLst/>
          </a:prstGeom>
        </p:spPr>
        <p:txBody>
          <a:bodyPr/>
          <a:lstStyle>
            <a:lvl1pPr marL="34290" indent="0">
              <a:buNone/>
              <a:defRPr sz="2000"/>
            </a:lvl1pPr>
            <a:lvl2pPr>
              <a:defRPr sz="18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066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323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7416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390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1" y="279403"/>
            <a:ext cx="2362200" cy="1162051"/>
          </a:xfrm>
          <a:prstGeom prst="rect">
            <a:avLst/>
          </a:prstGeo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2819400" y="482603"/>
            <a:ext cx="6172200" cy="5853113"/>
          </a:xfrm>
          <a:prstGeom prst="rect">
            <a:avLst/>
          </a:prstGeom>
        </p:spPr>
        <p:txBody>
          <a:bodyPr/>
          <a:lstStyle>
            <a:lvl1pPr marL="0" indent="0">
              <a:buNone/>
              <a:defRPr sz="32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1" y="1441459"/>
            <a:ext cx="2362200"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Date Placeholder 3"/>
          <p:cNvSpPr>
            <a:spLocks noGrp="1"/>
          </p:cNvSpPr>
          <p:nvPr>
            <p:ph type="dt" sz="half" idx="10"/>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cxnSp>
        <p:nvCxnSpPr>
          <p:cNvPr id="13" name="Straight Connector 12"/>
          <p:cNvCxnSpPr/>
          <p:nvPr userDrawn="1"/>
        </p:nvCxnSpPr>
        <p:spPr>
          <a:xfrm>
            <a:off x="2667000" y="58420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28138611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7192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2332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1532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3329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6957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934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7236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0430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9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8021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368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763"/>
            <a:ext cx="5486400" cy="566739"/>
          </a:xfrm>
          <a:prstGeom prst="rect">
            <a:avLst/>
          </a:prstGeom>
        </p:spPr>
        <p:txBody>
          <a:bodyPr anchor="b"/>
          <a:lstStyle>
            <a:lvl1pPr algn="l">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507"/>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Date Placeholder 3"/>
          <p:cNvSpPr>
            <a:spLocks noGrp="1"/>
          </p:cNvSpPr>
          <p:nvPr>
            <p:ph type="dt" sz="half" idx="10"/>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8"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4571059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07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0439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5292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0525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6335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8818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763"/>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50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4858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924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21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2" name="Title 1"/>
          <p:cNvSpPr>
            <a:spLocks noGrp="1"/>
          </p:cNvSpPr>
          <p:nvPr>
            <p:ph type="title"/>
          </p:nvPr>
        </p:nvSpPr>
        <p:spPr>
          <a:xfrm>
            <a:off x="609600" y="2819400"/>
            <a:ext cx="8229600" cy="1143000"/>
          </a:xfrm>
          <a:prstGeom prst="rect">
            <a:avLst/>
          </a:prstGeom>
        </p:spPr>
        <p:txBody>
          <a:bodyPr/>
          <a:lstStyle/>
          <a:p>
            <a:r>
              <a:rPr lang="en-US" smtClean="0"/>
              <a:t>Click to edit Master title style</a:t>
            </a:r>
            <a:endParaRPr lang="en-US"/>
          </a:p>
        </p:txBody>
      </p:sp>
      <p:sp>
        <p:nvSpPr>
          <p:cNvPr id="4" name="Text Placeholder 3"/>
          <p:cNvSpPr>
            <a:spLocks noGrp="1"/>
          </p:cNvSpPr>
          <p:nvPr>
            <p:ph type="body" sz="quarter" idx="10" hasCustomPrompt="1"/>
          </p:nvPr>
        </p:nvSpPr>
        <p:spPr>
          <a:xfrm>
            <a:off x="1828800" y="3937005"/>
            <a:ext cx="5943600" cy="935567"/>
          </a:xfrm>
          <a:prstGeom prst="rect">
            <a:avLst/>
          </a:prstGeom>
        </p:spPr>
        <p:txBody>
          <a:bodyPr/>
          <a:lstStyle>
            <a:lvl1pPr marL="0" indent="0" algn="ctr">
              <a:buNone/>
              <a:defRPr>
                <a:solidFill>
                  <a:schemeClr val="bg1">
                    <a:lumMod val="50000"/>
                  </a:schemeClr>
                </a:solidFill>
              </a:defRPr>
            </a:lvl1pPr>
          </a:lstStyle>
          <a:p>
            <a:r>
              <a:rPr lang="en-US" dirty="0" smtClean="0"/>
              <a:t>Click to edit Master subtitle style</a:t>
            </a:r>
            <a:endParaRPr lang="en-US" dirty="0"/>
          </a:p>
        </p:txBody>
      </p:sp>
      <p:sp>
        <p:nvSpPr>
          <p:cNvPr id="7"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2555551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60400"/>
            <a:ext cx="82296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803400"/>
            <a:ext cx="8229600" cy="4525963"/>
          </a:xfrm>
          <a:prstGeom prst="rect">
            <a:avLst/>
          </a:prstGeom>
        </p:spPr>
        <p:txBody>
          <a:bodyPr/>
          <a:lstStyle>
            <a:lvl1pPr>
              <a:defRPr sz="2800"/>
            </a:lvl1pPr>
            <a:lvl2pPr>
              <a:defRPr sz="24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4035402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3"/>
            <a:ext cx="7772400" cy="1362075"/>
          </a:xfrm>
          <a:prstGeom prst="rect">
            <a:avLst/>
          </a:prstGeom>
        </p:spPr>
        <p:txBody>
          <a:bodyPr anchor="t"/>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7"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3607923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60400"/>
            <a:ext cx="82296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803400"/>
            <a:ext cx="8229600" cy="4525963"/>
          </a:xfrm>
          <a:prstGeom prst="rect">
            <a:avLst/>
          </a:prstGeom>
        </p:spPr>
        <p:txBody>
          <a:bodyPr/>
          <a:lstStyle>
            <a:lvl1pPr>
              <a:defRPr sz="2800"/>
            </a:lvl1pPr>
            <a:lvl2pPr>
              <a:defRPr sz="24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3478166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58800"/>
            <a:ext cx="8229600" cy="1143000"/>
          </a:xfrm>
          <a:prstGeom prst="rect">
            <a:avLst/>
          </a:prstGeo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06600"/>
            <a:ext cx="4040188" cy="3951288"/>
          </a:xfrm>
          <a:prstGeom prst="rect">
            <a:avLst/>
          </a:prstGeo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112" y="2006600"/>
            <a:ext cx="4041775" cy="3951288"/>
          </a:xfrm>
          <a:prstGeom prst="rect">
            <a:avLst/>
          </a:prstGeo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3"/>
          <p:cNvSpPr>
            <a:spLocks noGrp="1"/>
          </p:cNvSpPr>
          <p:nvPr>
            <p:ph type="dt" sz="half" idx="1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cxnSp>
        <p:nvCxnSpPr>
          <p:cNvPr id="14" name="Straight Connector 13"/>
          <p:cNvCxnSpPr/>
          <p:nvPr userDrawn="1"/>
        </p:nvCxnSpPr>
        <p:spPr>
          <a:xfrm>
            <a:off x="4572000" y="1803400"/>
            <a:ext cx="0" cy="3759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13"/>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3373369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16200"/>
            <a:ext cx="8229600" cy="1143000"/>
          </a:xfrm>
          <a:prstGeom prst="rect">
            <a:avLst/>
          </a:prstGeom>
        </p:spPr>
        <p:txBody>
          <a:bodyPr/>
          <a:lstStyle/>
          <a:p>
            <a:r>
              <a:rPr lang="en-US" smtClean="0"/>
              <a:t>Click to edit Master title style</a:t>
            </a:r>
            <a:endParaRPr lang="en-US" dirty="0"/>
          </a:p>
        </p:txBody>
      </p:sp>
      <p:sp>
        <p:nvSpPr>
          <p:cNvPr id="8"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3741156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4"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771062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1" y="279403"/>
            <a:ext cx="2362200" cy="1162051"/>
          </a:xfrm>
          <a:prstGeom prst="rect">
            <a:avLst/>
          </a:prstGeo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2819400" y="482603"/>
            <a:ext cx="6172200" cy="5853113"/>
          </a:xfrm>
          <a:prstGeom prst="rect">
            <a:avLst/>
          </a:prstGeom>
        </p:spPr>
        <p:txBody>
          <a:bodyPr/>
          <a:lstStyle>
            <a:lvl1pPr marL="0" indent="0">
              <a:buNone/>
              <a:defRPr sz="32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1" y="1441458"/>
            <a:ext cx="2362200"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Date Placeholder 3"/>
          <p:cNvSpPr>
            <a:spLocks noGrp="1"/>
          </p:cNvSpPr>
          <p:nvPr>
            <p:ph type="dt" sz="half" idx="10"/>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cxnSp>
        <p:nvCxnSpPr>
          <p:cNvPr id="13" name="Straight Connector 12"/>
          <p:cNvCxnSpPr/>
          <p:nvPr userDrawn="1"/>
        </p:nvCxnSpPr>
        <p:spPr>
          <a:xfrm>
            <a:off x="2667000" y="58420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826836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763"/>
            <a:ext cx="5486400" cy="566739"/>
          </a:xfrm>
          <a:prstGeom prst="rect">
            <a:avLst/>
          </a:prstGeom>
        </p:spPr>
        <p:txBody>
          <a:bodyPr anchor="b"/>
          <a:lstStyle>
            <a:lvl1pPr algn="l">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503"/>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Date Placeholder 3"/>
          <p:cNvSpPr>
            <a:spLocks noGrp="1"/>
          </p:cNvSpPr>
          <p:nvPr>
            <p:ph type="dt" sz="half" idx="10"/>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8"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3638043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endParaRPr lang="en-US"/>
          </a:p>
        </p:txBody>
      </p:sp>
      <p:sp>
        <p:nvSpPr>
          <p:cNvPr id="4" name="Footer Placeholder 4"/>
          <p:cNvSpPr>
            <a:spLocks noGrp="1"/>
          </p:cNvSpPr>
          <p:nvPr>
            <p:ph type="ftr" sz="quarter" idx="15"/>
          </p:nvPr>
        </p:nvSpPr>
        <p:spPr>
          <a:xfrm>
            <a:off x="1981200" y="6416837"/>
            <a:ext cx="518160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4"/>
          </p:nvPr>
        </p:nvSpPr>
        <p:spPr>
          <a:xfrm>
            <a:off x="8077200" y="6416837"/>
            <a:ext cx="990600" cy="365125"/>
          </a:xfrm>
          <a:prstGeom prst="rect">
            <a:avLst/>
          </a:prstGeom>
        </p:spPr>
        <p:txBody>
          <a:bodyPr/>
          <a:lstStyle>
            <a:lvl1pPr>
              <a:defRPr sz="1200">
                <a:solidFill>
                  <a:schemeClr val="bg1"/>
                </a:solidFill>
              </a:defRPr>
            </a:lvl1pPr>
          </a:lstStyle>
          <a:p>
            <a:pPr algn="r"/>
            <a:fld id="{63367C75-72A5-4526-8D00-8554BFB728E3}" type="slidenum">
              <a:rPr lang="en-US" smtClean="0"/>
              <a:pPr algn="r"/>
              <a:t>‹#›</a:t>
            </a:fld>
            <a:endParaRPr lang="en-US" dirty="0"/>
          </a:p>
        </p:txBody>
      </p:sp>
    </p:spTree>
    <p:extLst>
      <p:ext uri="{BB962C8B-B14F-4D97-AF65-F5344CB8AC3E}">
        <p14:creationId xmlns:p14="http://schemas.microsoft.com/office/powerpoint/2010/main" val="3029896348"/>
      </p:ext>
    </p:extLst>
  </p:cSld>
  <p:clrMapOvr>
    <a:masterClrMapping/>
  </p:clrMapOvr>
  <p:transition>
    <p:fade thruBlk="1"/>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8"/>
          <p:cNvSpPr/>
          <p:nvPr userDrawn="1"/>
        </p:nvSpPr>
        <p:spPr>
          <a:xfrm>
            <a:off x="0" y="0"/>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6" name="Picture 2" descr="Z:\!ACTIVE\Steve\DHS-powerpoint-redesign-header1.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23838"/>
            <a:ext cx="9144000" cy="404812"/>
          </a:xfrm>
          <a:prstGeom prst="rect">
            <a:avLst/>
          </a:prstGeom>
          <a:noFill/>
          <a:ln w="9525">
            <a:noFill/>
            <a:miter lim="800000"/>
            <a:headEnd/>
            <a:tailEnd/>
          </a:ln>
        </p:spPr>
      </p:pic>
      <p:sp>
        <p:nvSpPr>
          <p:cNvPr id="7" name="Rectangle 7"/>
          <p:cNvSpPr/>
          <p:nvPr userDrawn="1"/>
        </p:nvSpPr>
        <p:spPr>
          <a:xfrm>
            <a:off x="0" y="628650"/>
            <a:ext cx="9144000" cy="711200"/>
          </a:xfrm>
          <a:prstGeom prst="rect">
            <a:avLst/>
          </a:prstGeom>
          <a:solidFill>
            <a:srgbClr val="2536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8" name="Picture 3"/>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339970"/>
            <a:ext cx="9144000" cy="93663"/>
          </a:xfrm>
          <a:prstGeom prst="rect">
            <a:avLst/>
          </a:prstGeom>
          <a:noFill/>
          <a:ln w="9525">
            <a:noFill/>
            <a:miter lim="800000"/>
            <a:headEnd/>
            <a:tailEnd/>
          </a:ln>
        </p:spPr>
      </p:pic>
      <p:sp>
        <p:nvSpPr>
          <p:cNvPr id="9" name="Rectangle 12"/>
          <p:cNvSpPr/>
          <p:nvPr userDrawn="1"/>
        </p:nvSpPr>
        <p:spPr>
          <a:xfrm>
            <a:off x="6858000" y="6172200"/>
            <a:ext cx="2133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11" name="Picture 5" descr="Z:\!ACTIVE\Steve\dhs-do.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218240" y="5757983"/>
            <a:ext cx="2497137" cy="777875"/>
          </a:xfrm>
          <a:prstGeom prst="rect">
            <a:avLst/>
          </a:prstGeom>
          <a:noFill/>
          <a:ln w="9525">
            <a:noFill/>
            <a:miter lim="800000"/>
            <a:headEnd/>
            <a:tailEnd/>
          </a:ln>
        </p:spPr>
      </p:pic>
      <p:sp>
        <p:nvSpPr>
          <p:cNvPr id="3" name="Subtitle 2"/>
          <p:cNvSpPr>
            <a:spLocks noGrp="1"/>
          </p:cNvSpPr>
          <p:nvPr>
            <p:ph type="subTitle" idx="1"/>
          </p:nvPr>
        </p:nvSpPr>
        <p:spPr>
          <a:xfrm>
            <a:off x="381000" y="1600200"/>
            <a:ext cx="5410200" cy="2133600"/>
          </a:xfrm>
          <a:prstGeom prst="rect">
            <a:avLst/>
          </a:prstGeom>
        </p:spPr>
        <p:txBody>
          <a:bodyPr/>
          <a:lstStyle>
            <a:lvl1pPr marL="0" indent="0" algn="l">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381000" y="628152"/>
            <a:ext cx="7772400" cy="591048"/>
          </a:xfrm>
          <a:prstGeom prst="rect">
            <a:avLst/>
          </a:prstGeom>
        </p:spPr>
        <p:txBody>
          <a:bodyPr>
            <a:norm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Picture Placeholder 2"/>
          <p:cNvSpPr>
            <a:spLocks noGrp="1"/>
          </p:cNvSpPr>
          <p:nvPr>
            <p:ph type="pic" idx="13"/>
          </p:nvPr>
        </p:nvSpPr>
        <p:spPr>
          <a:xfrm>
            <a:off x="6096000" y="1600200"/>
            <a:ext cx="2819400" cy="3352800"/>
          </a:xfrm>
          <a:prstGeom prst="rect">
            <a:avLst/>
          </a:prstGeom>
        </p:spPr>
        <p:txBody>
          <a:bodyPr rtlCol="0">
            <a:norm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Footer Placeholder 4"/>
          <p:cNvSpPr>
            <a:spLocks noGrp="1"/>
          </p:cNvSpPr>
          <p:nvPr>
            <p:ph type="ftr" sz="quarter" idx="14"/>
          </p:nvPr>
        </p:nvSpPr>
        <p:spPr>
          <a:xfrm>
            <a:off x="3028950" y="6356469"/>
            <a:ext cx="3086100" cy="365125"/>
          </a:xfrm>
          <a:prstGeom prst="rect">
            <a:avLst/>
          </a:prstGeom>
        </p:spPr>
        <p:txBody>
          <a:bodyPr/>
          <a:lstStyle>
            <a:lvl1pPr>
              <a:defRPr dirty="0">
                <a:latin typeface="Arial" panose="020B0604020202020204" pitchFamily="34" charset="0"/>
                <a:cs typeface="Arial" panose="020B0604020202020204" pitchFamily="34" charset="0"/>
              </a:defRPr>
            </a:lvl1pPr>
          </a:lstStyle>
          <a:p>
            <a:pPr>
              <a:defRPr/>
            </a:pPr>
            <a:endParaRPr lang="en-US">
              <a:solidFill>
                <a:prstClr val="black">
                  <a:tint val="75000"/>
                </a:prstClr>
              </a:solidFill>
            </a:endParaRPr>
          </a:p>
        </p:txBody>
      </p:sp>
      <p:sp>
        <p:nvSpPr>
          <p:cNvPr id="13" name="Slide Number Placeholder 5"/>
          <p:cNvSpPr>
            <a:spLocks noGrp="1"/>
          </p:cNvSpPr>
          <p:nvPr>
            <p:ph type="sldNum" sz="quarter" idx="15"/>
          </p:nvPr>
        </p:nvSpPr>
        <p:spPr/>
        <p:txBody>
          <a:bodyPr/>
          <a:lstStyle>
            <a:lvl1pPr>
              <a:defRPr/>
            </a:lvl1pPr>
          </a:lstStyle>
          <a:p>
            <a:pPr>
              <a:defRPr/>
            </a:pPr>
            <a:fld id="{D9F20180-1955-46C7-968A-0D274FEC8F45}" type="slidenum">
              <a:rPr lang="en-US">
                <a:solidFill>
                  <a:prstClr val="black">
                    <a:tint val="75000"/>
                  </a:prstClr>
                </a:solidFill>
              </a:rPr>
              <a:pPr>
                <a:defRPr/>
              </a:pPr>
              <a:t>‹#›</a:t>
            </a:fld>
            <a:endParaRPr lang="en-US" dirty="0">
              <a:solidFill>
                <a:prstClr val="black">
                  <a:tint val="75000"/>
                </a:prstClr>
              </a:solidFill>
            </a:endParaRPr>
          </a:p>
        </p:txBody>
      </p:sp>
      <p:pic>
        <p:nvPicPr>
          <p:cNvPr id="11266" name="Picture 2" descr="Z:\!ACTIVE\Steve\Open\Ways and Means\Ways and Means 2014\SS Ways and Means\Working\Links\SS graphs-16.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04800" y="168275"/>
            <a:ext cx="2995612" cy="43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526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content slide gree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8573" y="6391493"/>
            <a:ext cx="6167635" cy="228600"/>
          </a:xfrm>
          <a:prstGeom prst="rect">
            <a:avLst/>
          </a:prstGeom>
        </p:spPr>
        <p:txBody>
          <a:bodyPr/>
          <a:lstStyle>
            <a:lvl1pPr>
              <a:defRPr/>
            </a:lvl1pPr>
          </a:lstStyle>
          <a:p>
            <a:endParaRPr lang="en-US" dirty="0">
              <a:solidFill>
                <a:prstClr val="black">
                  <a:tint val="75000"/>
                </a:prstClr>
              </a:solidFill>
            </a:endParaRPr>
          </a:p>
        </p:txBody>
      </p:sp>
      <p:sp>
        <p:nvSpPr>
          <p:cNvPr id="8" name="Title 1"/>
          <p:cNvSpPr>
            <a:spLocks noGrp="1"/>
          </p:cNvSpPr>
          <p:nvPr>
            <p:ph type="title" hasCustomPrompt="1"/>
          </p:nvPr>
        </p:nvSpPr>
        <p:spPr>
          <a:xfrm>
            <a:off x="1006193" y="-16475"/>
            <a:ext cx="8178999" cy="1022562"/>
          </a:xfrm>
          <a:prstGeom prst="rect">
            <a:avLst/>
          </a:prstGeom>
        </p:spPr>
        <p:txBody>
          <a:bodyPr/>
          <a:lstStyle>
            <a:lvl1pPr>
              <a:defRPr baseline="0">
                <a:solidFill>
                  <a:schemeClr val="accent1"/>
                </a:solidFill>
              </a:defRPr>
            </a:lvl1pPr>
          </a:lstStyle>
          <a:p>
            <a:r>
              <a:rPr lang="en-US" dirty="0" smtClean="0"/>
              <a:t>Basic header green</a:t>
            </a:r>
            <a:endParaRPr lang="en-US" dirty="0"/>
          </a:p>
        </p:txBody>
      </p:sp>
      <p:sp>
        <p:nvSpPr>
          <p:cNvPr id="11" name="Content Placeholder 2"/>
          <p:cNvSpPr>
            <a:spLocks noGrp="1"/>
          </p:cNvSpPr>
          <p:nvPr>
            <p:ph idx="1"/>
          </p:nvPr>
        </p:nvSpPr>
        <p:spPr>
          <a:xfrm>
            <a:off x="374078" y="1198606"/>
            <a:ext cx="8032171"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8196730" y="6404924"/>
            <a:ext cx="947351" cy="181686"/>
          </a:xfrm>
          <a:prstGeom prst="rect">
            <a:avLst/>
          </a:prstGeom>
        </p:spPr>
        <p:txBody>
          <a:bodyPr/>
          <a:lstStyle>
            <a:lvl1pPr algn="ctr">
              <a:defRPr sz="120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24279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c content slide blu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8573" y="6391493"/>
            <a:ext cx="6167635" cy="228600"/>
          </a:xfrm>
          <a:prstGeom prst="rect">
            <a:avLst/>
          </a:prstGeo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121335" y="6424445"/>
            <a:ext cx="1022667" cy="123568"/>
          </a:xfrm>
          <a:prstGeom prst="rect">
            <a:avLst/>
          </a:prstGeom>
        </p:spPr>
        <p:txBody>
          <a:bodyPr/>
          <a:lstStyle>
            <a:lvl1pPr algn="ctr">
              <a:defRPr b="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8" name="Title 1"/>
          <p:cNvSpPr>
            <a:spLocks noGrp="1"/>
          </p:cNvSpPr>
          <p:nvPr>
            <p:ph type="title" hasCustomPrompt="1"/>
          </p:nvPr>
        </p:nvSpPr>
        <p:spPr>
          <a:xfrm>
            <a:off x="1022673" y="-16475"/>
            <a:ext cx="8022479" cy="1022562"/>
          </a:xfrm>
          <a:prstGeom prst="rect">
            <a:avLst/>
          </a:prstGeom>
        </p:spPr>
        <p:txBody>
          <a:bodyPr>
            <a:normAutofit/>
          </a:bodyPr>
          <a:lstStyle>
            <a:lvl1pPr>
              <a:defRPr sz="2800" baseline="0">
                <a:solidFill>
                  <a:schemeClr val="accent4">
                    <a:lumMod val="50000"/>
                  </a:schemeClr>
                </a:solidFill>
                <a:latin typeface="+mn-lt"/>
              </a:defRPr>
            </a:lvl1pPr>
          </a:lstStyle>
          <a:p>
            <a:r>
              <a:rPr lang="en-US" dirty="0" smtClean="0"/>
              <a:t>Basic header Blue</a:t>
            </a:r>
            <a:endParaRPr lang="en-US" dirty="0"/>
          </a:p>
        </p:txBody>
      </p:sp>
      <p:sp>
        <p:nvSpPr>
          <p:cNvPr id="12" name="Content Placeholder 2"/>
          <p:cNvSpPr>
            <a:spLocks noGrp="1"/>
          </p:cNvSpPr>
          <p:nvPr>
            <p:ph idx="1"/>
          </p:nvPr>
        </p:nvSpPr>
        <p:spPr>
          <a:xfrm>
            <a:off x="394855" y="1198606"/>
            <a:ext cx="8699722"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256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IN TITLE WITH PICTURES">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1"/>
            <a:ext cx="3017520" cy="4745736"/>
          </a:xfrm>
          <a:prstGeom prst="rect">
            <a:avLst/>
          </a:prstGeo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4" name="Picture Placeholder 2"/>
          <p:cNvSpPr>
            <a:spLocks noGrp="1"/>
          </p:cNvSpPr>
          <p:nvPr>
            <p:ph type="pic" idx="12"/>
          </p:nvPr>
        </p:nvSpPr>
        <p:spPr>
          <a:xfrm>
            <a:off x="6080760" y="1"/>
            <a:ext cx="306324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28"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867698"/>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p>
          <a:p>
            <a:endParaRPr lang="en-US" dirty="0" smtClean="0"/>
          </a:p>
          <a:p>
            <a:r>
              <a:rPr lang="en-US" dirty="0" smtClean="0"/>
              <a:t> </a:t>
            </a:r>
            <a:endParaRPr lang="en-US" dirty="0"/>
          </a:p>
        </p:txBody>
      </p:sp>
      <p:sp>
        <p:nvSpPr>
          <p:cNvPr id="11" name="TextBox 10"/>
          <p:cNvSpPr txBox="1"/>
          <p:nvPr userDrawn="1"/>
        </p:nvSpPr>
        <p:spPr>
          <a:xfrm>
            <a:off x="289283" y="6256682"/>
            <a:ext cx="2442802" cy="307777"/>
          </a:xfrm>
          <a:prstGeom prst="rect">
            <a:avLst/>
          </a:prstGeom>
          <a:noFill/>
        </p:spPr>
        <p:txBody>
          <a:bodyPr wrap="square" rtlCol="0">
            <a:spAutoFit/>
          </a:bodyPr>
          <a:lstStyle/>
          <a:p>
            <a:fld id="{A748187B-30D1-46FF-BEC0-FA7FE3901511}" type="datetime4">
              <a:rPr lang="en-US" sz="1400">
                <a:solidFill>
                  <a:srgbClr val="FFFFFF"/>
                </a:solidFill>
              </a:rPr>
              <a:pPr/>
              <a:t>February 13, 2017</a:t>
            </a:fld>
            <a:endParaRPr lang="en-US" sz="1400" dirty="0">
              <a:solidFill>
                <a:srgbClr val="FFFFFF"/>
              </a:solidFill>
            </a:endParaRPr>
          </a:p>
        </p:txBody>
      </p:sp>
      <p:sp>
        <p:nvSpPr>
          <p:cNvPr id="15" name="Content Placeholder 2"/>
          <p:cNvSpPr>
            <a:spLocks noGrp="1"/>
          </p:cNvSpPr>
          <p:nvPr>
            <p:ph idx="13" hasCustomPrompt="1"/>
          </p:nvPr>
        </p:nvSpPr>
        <p:spPr>
          <a:xfrm>
            <a:off x="2261903" y="4510495"/>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6" name="Content Placeholder 2"/>
          <p:cNvSpPr>
            <a:spLocks noGrp="1"/>
          </p:cNvSpPr>
          <p:nvPr>
            <p:ph idx="14" hasCustomPrompt="1"/>
          </p:nvPr>
        </p:nvSpPr>
        <p:spPr>
          <a:xfrm>
            <a:off x="5328405" y="4508588"/>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7" name="Content Placeholder 2"/>
          <p:cNvSpPr>
            <a:spLocks noGrp="1"/>
          </p:cNvSpPr>
          <p:nvPr>
            <p:ph idx="15" hasCustomPrompt="1"/>
          </p:nvPr>
        </p:nvSpPr>
        <p:spPr>
          <a:xfrm>
            <a:off x="8398556" y="449805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852457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3"/>
            <a:ext cx="7772400" cy="1362075"/>
          </a:xfrm>
          <a:prstGeom prst="rect">
            <a:avLst/>
          </a:prstGeom>
        </p:spPr>
        <p:txBody>
          <a:bodyPr anchor="t"/>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7"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3756765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AIN TITLE WITH PICTURES">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a:solidFill>
            <a:schemeClr val="accent1"/>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1"/>
            <a:ext cx="3017520" cy="4745736"/>
          </a:xfrm>
          <a:prstGeom prst="rect">
            <a:avLst/>
          </a:prstGeom>
          <a:solidFill>
            <a:schemeClr val="accent1"/>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4" name="Picture Placeholder 2"/>
          <p:cNvSpPr>
            <a:spLocks noGrp="1"/>
          </p:cNvSpPr>
          <p:nvPr>
            <p:ph type="pic" idx="12"/>
          </p:nvPr>
        </p:nvSpPr>
        <p:spPr>
          <a:xfrm>
            <a:off x="6080760" y="1"/>
            <a:ext cx="3063240" cy="4745736"/>
          </a:xfrm>
          <a:prstGeom prst="rect">
            <a:avLst/>
          </a:prstGeom>
          <a:solidFill>
            <a:schemeClr val="accent1"/>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28"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p>
          <a:p>
            <a:endParaRPr lang="en-US" dirty="0"/>
          </a:p>
        </p:txBody>
      </p:sp>
      <p:sp>
        <p:nvSpPr>
          <p:cNvPr id="11" name="TextBox 10"/>
          <p:cNvSpPr txBox="1"/>
          <p:nvPr userDrawn="1"/>
        </p:nvSpPr>
        <p:spPr>
          <a:xfrm>
            <a:off x="289282" y="6199016"/>
            <a:ext cx="6111518" cy="307777"/>
          </a:xfrm>
          <a:prstGeom prst="rect">
            <a:avLst/>
          </a:prstGeom>
          <a:noFill/>
        </p:spPr>
        <p:txBody>
          <a:bodyPr wrap="square" rtlCol="0">
            <a:spAutoFit/>
          </a:bodyPr>
          <a:lstStyle/>
          <a:p>
            <a:r>
              <a:rPr lang="en-US" sz="1400" dirty="0">
                <a:solidFill>
                  <a:srgbClr val="FFFFFF"/>
                </a:solidFill>
              </a:rPr>
              <a:t>  </a:t>
            </a:r>
          </a:p>
        </p:txBody>
      </p:sp>
      <p:sp>
        <p:nvSpPr>
          <p:cNvPr id="16" name="Content Placeholder 2"/>
          <p:cNvSpPr>
            <a:spLocks noGrp="1"/>
          </p:cNvSpPr>
          <p:nvPr>
            <p:ph idx="13" hasCustomPrompt="1"/>
          </p:nvPr>
        </p:nvSpPr>
        <p:spPr>
          <a:xfrm>
            <a:off x="2261903" y="4510495"/>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8" name="Content Placeholder 2"/>
          <p:cNvSpPr>
            <a:spLocks noGrp="1"/>
          </p:cNvSpPr>
          <p:nvPr>
            <p:ph idx="14" hasCustomPrompt="1"/>
          </p:nvPr>
        </p:nvSpPr>
        <p:spPr>
          <a:xfrm>
            <a:off x="5328405" y="4508588"/>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9" name="Content Placeholder 2"/>
          <p:cNvSpPr>
            <a:spLocks noGrp="1"/>
          </p:cNvSpPr>
          <p:nvPr>
            <p:ph idx="15" hasCustomPrompt="1"/>
          </p:nvPr>
        </p:nvSpPr>
        <p:spPr>
          <a:xfrm>
            <a:off x="8398556" y="449805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837871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MAIN TITLE WITH PICTURES">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1"/>
            <a:ext cx="3017520" cy="4745736"/>
          </a:xfrm>
          <a:prstGeom prst="rect">
            <a:avLst/>
          </a:prstGeo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4" name="Picture Placeholder 2"/>
          <p:cNvSpPr>
            <a:spLocks noGrp="1"/>
          </p:cNvSpPr>
          <p:nvPr>
            <p:ph type="pic" idx="12"/>
          </p:nvPr>
        </p:nvSpPr>
        <p:spPr>
          <a:xfrm>
            <a:off x="6080760" y="1"/>
            <a:ext cx="3063240" cy="4745736"/>
          </a:xfrm>
          <a:prstGeom prst="rect">
            <a:avLst/>
          </a:prstGeo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28"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1" name="TextBox 10"/>
          <p:cNvSpPr txBox="1"/>
          <p:nvPr userDrawn="1"/>
        </p:nvSpPr>
        <p:spPr>
          <a:xfrm>
            <a:off x="289282" y="6231806"/>
            <a:ext cx="4002632" cy="523220"/>
          </a:xfrm>
          <a:prstGeom prst="rect">
            <a:avLst/>
          </a:prstGeom>
          <a:noFill/>
        </p:spPr>
        <p:txBody>
          <a:bodyPr wrap="square" rtlCol="0">
            <a:spAutoFit/>
          </a:bodyPr>
          <a:lstStyle/>
          <a:p>
            <a:fld id="{2FDD7AA2-414E-4B5E-A136-36751A1FD34B}" type="datetime4">
              <a:rPr lang="en-US" sz="1400">
                <a:solidFill>
                  <a:srgbClr val="FFFFFF"/>
                </a:solidFill>
              </a:rPr>
              <a:pPr/>
              <a:t>February 13, 2017</a:t>
            </a:fld>
            <a:endParaRPr lang="en-US" sz="1400" dirty="0">
              <a:solidFill>
                <a:srgbClr val="FFFFFF"/>
              </a:solidFill>
            </a:endParaRPr>
          </a:p>
          <a:p>
            <a:endParaRPr lang="en-US" sz="1400" dirty="0">
              <a:solidFill>
                <a:srgbClr val="FFFFFF"/>
              </a:solidFill>
            </a:endParaRPr>
          </a:p>
        </p:txBody>
      </p:sp>
      <p:sp>
        <p:nvSpPr>
          <p:cNvPr id="12" name="Content Placeholder 2"/>
          <p:cNvSpPr>
            <a:spLocks noGrp="1"/>
          </p:cNvSpPr>
          <p:nvPr>
            <p:ph idx="13" hasCustomPrompt="1"/>
          </p:nvPr>
        </p:nvSpPr>
        <p:spPr>
          <a:xfrm>
            <a:off x="2261903" y="4510495"/>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5" name="Content Placeholder 2"/>
          <p:cNvSpPr>
            <a:spLocks noGrp="1"/>
          </p:cNvSpPr>
          <p:nvPr>
            <p:ph idx="14" hasCustomPrompt="1"/>
          </p:nvPr>
        </p:nvSpPr>
        <p:spPr>
          <a:xfrm>
            <a:off x="5328405" y="4508588"/>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6" name="Content Placeholder 2"/>
          <p:cNvSpPr>
            <a:spLocks noGrp="1"/>
          </p:cNvSpPr>
          <p:nvPr>
            <p:ph idx="15" hasCustomPrompt="1"/>
          </p:nvPr>
        </p:nvSpPr>
        <p:spPr>
          <a:xfrm>
            <a:off x="8398556" y="449805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821108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MAIN TITLE WITH PICTURES">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3194"/>
            <a:ext cx="301752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4" name="Picture Placeholder 2"/>
          <p:cNvSpPr>
            <a:spLocks noGrp="1"/>
          </p:cNvSpPr>
          <p:nvPr>
            <p:ph type="pic" idx="12"/>
          </p:nvPr>
        </p:nvSpPr>
        <p:spPr>
          <a:xfrm>
            <a:off x="6080760" y="1"/>
            <a:ext cx="306324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28"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2">
                    <a:lumMod val="50000"/>
                  </a:schemeClr>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1" name="TextBox 10"/>
          <p:cNvSpPr txBox="1"/>
          <p:nvPr userDrawn="1"/>
        </p:nvSpPr>
        <p:spPr>
          <a:xfrm>
            <a:off x="289282" y="6223568"/>
            <a:ext cx="4101486" cy="738664"/>
          </a:xfrm>
          <a:prstGeom prst="rect">
            <a:avLst/>
          </a:prstGeom>
          <a:noFill/>
        </p:spPr>
        <p:txBody>
          <a:bodyPr wrap="square" rtlCol="0">
            <a:spAutoFit/>
          </a:bodyPr>
          <a:lstStyle/>
          <a:p>
            <a:pPr>
              <a:defRPr/>
            </a:pPr>
            <a:fld id="{2FDD7AA2-414E-4B5E-A136-36751A1FD34B}" type="datetime4">
              <a:rPr lang="en-US" sz="1400">
                <a:solidFill>
                  <a:prstClr val="black">
                    <a:lumMod val="65000"/>
                    <a:lumOff val="35000"/>
                  </a:prstClr>
                </a:solidFill>
              </a:rPr>
              <a:pPr>
                <a:defRPr/>
              </a:pPr>
              <a:t>February 13, 2017</a:t>
            </a:fld>
            <a:endParaRPr lang="en-US" sz="1400" dirty="0">
              <a:solidFill>
                <a:prstClr val="black">
                  <a:lumMod val="65000"/>
                  <a:lumOff val="35000"/>
                </a:prstClr>
              </a:solidFill>
            </a:endParaRPr>
          </a:p>
          <a:p>
            <a:pPr>
              <a:defRPr/>
            </a:pPr>
            <a:r>
              <a:rPr lang="en-US" sz="1400" dirty="0">
                <a:solidFill>
                  <a:prstClr val="black">
                    <a:lumMod val="65000"/>
                    <a:lumOff val="35000"/>
                  </a:prstClr>
                </a:solidFill>
              </a:rPr>
              <a:t>Presented to: Name of Committee</a:t>
            </a:r>
          </a:p>
          <a:p>
            <a:endParaRPr lang="en-US" sz="1400" dirty="0">
              <a:solidFill>
                <a:srgbClr val="5E5A5A"/>
              </a:solidFill>
            </a:endParaRPr>
          </a:p>
        </p:txBody>
      </p:sp>
      <p:sp>
        <p:nvSpPr>
          <p:cNvPr id="12" name="Content Placeholder 2"/>
          <p:cNvSpPr>
            <a:spLocks noGrp="1"/>
          </p:cNvSpPr>
          <p:nvPr>
            <p:ph idx="13" hasCustomPrompt="1"/>
          </p:nvPr>
        </p:nvSpPr>
        <p:spPr>
          <a:xfrm>
            <a:off x="2261903" y="4510495"/>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5" name="Content Placeholder 2"/>
          <p:cNvSpPr>
            <a:spLocks noGrp="1"/>
          </p:cNvSpPr>
          <p:nvPr>
            <p:ph idx="14" hasCustomPrompt="1"/>
          </p:nvPr>
        </p:nvSpPr>
        <p:spPr>
          <a:xfrm>
            <a:off x="5328405" y="4508588"/>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6" name="Content Placeholder 2"/>
          <p:cNvSpPr>
            <a:spLocks noGrp="1"/>
          </p:cNvSpPr>
          <p:nvPr>
            <p:ph idx="15" hasCustomPrompt="1"/>
          </p:nvPr>
        </p:nvSpPr>
        <p:spPr>
          <a:xfrm>
            <a:off x="8398556" y="449805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220619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IN TITLE BLANK">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2"/>
            <a:ext cx="9144000" cy="4592863"/>
          </a:xfrm>
          <a:prstGeom prst="rect">
            <a:avLst/>
          </a:prstGeom>
          <a:solidFill>
            <a:schemeClr val="accent3"/>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10"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tx1">
                    <a:lumMod val="65000"/>
                    <a:lumOff val="35000"/>
                  </a:schemeClr>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25" y="6219726"/>
            <a:ext cx="4105017" cy="307777"/>
          </a:xfrm>
          <a:prstGeom prst="rect">
            <a:avLst/>
          </a:prstGeom>
          <a:noFill/>
        </p:spPr>
        <p:txBody>
          <a:bodyPr wrap="square" rtlCol="0">
            <a:spAutoFit/>
          </a:bodyPr>
          <a:lstStyle/>
          <a:p>
            <a:fld id="{84C972DC-FA6E-4AD3-B8E7-81B094F9733C}" type="datetime4">
              <a:rPr lang="en-US" sz="1400">
                <a:solidFill>
                  <a:prstClr val="black">
                    <a:lumMod val="65000"/>
                    <a:lumOff val="35000"/>
                  </a:prstClr>
                </a:solidFill>
              </a:rPr>
              <a:pPr/>
              <a:t>February 13, 2017</a:t>
            </a:fld>
            <a:endParaRPr lang="en-US" sz="1400" dirty="0">
              <a:solidFill>
                <a:prstClr val="black">
                  <a:lumMod val="65000"/>
                  <a:lumOff val="35000"/>
                </a:prstClr>
              </a:solidFill>
            </a:endParaRPr>
          </a:p>
        </p:txBody>
      </p:sp>
      <p:sp>
        <p:nvSpPr>
          <p:cNvPr id="13" name="Content Placeholder 2"/>
          <p:cNvSpPr>
            <a:spLocks noGrp="1"/>
          </p:cNvSpPr>
          <p:nvPr>
            <p:ph idx="15" hasCustomPrompt="1"/>
          </p:nvPr>
        </p:nvSpPr>
        <p:spPr>
          <a:xfrm>
            <a:off x="8299700" y="430034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538840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MAIN TITLE BLANK">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2"/>
            <a:ext cx="9144000" cy="4592863"/>
          </a:xfrm>
          <a:prstGeom prst="rect">
            <a:avLst/>
          </a:prstGeom>
          <a:solidFill>
            <a:schemeClr val="accent1"/>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10"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25" y="6219726"/>
            <a:ext cx="4105017" cy="307777"/>
          </a:xfrm>
          <a:prstGeom prst="rect">
            <a:avLst/>
          </a:prstGeom>
          <a:noFill/>
        </p:spPr>
        <p:txBody>
          <a:bodyPr wrap="square" rtlCol="0">
            <a:spAutoFit/>
          </a:bodyPr>
          <a:lstStyle/>
          <a:p>
            <a:fld id="{84C972DC-FA6E-4AD3-B8E7-81B094F9733C}" type="datetime4">
              <a:rPr lang="en-US" sz="1400">
                <a:solidFill>
                  <a:srgbClr val="FFFFFF"/>
                </a:solidFill>
              </a:rPr>
              <a:pPr/>
              <a:t>February 13, 2017</a:t>
            </a:fld>
            <a:endParaRPr lang="en-US" sz="1400" dirty="0">
              <a:solidFill>
                <a:srgbClr val="FFFFFF"/>
              </a:solidFill>
            </a:endParaRPr>
          </a:p>
        </p:txBody>
      </p:sp>
      <p:sp>
        <p:nvSpPr>
          <p:cNvPr id="13" name="Content Placeholder 2"/>
          <p:cNvSpPr>
            <a:spLocks noGrp="1"/>
          </p:cNvSpPr>
          <p:nvPr>
            <p:ph idx="15" hasCustomPrompt="1"/>
          </p:nvPr>
        </p:nvSpPr>
        <p:spPr>
          <a:xfrm>
            <a:off x="8299700" y="430034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461654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MAIN TITLE BLANK">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0"/>
            <a:ext cx="9144000" cy="4639826"/>
          </a:xfrm>
          <a:prstGeom prst="rect">
            <a:avLst/>
          </a:prstGeom>
          <a:solidFill>
            <a:schemeClr val="accent5">
              <a:lumMod val="40000"/>
              <a:lumOff val="60000"/>
            </a:schemeClr>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10"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2">
                    <a:lumMod val="50000"/>
                  </a:schemeClr>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25" y="6227802"/>
            <a:ext cx="3190617" cy="738664"/>
          </a:xfrm>
          <a:prstGeom prst="rect">
            <a:avLst/>
          </a:prstGeom>
          <a:noFill/>
        </p:spPr>
        <p:txBody>
          <a:bodyPr wrap="square" rtlCol="0">
            <a:spAutoFit/>
          </a:bodyPr>
          <a:lstStyle/>
          <a:p>
            <a:fld id="{84C972DC-FA6E-4AD3-B8E7-81B094F9733C}" type="datetime4">
              <a:rPr lang="en-US" sz="1400">
                <a:solidFill>
                  <a:prstClr val="black">
                    <a:lumMod val="65000"/>
                    <a:lumOff val="35000"/>
                  </a:prstClr>
                </a:solidFill>
              </a:rPr>
              <a:pPr/>
              <a:t>February 13, 2017</a:t>
            </a:fld>
            <a:endParaRPr lang="en-US" sz="1400" dirty="0">
              <a:solidFill>
                <a:prstClr val="black">
                  <a:lumMod val="65000"/>
                  <a:lumOff val="35000"/>
                </a:prstClr>
              </a:solidFill>
            </a:endParaRPr>
          </a:p>
          <a:p>
            <a:pPr>
              <a:defRPr/>
            </a:pPr>
            <a:r>
              <a:rPr lang="en-US" sz="1400" dirty="0">
                <a:solidFill>
                  <a:prstClr val="black">
                    <a:lumMod val="65000"/>
                    <a:lumOff val="35000"/>
                  </a:prstClr>
                </a:solidFill>
              </a:rPr>
              <a:t> </a:t>
            </a:r>
          </a:p>
          <a:p>
            <a:endParaRPr lang="en-US" sz="1400" dirty="0">
              <a:solidFill>
                <a:srgbClr val="BBB8B8">
                  <a:lumMod val="50000"/>
                </a:srgbClr>
              </a:solidFill>
            </a:endParaRPr>
          </a:p>
        </p:txBody>
      </p:sp>
      <p:sp>
        <p:nvSpPr>
          <p:cNvPr id="9" name="Content Placeholder 2"/>
          <p:cNvSpPr>
            <a:spLocks noGrp="1"/>
          </p:cNvSpPr>
          <p:nvPr>
            <p:ph idx="15" hasCustomPrompt="1"/>
          </p:nvPr>
        </p:nvSpPr>
        <p:spPr>
          <a:xfrm>
            <a:off x="8299700" y="430034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325741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MAIN TITLE BLANK">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0"/>
            <a:ext cx="9144000" cy="4639826"/>
          </a:xfrm>
          <a:prstGeom prst="rect">
            <a:avLst/>
          </a:prstGeom>
          <a:solidFill>
            <a:schemeClr val="accent4">
              <a:lumMod val="40000"/>
              <a:lumOff val="60000"/>
            </a:schemeClr>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10"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2">
                    <a:lumMod val="50000"/>
                  </a:schemeClr>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38" y="6203088"/>
            <a:ext cx="4302725" cy="738664"/>
          </a:xfrm>
          <a:prstGeom prst="rect">
            <a:avLst/>
          </a:prstGeom>
          <a:noFill/>
        </p:spPr>
        <p:txBody>
          <a:bodyPr wrap="square" rtlCol="0">
            <a:spAutoFit/>
          </a:bodyPr>
          <a:lstStyle/>
          <a:p>
            <a:fld id="{84C972DC-FA6E-4AD3-B8E7-81B094F9733C}" type="datetime4">
              <a:rPr lang="en-US" sz="1400">
                <a:solidFill>
                  <a:prstClr val="black">
                    <a:lumMod val="65000"/>
                    <a:lumOff val="35000"/>
                  </a:prstClr>
                </a:solidFill>
              </a:rPr>
              <a:pPr/>
              <a:t>February 13, 2017</a:t>
            </a:fld>
            <a:endParaRPr lang="en-US" sz="1400" dirty="0">
              <a:solidFill>
                <a:prstClr val="black">
                  <a:lumMod val="65000"/>
                  <a:lumOff val="35000"/>
                </a:prstClr>
              </a:solidFill>
            </a:endParaRPr>
          </a:p>
          <a:p>
            <a:pPr>
              <a:defRPr/>
            </a:pPr>
            <a:r>
              <a:rPr lang="en-US" sz="1400" dirty="0">
                <a:solidFill>
                  <a:prstClr val="black">
                    <a:lumMod val="65000"/>
                    <a:lumOff val="35000"/>
                  </a:prstClr>
                </a:solidFill>
              </a:rPr>
              <a:t>Presented to: Name of Committee</a:t>
            </a:r>
          </a:p>
          <a:p>
            <a:endParaRPr lang="en-US" sz="1400" dirty="0">
              <a:solidFill>
                <a:srgbClr val="BBB8B8">
                  <a:lumMod val="50000"/>
                </a:srgbClr>
              </a:solidFill>
            </a:endParaRPr>
          </a:p>
        </p:txBody>
      </p:sp>
      <p:sp>
        <p:nvSpPr>
          <p:cNvPr id="9" name="Content Placeholder 2"/>
          <p:cNvSpPr>
            <a:spLocks noGrp="1"/>
          </p:cNvSpPr>
          <p:nvPr>
            <p:ph idx="15" hasCustomPrompt="1"/>
          </p:nvPr>
        </p:nvSpPr>
        <p:spPr>
          <a:xfrm>
            <a:off x="8299700" y="430034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3932969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AIN TITLE BLANK">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1"/>
            <a:ext cx="9144000" cy="4639826"/>
          </a:xfrm>
          <a:prstGeom prst="rect">
            <a:avLst/>
          </a:prstGeom>
          <a:solidFill>
            <a:schemeClr val="tx1">
              <a:lumMod val="50000"/>
              <a:lumOff val="50000"/>
            </a:schemeClr>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10"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2" name="Date Placeholder 4"/>
          <p:cNvSpPr>
            <a:spLocks noGrp="1"/>
          </p:cNvSpPr>
          <p:nvPr>
            <p:ph type="dt" sz="half" idx="10"/>
          </p:nvPr>
        </p:nvSpPr>
        <p:spPr>
          <a:xfrm>
            <a:off x="314583" y="6179321"/>
            <a:ext cx="3894952" cy="921857"/>
          </a:xfrm>
          <a:prstGeom prst="rect">
            <a:avLst/>
          </a:prstGeom>
        </p:spPr>
        <p:txBody>
          <a:bodyPr/>
          <a:lstStyle>
            <a:lvl1pPr>
              <a:defRPr sz="1400">
                <a:solidFill>
                  <a:schemeClr val="bg1"/>
                </a:solidFill>
              </a:defRPr>
            </a:lvl1pPr>
          </a:lstStyle>
          <a:p>
            <a:endParaRPr lang="en-US" dirty="0">
              <a:solidFill>
                <a:srgbClr val="FFFFFF"/>
              </a:solidFill>
            </a:endParaRPr>
          </a:p>
        </p:txBody>
      </p:sp>
      <p:sp>
        <p:nvSpPr>
          <p:cNvPr id="9" name="Content Placeholder 2"/>
          <p:cNvSpPr>
            <a:spLocks noGrp="1"/>
          </p:cNvSpPr>
          <p:nvPr>
            <p:ph idx="15" hasCustomPrompt="1"/>
          </p:nvPr>
        </p:nvSpPr>
        <p:spPr>
          <a:xfrm>
            <a:off x="8299700" y="430034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83483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399610" y="4383924"/>
            <a:ext cx="2344340" cy="1788439"/>
          </a:xfrm>
          <a:prstGeom prst="rect">
            <a:avLst/>
          </a:prstGeom>
        </p:spPr>
        <p:txBody>
          <a:bodyPr>
            <a:normAutofit/>
          </a:bodyPr>
          <a:lstStyle>
            <a:lvl1pPr marL="0" indent="0">
              <a:spcBef>
                <a:spcPts val="600"/>
              </a:spcBef>
              <a:buNone/>
              <a:defRPr sz="1400" baseline="0">
                <a:solidFill>
                  <a:schemeClr val="tx1">
                    <a:lumMod val="85000"/>
                    <a:lumOff val="1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Presenter Name/s</a:t>
            </a:r>
          </a:p>
        </p:txBody>
      </p:sp>
      <p:sp>
        <p:nvSpPr>
          <p:cNvPr id="2" name="Title 1"/>
          <p:cNvSpPr>
            <a:spLocks noGrp="1"/>
          </p:cNvSpPr>
          <p:nvPr>
            <p:ph type="title" hasCustomPrompt="1"/>
          </p:nvPr>
        </p:nvSpPr>
        <p:spPr>
          <a:xfrm>
            <a:off x="6399610" y="1714500"/>
            <a:ext cx="2344340" cy="2669262"/>
          </a:xfrm>
          <a:prstGeom prst="rect">
            <a:avLst/>
          </a:prstGeom>
        </p:spPr>
        <p:txBody>
          <a:bodyPr anchor="b">
            <a:normAutofit/>
          </a:bodyPr>
          <a:lstStyle>
            <a:lvl1pPr>
              <a:defRPr sz="2400" baseline="0">
                <a:solidFill>
                  <a:schemeClr val="tx1">
                    <a:lumMod val="85000"/>
                    <a:lumOff val="15000"/>
                  </a:schemeClr>
                </a:solidFill>
              </a:defRPr>
            </a:lvl1pPr>
          </a:lstStyle>
          <a:p>
            <a:r>
              <a:rPr lang="en-US" dirty="0" smtClean="0"/>
              <a:t>SECTION TITLE</a:t>
            </a:r>
            <a:endParaRPr lang="en-US" dirty="0"/>
          </a:p>
        </p:txBody>
      </p:sp>
      <p:sp>
        <p:nvSpPr>
          <p:cNvPr id="6" name="Picture Placeholder 2"/>
          <p:cNvSpPr>
            <a:spLocks noGrp="1"/>
          </p:cNvSpPr>
          <p:nvPr>
            <p:ph type="pic" idx="1"/>
          </p:nvPr>
        </p:nvSpPr>
        <p:spPr>
          <a:xfrm>
            <a:off x="0" y="1"/>
            <a:ext cx="6076188" cy="6857999"/>
          </a:xfrm>
          <a:prstGeom prst="rect">
            <a:avLst/>
          </a:prstGeom>
          <a:solidFill>
            <a:schemeClr val="bg1">
              <a:lumMod val="85000"/>
            </a:schemeClr>
          </a:solidFill>
          <a:ln w="25400" cap="sq" cmpd="sng">
            <a:noFill/>
            <a:round/>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1" name="Round Diagonal Corner Rectangle 10"/>
          <p:cNvSpPr/>
          <p:nvPr userDrawn="1"/>
        </p:nvSpPr>
        <p:spPr>
          <a:xfrm>
            <a:off x="6399610" y="59023"/>
            <a:ext cx="2561288" cy="1312578"/>
          </a:xfrm>
          <a:prstGeom prst="round2Diag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8582" y="309758"/>
            <a:ext cx="1661886" cy="811107"/>
          </a:xfrm>
          <a:prstGeom prst="rect">
            <a:avLst/>
          </a:prstGeom>
        </p:spPr>
      </p:pic>
      <p:sp>
        <p:nvSpPr>
          <p:cNvPr id="13" name="Date Placeholder 4"/>
          <p:cNvSpPr>
            <a:spLocks noGrp="1"/>
          </p:cNvSpPr>
          <p:nvPr>
            <p:ph type="dt" sz="half" idx="10"/>
          </p:nvPr>
        </p:nvSpPr>
        <p:spPr>
          <a:xfrm>
            <a:off x="6348104" y="1346247"/>
            <a:ext cx="2447355" cy="233515"/>
          </a:xfrm>
          <a:prstGeom prst="rect">
            <a:avLst/>
          </a:prstGeom>
        </p:spPr>
        <p:txBody>
          <a:bodyPr/>
          <a:lstStyle>
            <a:lvl1pPr>
              <a:defRPr sz="1400" b="0">
                <a:solidFill>
                  <a:schemeClr val="tx1">
                    <a:lumMod val="85000"/>
                    <a:lumOff val="15000"/>
                  </a:schemeClr>
                </a:solidFill>
              </a:defRPr>
            </a:lvl1pPr>
          </a:lstStyle>
          <a:p>
            <a:endParaRPr lang="en-US" dirty="0">
              <a:solidFill>
                <a:prstClr val="black">
                  <a:lumMod val="85000"/>
                  <a:lumOff val="15000"/>
                </a:prstClr>
              </a:solidFill>
            </a:endParaRPr>
          </a:p>
        </p:txBody>
      </p:sp>
      <p:sp>
        <p:nvSpPr>
          <p:cNvPr id="8" name="Content Placeholder 2"/>
          <p:cNvSpPr>
            <a:spLocks noGrp="1"/>
          </p:cNvSpPr>
          <p:nvPr>
            <p:ph idx="15" hasCustomPrompt="1"/>
          </p:nvPr>
        </p:nvSpPr>
        <p:spPr>
          <a:xfrm>
            <a:off x="4325660" y="6557512"/>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4165012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TITLE PAGE">
    <p:spTree>
      <p:nvGrpSpPr>
        <p:cNvPr id="1" name=""/>
        <p:cNvGrpSpPr/>
        <p:nvPr/>
      </p:nvGrpSpPr>
      <p:grpSpPr>
        <a:xfrm>
          <a:off x="0" y="0"/>
          <a:ext cx="0" cy="0"/>
          <a:chOff x="0" y="0"/>
          <a:chExt cx="0" cy="0"/>
        </a:xfrm>
      </p:grpSpPr>
      <p:sp>
        <p:nvSpPr>
          <p:cNvPr id="8" name="Rectangle 7"/>
          <p:cNvSpPr/>
          <p:nvPr userDrawn="1"/>
        </p:nvSpPr>
        <p:spPr>
          <a:xfrm>
            <a:off x="6057304" y="1"/>
            <a:ext cx="308669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ext Placeholder 3"/>
          <p:cNvSpPr>
            <a:spLocks noGrp="1"/>
          </p:cNvSpPr>
          <p:nvPr>
            <p:ph type="body" sz="half" idx="2" hasCustomPrompt="1"/>
          </p:nvPr>
        </p:nvSpPr>
        <p:spPr>
          <a:xfrm>
            <a:off x="6399610" y="4383924"/>
            <a:ext cx="2344340" cy="1788439"/>
          </a:xfrm>
          <a:prstGeom prst="rect">
            <a:avLst/>
          </a:prstGeom>
        </p:spPr>
        <p:txBody>
          <a:bodyPr>
            <a:normAutofit/>
          </a:bodyPr>
          <a:lstStyle>
            <a:lvl1pPr marL="0" indent="0">
              <a:spcBef>
                <a:spcPts val="600"/>
              </a:spcBef>
              <a:buNone/>
              <a:defRPr sz="1400"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Presenter Name/s</a:t>
            </a:r>
          </a:p>
        </p:txBody>
      </p:sp>
      <p:sp>
        <p:nvSpPr>
          <p:cNvPr id="2" name="Title 1"/>
          <p:cNvSpPr>
            <a:spLocks noGrp="1"/>
          </p:cNvSpPr>
          <p:nvPr>
            <p:ph type="title" hasCustomPrompt="1"/>
          </p:nvPr>
        </p:nvSpPr>
        <p:spPr>
          <a:xfrm>
            <a:off x="6399610" y="1714500"/>
            <a:ext cx="2344340" cy="2669262"/>
          </a:xfrm>
          <a:prstGeom prst="rect">
            <a:avLst/>
          </a:prstGeom>
        </p:spPr>
        <p:txBody>
          <a:bodyPr anchor="b">
            <a:normAutofit/>
          </a:bodyPr>
          <a:lstStyle>
            <a:lvl1pPr>
              <a:defRPr sz="2250" baseline="0">
                <a:solidFill>
                  <a:schemeClr val="bg1"/>
                </a:solidFill>
              </a:defRPr>
            </a:lvl1pPr>
          </a:lstStyle>
          <a:p>
            <a:r>
              <a:rPr lang="en-US" dirty="0" smtClean="0"/>
              <a:t>SECTION TITLE</a:t>
            </a:r>
            <a:endParaRPr lang="en-US" dirty="0"/>
          </a:p>
        </p:txBody>
      </p:sp>
      <p:sp>
        <p:nvSpPr>
          <p:cNvPr id="6" name="Picture Placeholder 2"/>
          <p:cNvSpPr>
            <a:spLocks noGrp="1"/>
          </p:cNvSpPr>
          <p:nvPr>
            <p:ph type="pic" idx="1"/>
          </p:nvPr>
        </p:nvSpPr>
        <p:spPr>
          <a:xfrm>
            <a:off x="0" y="1"/>
            <a:ext cx="6076188" cy="6857999"/>
          </a:xfrm>
          <a:prstGeom prst="rect">
            <a:avLst/>
          </a:prstGeom>
          <a:solidFill>
            <a:schemeClr val="accent2"/>
          </a:solidFill>
          <a:ln w="25400" cap="sq" cmpd="sng">
            <a:noFill/>
            <a:round/>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1" name="Round Diagonal Corner Rectangle 10"/>
          <p:cNvSpPr/>
          <p:nvPr userDrawn="1"/>
        </p:nvSpPr>
        <p:spPr>
          <a:xfrm>
            <a:off x="6399610" y="59023"/>
            <a:ext cx="2561288" cy="131257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8582" y="309758"/>
            <a:ext cx="1661886" cy="811107"/>
          </a:xfrm>
          <a:prstGeom prst="rect">
            <a:avLst/>
          </a:prstGeom>
        </p:spPr>
      </p:pic>
      <p:sp>
        <p:nvSpPr>
          <p:cNvPr id="13" name="Date Placeholder 4"/>
          <p:cNvSpPr>
            <a:spLocks noGrp="1"/>
          </p:cNvSpPr>
          <p:nvPr>
            <p:ph type="dt" sz="half" idx="10"/>
          </p:nvPr>
        </p:nvSpPr>
        <p:spPr>
          <a:xfrm>
            <a:off x="6348104" y="1346247"/>
            <a:ext cx="2447355" cy="233515"/>
          </a:xfrm>
          <a:prstGeom prst="rect">
            <a:avLst/>
          </a:prstGeom>
        </p:spPr>
        <p:txBody>
          <a:bodyPr/>
          <a:lstStyle>
            <a:lvl1pPr>
              <a:defRPr sz="1400">
                <a:solidFill>
                  <a:schemeClr val="bg1"/>
                </a:solidFill>
              </a:defRPr>
            </a:lvl1pPr>
          </a:lstStyle>
          <a:p>
            <a:endParaRPr lang="en-US" dirty="0">
              <a:solidFill>
                <a:srgbClr val="FFFFFF"/>
              </a:solidFill>
            </a:endParaRPr>
          </a:p>
        </p:txBody>
      </p:sp>
      <p:sp>
        <p:nvSpPr>
          <p:cNvPr id="9" name="Content Placeholder 2"/>
          <p:cNvSpPr>
            <a:spLocks noGrp="1"/>
          </p:cNvSpPr>
          <p:nvPr>
            <p:ph idx="15" hasCustomPrompt="1"/>
          </p:nvPr>
        </p:nvSpPr>
        <p:spPr>
          <a:xfrm>
            <a:off x="4339790" y="654927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4082649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58800"/>
            <a:ext cx="8229600" cy="1143000"/>
          </a:xfrm>
          <a:prstGeom prst="rect">
            <a:avLst/>
          </a:prstGeo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06600"/>
            <a:ext cx="4040188" cy="3951288"/>
          </a:xfrm>
          <a:prstGeom prst="rect">
            <a:avLst/>
          </a:prstGeo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114" y="2006600"/>
            <a:ext cx="4041775" cy="3951288"/>
          </a:xfrm>
          <a:prstGeom prst="rect">
            <a:avLst/>
          </a:prstGeo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3"/>
          <p:cNvSpPr>
            <a:spLocks noGrp="1"/>
          </p:cNvSpPr>
          <p:nvPr>
            <p:ph type="dt" sz="half" idx="1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cxnSp>
        <p:nvCxnSpPr>
          <p:cNvPr id="14" name="Straight Connector 13"/>
          <p:cNvCxnSpPr/>
          <p:nvPr userDrawn="1"/>
        </p:nvCxnSpPr>
        <p:spPr>
          <a:xfrm>
            <a:off x="4572000" y="1803400"/>
            <a:ext cx="0" cy="3759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13"/>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2361622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TITLE PAGE">
    <p:spTree>
      <p:nvGrpSpPr>
        <p:cNvPr id="1" name=""/>
        <p:cNvGrpSpPr/>
        <p:nvPr/>
      </p:nvGrpSpPr>
      <p:grpSpPr>
        <a:xfrm>
          <a:off x="0" y="0"/>
          <a:ext cx="0" cy="0"/>
          <a:chOff x="0" y="0"/>
          <a:chExt cx="0" cy="0"/>
        </a:xfrm>
      </p:grpSpPr>
      <p:sp>
        <p:nvSpPr>
          <p:cNvPr id="8" name="Rectangle 7"/>
          <p:cNvSpPr/>
          <p:nvPr userDrawn="1"/>
        </p:nvSpPr>
        <p:spPr>
          <a:xfrm>
            <a:off x="6057304" y="-101600"/>
            <a:ext cx="3086696" cy="695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ext Placeholder 3"/>
          <p:cNvSpPr>
            <a:spLocks noGrp="1"/>
          </p:cNvSpPr>
          <p:nvPr>
            <p:ph type="body" sz="half" idx="2" hasCustomPrompt="1"/>
          </p:nvPr>
        </p:nvSpPr>
        <p:spPr>
          <a:xfrm>
            <a:off x="6399610" y="4383924"/>
            <a:ext cx="2344340" cy="1788439"/>
          </a:xfrm>
          <a:prstGeom prst="rect">
            <a:avLst/>
          </a:prstGeom>
        </p:spPr>
        <p:txBody>
          <a:bodyPr>
            <a:normAutofit/>
          </a:bodyPr>
          <a:lstStyle>
            <a:lvl1pPr marL="0" indent="0">
              <a:spcBef>
                <a:spcPts val="600"/>
              </a:spcBef>
              <a:buNone/>
              <a:defRPr sz="1400" baseline="0">
                <a:solidFill>
                  <a:schemeClr val="tx1">
                    <a:lumMod val="65000"/>
                    <a:lumOff val="3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Presenter Name/s</a:t>
            </a:r>
          </a:p>
        </p:txBody>
      </p:sp>
      <p:sp>
        <p:nvSpPr>
          <p:cNvPr id="2" name="Title 1"/>
          <p:cNvSpPr>
            <a:spLocks noGrp="1"/>
          </p:cNvSpPr>
          <p:nvPr>
            <p:ph type="title" hasCustomPrompt="1"/>
          </p:nvPr>
        </p:nvSpPr>
        <p:spPr>
          <a:xfrm>
            <a:off x="6399610" y="1714500"/>
            <a:ext cx="2344340" cy="2669262"/>
          </a:xfrm>
          <a:prstGeom prst="rect">
            <a:avLst/>
          </a:prstGeom>
        </p:spPr>
        <p:txBody>
          <a:bodyPr anchor="b">
            <a:normAutofit/>
          </a:bodyPr>
          <a:lstStyle>
            <a:lvl1pPr>
              <a:defRPr sz="2250" baseline="0">
                <a:solidFill>
                  <a:schemeClr val="tx1">
                    <a:lumMod val="65000"/>
                    <a:lumOff val="35000"/>
                  </a:schemeClr>
                </a:solidFill>
              </a:defRPr>
            </a:lvl1pPr>
          </a:lstStyle>
          <a:p>
            <a:r>
              <a:rPr lang="en-US" dirty="0" smtClean="0"/>
              <a:t>SECTION TITLE</a:t>
            </a:r>
            <a:endParaRPr lang="en-US" dirty="0"/>
          </a:p>
        </p:txBody>
      </p:sp>
      <p:sp>
        <p:nvSpPr>
          <p:cNvPr id="6" name="Picture Placeholder 2"/>
          <p:cNvSpPr>
            <a:spLocks noGrp="1"/>
          </p:cNvSpPr>
          <p:nvPr>
            <p:ph type="pic" idx="1"/>
          </p:nvPr>
        </p:nvSpPr>
        <p:spPr>
          <a:xfrm>
            <a:off x="0" y="1"/>
            <a:ext cx="6076188" cy="6857999"/>
          </a:xfrm>
          <a:prstGeom prst="rect">
            <a:avLst/>
          </a:prstGeom>
          <a:solidFill>
            <a:schemeClr val="accent3"/>
          </a:solidFill>
          <a:ln w="25400" cap="sq" cmpd="sng">
            <a:noFill/>
            <a:round/>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1" name="Round Diagonal Corner Rectangle 10"/>
          <p:cNvSpPr/>
          <p:nvPr userDrawn="1"/>
        </p:nvSpPr>
        <p:spPr>
          <a:xfrm>
            <a:off x="6399610" y="59023"/>
            <a:ext cx="2561288" cy="131257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8582" y="309758"/>
            <a:ext cx="1661886" cy="811107"/>
          </a:xfrm>
          <a:prstGeom prst="rect">
            <a:avLst/>
          </a:prstGeom>
        </p:spPr>
      </p:pic>
      <p:sp>
        <p:nvSpPr>
          <p:cNvPr id="13" name="Date Placeholder 4"/>
          <p:cNvSpPr>
            <a:spLocks noGrp="1"/>
          </p:cNvSpPr>
          <p:nvPr>
            <p:ph type="dt" sz="half" idx="10"/>
          </p:nvPr>
        </p:nvSpPr>
        <p:spPr>
          <a:xfrm>
            <a:off x="6348104" y="1346247"/>
            <a:ext cx="2447355" cy="233515"/>
          </a:xfrm>
          <a:prstGeom prst="rect">
            <a:avLst/>
          </a:prstGeom>
        </p:spPr>
        <p:txBody>
          <a:bodyPr/>
          <a:lstStyle>
            <a:lvl1pPr>
              <a:defRPr sz="1400">
                <a:solidFill>
                  <a:schemeClr val="tx1">
                    <a:lumMod val="65000"/>
                    <a:lumOff val="35000"/>
                  </a:schemeClr>
                </a:solidFill>
              </a:defRPr>
            </a:lvl1pPr>
          </a:lstStyle>
          <a:p>
            <a:endParaRPr lang="en-US" dirty="0">
              <a:solidFill>
                <a:prstClr val="black">
                  <a:lumMod val="65000"/>
                  <a:lumOff val="35000"/>
                </a:prstClr>
              </a:solidFill>
            </a:endParaRPr>
          </a:p>
        </p:txBody>
      </p:sp>
      <p:sp>
        <p:nvSpPr>
          <p:cNvPr id="9" name="Content Placeholder 2"/>
          <p:cNvSpPr>
            <a:spLocks noGrp="1"/>
          </p:cNvSpPr>
          <p:nvPr>
            <p:ph idx="15" hasCustomPrompt="1"/>
          </p:nvPr>
        </p:nvSpPr>
        <p:spPr>
          <a:xfrm>
            <a:off x="4265567" y="654927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371121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in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1496" y="-8237"/>
            <a:ext cx="7617943" cy="1006088"/>
          </a:xfrm>
          <a:prstGeom prst="rect">
            <a:avLst/>
          </a:prstGeom>
        </p:spPr>
        <p:txBody>
          <a:bodyPr/>
          <a:lstStyle>
            <a:lvl1pPr>
              <a:defRPr>
                <a:solidFill>
                  <a:schemeClr val="accent1"/>
                </a:solidFill>
              </a:defRPr>
            </a:lvl1pPr>
          </a:lstStyle>
          <a:p>
            <a:r>
              <a:rPr lang="en-US" dirty="0" smtClean="0"/>
              <a:t>Two column slide header</a:t>
            </a:r>
            <a:endParaRPr lang="en-US" dirty="0"/>
          </a:p>
        </p:txBody>
      </p:sp>
      <p:sp>
        <p:nvSpPr>
          <p:cNvPr id="6" name="Footer Placeholder 5"/>
          <p:cNvSpPr>
            <a:spLocks noGrp="1"/>
          </p:cNvSpPr>
          <p:nvPr>
            <p:ph type="ftr" sz="quarter" idx="11"/>
          </p:nvPr>
        </p:nvSpPr>
        <p:spPr>
          <a:xfrm>
            <a:off x="1155357" y="6391492"/>
            <a:ext cx="6841900" cy="192188"/>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997258" y="6371717"/>
            <a:ext cx="1021491" cy="212125"/>
          </a:xfrm>
          <a:prstGeom prst="rect">
            <a:avLst/>
          </a:prstGeom>
        </p:spPr>
        <p:txBody>
          <a:bodyPr/>
          <a:lstStyle>
            <a:lvl1pPr algn="ctr">
              <a:defRPr sz="120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9" name="Content Placeholder 2"/>
          <p:cNvSpPr>
            <a:spLocks noGrp="1"/>
          </p:cNvSpPr>
          <p:nvPr>
            <p:ph idx="1"/>
          </p:nvPr>
        </p:nvSpPr>
        <p:spPr>
          <a:xfrm>
            <a:off x="358345" y="1198606"/>
            <a:ext cx="3941804"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3"/>
          </p:nvPr>
        </p:nvSpPr>
        <p:spPr>
          <a:xfrm>
            <a:off x="4598795" y="1198606"/>
            <a:ext cx="4040659"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984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in two column with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023" y="74140"/>
            <a:ext cx="7617943" cy="922050"/>
          </a:xfrm>
          <a:prstGeom prst="rect">
            <a:avLst/>
          </a:prstGeom>
          <a:ln>
            <a:noFill/>
          </a:ln>
        </p:spPr>
        <p:txBody>
          <a:bodyPr/>
          <a:lstStyle>
            <a:lvl1pPr>
              <a:defRPr baseline="0"/>
            </a:lvl1pPr>
          </a:lstStyle>
          <a:p>
            <a:r>
              <a:rPr lang="en-US" dirty="0" smtClean="0"/>
              <a:t>Two column with headings for each </a:t>
            </a:r>
            <a:endParaRPr lang="en-US" dirty="0"/>
          </a:p>
        </p:txBody>
      </p:sp>
      <p:sp>
        <p:nvSpPr>
          <p:cNvPr id="3" name="Text Placeholder 2"/>
          <p:cNvSpPr>
            <a:spLocks noGrp="1"/>
          </p:cNvSpPr>
          <p:nvPr>
            <p:ph type="body" idx="1"/>
          </p:nvPr>
        </p:nvSpPr>
        <p:spPr>
          <a:xfrm>
            <a:off x="370706" y="1167267"/>
            <a:ext cx="4148719" cy="621577"/>
          </a:xfrm>
          <a:prstGeom prst="rect">
            <a:avLst/>
          </a:prstGeom>
        </p:spPr>
        <p:txBody>
          <a:bodyPr anchor="b">
            <a:normAutofit/>
          </a:bodyPr>
          <a:lstStyle>
            <a:lvl1pPr marL="0" indent="0">
              <a:spcBef>
                <a:spcPts val="0"/>
              </a:spcBef>
              <a:buNone/>
              <a:defRPr sz="2000" b="0" cap="all" baseline="0">
                <a:solidFill>
                  <a:schemeClr val="accent6"/>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5" name="Text Placeholder 4"/>
          <p:cNvSpPr>
            <a:spLocks noGrp="1"/>
          </p:cNvSpPr>
          <p:nvPr>
            <p:ph type="body" sz="quarter" idx="3"/>
          </p:nvPr>
        </p:nvSpPr>
        <p:spPr>
          <a:xfrm>
            <a:off x="4629171" y="1167106"/>
            <a:ext cx="4076189" cy="621576"/>
          </a:xfrm>
          <a:prstGeom prst="rect">
            <a:avLst/>
          </a:prstGeom>
        </p:spPr>
        <p:txBody>
          <a:bodyPr anchor="b">
            <a:normAutofit/>
          </a:bodyPr>
          <a:lstStyle>
            <a:lvl1pPr marL="0" indent="0">
              <a:spcBef>
                <a:spcPts val="0"/>
              </a:spcBef>
              <a:buNone/>
              <a:defRPr sz="2000" b="0" cap="all" baseline="0">
                <a:solidFill>
                  <a:schemeClr val="accent6"/>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8" name="Footer Placeholder 7"/>
          <p:cNvSpPr>
            <a:spLocks noGrp="1"/>
          </p:cNvSpPr>
          <p:nvPr>
            <p:ph type="ftr" sz="quarter" idx="11"/>
          </p:nvPr>
        </p:nvSpPr>
        <p:spPr>
          <a:xfrm>
            <a:off x="1155357" y="6391492"/>
            <a:ext cx="6841900" cy="192188"/>
          </a:xfrm>
          <a:prstGeom prst="rect">
            <a:avLst/>
          </a:prstGeom>
        </p:spPr>
        <p:txBody>
          <a:bodyPr/>
          <a:lstStyle/>
          <a:p>
            <a:pPr algn="l"/>
            <a:endParaRPr lang="en-US" dirty="0">
              <a:solidFill>
                <a:prstClr val="black">
                  <a:tint val="75000"/>
                </a:prstClr>
              </a:solidFill>
            </a:endParaRPr>
          </a:p>
        </p:txBody>
      </p:sp>
      <p:sp>
        <p:nvSpPr>
          <p:cNvPr id="9" name="Slide Number Placeholder 8"/>
          <p:cNvSpPr>
            <a:spLocks noGrp="1"/>
          </p:cNvSpPr>
          <p:nvPr>
            <p:ph type="sldNum" sz="quarter" idx="12"/>
          </p:nvPr>
        </p:nvSpPr>
        <p:spPr>
          <a:xfrm>
            <a:off x="7997257" y="6373286"/>
            <a:ext cx="1005014" cy="228600"/>
          </a:xfrm>
          <a:prstGeom prst="rect">
            <a:avLst/>
          </a:prstGeom>
        </p:spPr>
        <p:txBody>
          <a:bodyPr/>
          <a:lstStyle>
            <a:lvl1pPr>
              <a:defRPr sz="1200" b="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11" name="Content Placeholder 2"/>
          <p:cNvSpPr>
            <a:spLocks noGrp="1"/>
          </p:cNvSpPr>
          <p:nvPr>
            <p:ph idx="13"/>
          </p:nvPr>
        </p:nvSpPr>
        <p:spPr>
          <a:xfrm>
            <a:off x="370706" y="1878227"/>
            <a:ext cx="4148719" cy="4337223"/>
          </a:xfrm>
          <a:prstGeom prst="rect">
            <a:avLst/>
          </a:prstGeom>
        </p:spPr>
        <p:txBody>
          <a:bodyPr/>
          <a:lstStyle>
            <a:lvl1pPr marL="34290" indent="0">
              <a:buNone/>
              <a:defRPr sz="2000"/>
            </a:lvl1pPr>
            <a:lvl2pPr>
              <a:defRPr sz="1800"/>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4"/>
          </p:nvPr>
        </p:nvSpPr>
        <p:spPr>
          <a:xfrm>
            <a:off x="4629149" y="1878227"/>
            <a:ext cx="4076190" cy="4337223"/>
          </a:xfrm>
          <a:prstGeom prst="rect">
            <a:avLst/>
          </a:prstGeom>
        </p:spPr>
        <p:txBody>
          <a:bodyPr/>
          <a:lstStyle>
            <a:lvl1pPr marL="34290" indent="0">
              <a:buNone/>
              <a:defRPr sz="2000"/>
            </a:lvl1pPr>
            <a:lvl2pPr>
              <a:defRPr sz="1800"/>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033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side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3861" y="926764"/>
            <a:ext cx="2630091" cy="790833"/>
          </a:xfrm>
          <a:prstGeom prst="rect">
            <a:avLst/>
          </a:prstGeom>
        </p:spPr>
        <p:txBody>
          <a:bodyPr anchor="b">
            <a:normAutofit/>
          </a:bodyPr>
          <a:lstStyle>
            <a:lvl1pPr>
              <a:defRPr sz="2800">
                <a:solidFill>
                  <a:schemeClr val="accent1"/>
                </a:solidFill>
              </a:defRPr>
            </a:lvl1pPr>
          </a:lstStyle>
          <a:p>
            <a:r>
              <a:rPr lang="en-US" dirty="0" smtClean="0"/>
              <a:t>Heading with caption</a:t>
            </a:r>
            <a:endParaRPr lang="en-US" dirty="0"/>
          </a:p>
        </p:txBody>
      </p:sp>
      <p:sp>
        <p:nvSpPr>
          <p:cNvPr id="4" name="Text Placeholder 3"/>
          <p:cNvSpPr>
            <a:spLocks noGrp="1"/>
          </p:cNvSpPr>
          <p:nvPr>
            <p:ph type="body" sz="half" idx="2" hasCustomPrompt="1"/>
          </p:nvPr>
        </p:nvSpPr>
        <p:spPr>
          <a:xfrm>
            <a:off x="6110942" y="2117125"/>
            <a:ext cx="2635923" cy="2472430"/>
          </a:xfrm>
          <a:prstGeom prst="rect">
            <a:avLst/>
          </a:prstGeom>
        </p:spPr>
        <p:txBody>
          <a:bodyPr>
            <a:normAutofit/>
          </a:bodyPr>
          <a:lstStyle>
            <a:lvl1pPr marL="0" indent="0">
              <a:spcBef>
                <a:spcPts val="600"/>
              </a:spcBef>
              <a:buNone/>
              <a:defRPr sz="1800">
                <a:solidFill>
                  <a:schemeClr val="accent6"/>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Caption text</a:t>
            </a:r>
          </a:p>
        </p:txBody>
      </p:sp>
      <p:sp>
        <p:nvSpPr>
          <p:cNvPr id="6" name="Footer Placeholder 5"/>
          <p:cNvSpPr>
            <a:spLocks noGrp="1"/>
          </p:cNvSpPr>
          <p:nvPr>
            <p:ph type="ftr" sz="quarter" idx="11"/>
          </p:nvPr>
        </p:nvSpPr>
        <p:spPr>
          <a:xfrm>
            <a:off x="370703" y="6598508"/>
            <a:ext cx="5486400" cy="259492"/>
          </a:xfrm>
          <a:prstGeom prst="rect">
            <a:avLst/>
          </a:prstGeom>
        </p:spPr>
        <p:txBody>
          <a:bodyPr/>
          <a:lstStyle>
            <a:lvl1pPr algn="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flipH="1">
            <a:off x="8031087" y="6598508"/>
            <a:ext cx="914980" cy="256444"/>
          </a:xfrm>
          <a:prstGeom prst="rect">
            <a:avLst/>
          </a:prstGeom>
        </p:spPr>
        <p:txBody>
          <a:bodyPr/>
          <a:lstStyle>
            <a:lvl1pPr>
              <a:defRPr sz="100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11" name="Rectangle 10"/>
          <p:cNvSpPr/>
          <p:nvPr userDrawn="1"/>
        </p:nvSpPr>
        <p:spPr>
          <a:xfrm>
            <a:off x="6030747" y="0"/>
            <a:ext cx="45719" cy="6858000"/>
          </a:xfrm>
          <a:prstGeom prst="rect">
            <a:avLst/>
          </a:prstGeom>
          <a:solidFill>
            <a:schemeClr val="bg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Content Placeholder 2"/>
          <p:cNvSpPr>
            <a:spLocks noGrp="1"/>
          </p:cNvSpPr>
          <p:nvPr>
            <p:ph idx="1"/>
          </p:nvPr>
        </p:nvSpPr>
        <p:spPr>
          <a:xfrm>
            <a:off x="370703" y="576649"/>
            <a:ext cx="5313405" cy="5799437"/>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011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172994" y="234778"/>
            <a:ext cx="8810368" cy="6487299"/>
          </a:xfrm>
          <a:prstGeom prst="rect">
            <a:avLst/>
          </a:prstGeom>
        </p:spPr>
        <p:txBody>
          <a:bodyPr/>
          <a:lstStyle>
            <a:lvl1pPr marL="34290" indent="0">
              <a:buNone/>
              <a:defRPr/>
            </a:lvl1pPr>
          </a:lstStyle>
          <a:p>
            <a:pPr lvl="0"/>
            <a:r>
              <a:rPr lang="en-US" dirty="0" smtClean="0"/>
              <a:t> </a:t>
            </a:r>
            <a:endParaRPr lang="en-US" dirty="0"/>
          </a:p>
        </p:txBody>
      </p:sp>
    </p:spTree>
    <p:extLst>
      <p:ext uri="{BB962C8B-B14F-4D97-AF65-F5344CB8AC3E}">
        <p14:creationId xmlns:p14="http://schemas.microsoft.com/office/powerpoint/2010/main" val="251381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MAIN TITLE WITH PICTURES">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3194"/>
            <a:ext cx="3017520" cy="4745736"/>
          </a:xfr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4" name="Picture Placeholder 2"/>
          <p:cNvSpPr>
            <a:spLocks noGrp="1"/>
          </p:cNvSpPr>
          <p:nvPr>
            <p:ph type="pic" idx="12"/>
          </p:nvPr>
        </p:nvSpPr>
        <p:spPr>
          <a:xfrm>
            <a:off x="6080760" y="1"/>
            <a:ext cx="3063240" cy="4745736"/>
          </a:xfr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28" name="Title 1"/>
          <p:cNvSpPr>
            <a:spLocks noGrp="1"/>
          </p:cNvSpPr>
          <p:nvPr>
            <p:ph type="ctrTitle" hasCustomPrompt="1"/>
          </p:nvPr>
        </p:nvSpPr>
        <p:spPr>
          <a:xfrm>
            <a:off x="2902857" y="5100062"/>
            <a:ext cx="6330016" cy="580043"/>
          </a:xfr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1" name="TextBox 10"/>
          <p:cNvSpPr txBox="1"/>
          <p:nvPr userDrawn="1"/>
        </p:nvSpPr>
        <p:spPr>
          <a:xfrm>
            <a:off x="289283" y="6256682"/>
            <a:ext cx="2442802" cy="307777"/>
          </a:xfrm>
          <a:prstGeom prst="rect">
            <a:avLst/>
          </a:prstGeom>
          <a:noFill/>
        </p:spPr>
        <p:txBody>
          <a:bodyPr wrap="square" rtlCol="0">
            <a:spAutoFit/>
          </a:bodyPr>
          <a:lstStyle/>
          <a:p>
            <a:fld id="{2FDD7AA2-414E-4B5E-A136-36751A1FD34B}" type="datetime4">
              <a:rPr lang="en-US" sz="1400">
                <a:solidFill>
                  <a:srgbClr val="FFFFFF"/>
                </a:solidFill>
              </a:rPr>
              <a:pPr/>
              <a:t>February 13, 2017</a:t>
            </a:fld>
            <a:endParaRPr lang="en-US" sz="1400" dirty="0">
              <a:solidFill>
                <a:srgbClr val="FFFFFF"/>
              </a:solidFill>
            </a:endParaRPr>
          </a:p>
        </p:txBody>
      </p:sp>
    </p:spTree>
    <p:extLst>
      <p:ext uri="{BB962C8B-B14F-4D97-AF65-F5344CB8AC3E}">
        <p14:creationId xmlns:p14="http://schemas.microsoft.com/office/powerpoint/2010/main" val="1732384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EdPays II - basic page">
    <p:spTree>
      <p:nvGrpSpPr>
        <p:cNvPr id="1" name=""/>
        <p:cNvGrpSpPr/>
        <p:nvPr/>
      </p:nvGrpSpPr>
      <p:grpSpPr>
        <a:xfrm>
          <a:off x="0" y="0"/>
          <a:ext cx="0" cy="0"/>
          <a:chOff x="0" y="0"/>
          <a:chExt cx="0" cy="0"/>
        </a:xfrm>
      </p:grpSpPr>
      <p:sp>
        <p:nvSpPr>
          <p:cNvPr id="4" name="Picture 3" descr="CB-Logo-2013.png"/>
          <p:cNvSpPr>
            <a:spLocks noChangeAspect="1"/>
          </p:cNvSpPr>
          <p:nvPr userDrawn="1"/>
        </p:nvSpPr>
        <p:spPr bwMode="auto">
          <a:xfrm>
            <a:off x="8018463" y="6624638"/>
            <a:ext cx="811212"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dirty="0" smtClean="0">
              <a:solidFill>
                <a:prstClr val="black"/>
              </a:solidFill>
            </a:endParaRPr>
          </a:p>
        </p:txBody>
      </p:sp>
      <p:sp>
        <p:nvSpPr>
          <p:cNvPr id="5" name="Rectangle 4"/>
          <p:cNvSpPr/>
          <p:nvPr userDrawn="1"/>
        </p:nvSpPr>
        <p:spPr>
          <a:xfrm>
            <a:off x="0" y="6508750"/>
            <a:ext cx="9144000" cy="26988"/>
          </a:xfrm>
          <a:prstGeom prst="rect">
            <a:avLst/>
          </a:prstGeom>
          <a:solidFill>
            <a:srgbClr val="0067A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6" name="TextBox 5"/>
          <p:cNvSpPr txBox="1">
            <a:spLocks noChangeArrowheads="1"/>
          </p:cNvSpPr>
          <p:nvPr userDrawn="1"/>
        </p:nvSpPr>
        <p:spPr bwMode="auto">
          <a:xfrm>
            <a:off x="3490913" y="6624638"/>
            <a:ext cx="2162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baseline="30000" dirty="0" smtClean="0">
                <a:solidFill>
                  <a:prstClr val="black"/>
                </a:solidFill>
                <a:latin typeface="Arial"/>
                <a:cs typeface="Arial"/>
              </a:rPr>
              <a:t>Education Pays 2016</a:t>
            </a:r>
          </a:p>
        </p:txBody>
      </p:sp>
      <p:sp>
        <p:nvSpPr>
          <p:cNvPr id="7" name="TextBox 6"/>
          <p:cNvSpPr txBox="1">
            <a:spLocks noChangeArrowheads="1"/>
          </p:cNvSpPr>
          <p:nvPr userDrawn="1"/>
        </p:nvSpPr>
        <p:spPr bwMode="auto">
          <a:xfrm>
            <a:off x="128606" y="6624638"/>
            <a:ext cx="2555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1200" baseline="30000" dirty="0" smtClean="0">
                <a:solidFill>
                  <a:prstClr val="black"/>
                </a:solidFill>
                <a:latin typeface="Arial"/>
                <a:cs typeface="Arial"/>
              </a:rPr>
              <a:t>For detailed data, visit: </a:t>
            </a:r>
            <a:r>
              <a:rPr lang="en-US" sz="1200" b="1" baseline="30000" dirty="0" smtClean="0">
                <a:solidFill>
                  <a:prstClr val="black"/>
                </a:solidFill>
                <a:latin typeface="Arial"/>
                <a:cs typeface="Arial"/>
              </a:rPr>
              <a:t>trends.collegeboard.org.</a:t>
            </a:r>
          </a:p>
        </p:txBody>
      </p:sp>
      <p:pic>
        <p:nvPicPr>
          <p:cNvPr id="9" name="Picture 1" descr="CB-Logo-201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18463" y="6624638"/>
            <a:ext cx="811212"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65548"/>
            <a:ext cx="8229600" cy="833680"/>
          </a:xfrm>
        </p:spPr>
        <p:txBody>
          <a:bodyPr lIns="0" tIns="0" rIns="0" bIns="0">
            <a:noAutofit/>
          </a:bodyPr>
          <a:lstStyle>
            <a:lvl1pPr algn="ctr">
              <a:defRPr sz="2400" b="1" i="0" baseline="0">
                <a:solidFill>
                  <a:srgbClr val="0067A2"/>
                </a:solidFill>
                <a:latin typeface="Arial"/>
                <a:cs typeface="Arial"/>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369641" y="6235643"/>
            <a:ext cx="7562850" cy="188264"/>
          </a:xfrm>
        </p:spPr>
        <p:txBody>
          <a:bodyPr lIns="0" tIns="0" rIns="0" bIns="0">
            <a:noAutofit/>
          </a:bodyPr>
          <a:lstStyle>
            <a:lvl1pPr marL="0" indent="0" algn="l">
              <a:buNone/>
              <a:defRPr sz="700">
                <a:latin typeface="Arial"/>
                <a:cs typeface="Arial"/>
              </a:defRPr>
            </a:lvl1pPr>
            <a:lvl2pPr algn="l">
              <a:buNone/>
              <a:defRPr sz="900"/>
            </a:lvl2pPr>
            <a:lvl3pPr algn="l">
              <a:buNone/>
              <a:defRPr sz="900"/>
            </a:lvl3pPr>
            <a:lvl4pPr algn="l">
              <a:buNone/>
              <a:defRPr sz="900"/>
            </a:lvl4pPr>
            <a:lvl5pPr algn="l">
              <a:buNone/>
              <a:defRPr sz="900"/>
            </a:lvl5pPr>
          </a:lstStyle>
          <a:p>
            <a:pPr lvl="0"/>
            <a:r>
              <a:rPr lang="en-US" dirty="0" smtClean="0"/>
              <a:t>Click to edit Master text styles</a:t>
            </a:r>
          </a:p>
        </p:txBody>
      </p:sp>
    </p:spTree>
    <p:extLst>
      <p:ext uri="{BB962C8B-B14F-4D97-AF65-F5344CB8AC3E}">
        <p14:creationId xmlns:p14="http://schemas.microsoft.com/office/powerpoint/2010/main" val="2854867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asic 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703" y="1198606"/>
            <a:ext cx="8334636" cy="5016844"/>
          </a:xfrm>
        </p:spPr>
        <p:txBody>
          <a:bodyPr/>
          <a:lstStyle>
            <a:lvl1pPr marL="34290" indent="0">
              <a:buNone/>
              <a:defRPr/>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1088573" y="6391493"/>
            <a:ext cx="6167635" cy="228600"/>
          </a:xfr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125293" y="6379135"/>
            <a:ext cx="580127" cy="228600"/>
          </a:xfrm>
        </p:spPr>
        <p:txBody>
          <a:bodyPr/>
          <a:lstStyle/>
          <a:p>
            <a:fld id="{E31375A4-56A4-47D6-9801-1991572033F7}" type="slidenum">
              <a:rPr lang="en-US" smtClean="0">
                <a:solidFill>
                  <a:prstClr val="black">
                    <a:tint val="75000"/>
                  </a:prstClr>
                </a:solidFill>
              </a:rPr>
              <a:pPr/>
              <a:t>‹#›</a:t>
            </a:fld>
            <a:endParaRPr lang="en-US" dirty="0">
              <a:solidFill>
                <a:prstClr val="black">
                  <a:tint val="75000"/>
                </a:prstClr>
              </a:solidFill>
            </a:endParaRPr>
          </a:p>
        </p:txBody>
      </p:sp>
      <p:sp>
        <p:nvSpPr>
          <p:cNvPr id="8" name="Title 1"/>
          <p:cNvSpPr>
            <a:spLocks noGrp="1"/>
          </p:cNvSpPr>
          <p:nvPr>
            <p:ph type="title" hasCustomPrompt="1"/>
          </p:nvPr>
        </p:nvSpPr>
        <p:spPr>
          <a:xfrm>
            <a:off x="370704" y="407772"/>
            <a:ext cx="8334635" cy="522514"/>
          </a:xfrm>
        </p:spPr>
        <p:txBody>
          <a:bodyPr/>
          <a:lstStyle>
            <a:lvl1pPr>
              <a:defRPr baseline="0"/>
            </a:lvl1pPr>
          </a:lstStyle>
          <a:p>
            <a:r>
              <a:rPr lang="en-US" dirty="0" smtClean="0"/>
              <a:t>Basic header</a:t>
            </a:r>
            <a:endParaRPr lang="en-US" dirty="0"/>
          </a:p>
        </p:txBody>
      </p:sp>
    </p:spTree>
    <p:extLst>
      <p:ext uri="{BB962C8B-B14F-4D97-AF65-F5344CB8AC3E}">
        <p14:creationId xmlns:p14="http://schemas.microsoft.com/office/powerpoint/2010/main" val="412285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sic content slide gree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8573" y="6391493"/>
            <a:ext cx="6167635" cy="228600"/>
          </a:xfrm>
          <a:prstGeom prst="rect">
            <a:avLst/>
          </a:prstGeom>
        </p:spPr>
        <p:txBody>
          <a:bodyPr/>
          <a:lstStyle>
            <a:lvl1pPr>
              <a:defRPr/>
            </a:lvl1pPr>
          </a:lstStyle>
          <a:p>
            <a:endParaRPr lang="en-US" dirty="0">
              <a:solidFill>
                <a:prstClr val="black">
                  <a:tint val="75000"/>
                </a:prstClr>
              </a:solidFill>
            </a:endParaRPr>
          </a:p>
        </p:txBody>
      </p:sp>
      <p:sp>
        <p:nvSpPr>
          <p:cNvPr id="8" name="Title 1"/>
          <p:cNvSpPr>
            <a:spLocks noGrp="1"/>
          </p:cNvSpPr>
          <p:nvPr>
            <p:ph type="title" hasCustomPrompt="1"/>
          </p:nvPr>
        </p:nvSpPr>
        <p:spPr>
          <a:xfrm>
            <a:off x="1006193" y="-16475"/>
            <a:ext cx="8178999" cy="1022562"/>
          </a:xfrm>
          <a:prstGeom prst="rect">
            <a:avLst/>
          </a:prstGeom>
        </p:spPr>
        <p:txBody>
          <a:bodyPr/>
          <a:lstStyle>
            <a:lvl1pPr>
              <a:defRPr baseline="0">
                <a:solidFill>
                  <a:schemeClr val="accent1"/>
                </a:solidFill>
              </a:defRPr>
            </a:lvl1pPr>
          </a:lstStyle>
          <a:p>
            <a:r>
              <a:rPr lang="en-US" dirty="0" smtClean="0"/>
              <a:t>Basic header green</a:t>
            </a:r>
            <a:endParaRPr lang="en-US" dirty="0"/>
          </a:p>
        </p:txBody>
      </p:sp>
      <p:sp>
        <p:nvSpPr>
          <p:cNvPr id="11" name="Content Placeholder 2"/>
          <p:cNvSpPr>
            <a:spLocks noGrp="1"/>
          </p:cNvSpPr>
          <p:nvPr>
            <p:ph idx="1"/>
          </p:nvPr>
        </p:nvSpPr>
        <p:spPr>
          <a:xfrm>
            <a:off x="374078" y="1198606"/>
            <a:ext cx="8032171"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8196730" y="6404924"/>
            <a:ext cx="947351" cy="181686"/>
          </a:xfrm>
          <a:prstGeom prst="rect">
            <a:avLst/>
          </a:prstGeom>
        </p:spPr>
        <p:txBody>
          <a:bodyPr/>
          <a:lstStyle>
            <a:lvl1pPr algn="ctr">
              <a:defRPr sz="120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351707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sic content slide blu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8573" y="6391493"/>
            <a:ext cx="6167635" cy="228600"/>
          </a:xfrm>
          <a:prstGeom prst="rect">
            <a:avLst/>
          </a:prstGeom>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121335" y="6424445"/>
            <a:ext cx="1022667" cy="123568"/>
          </a:xfrm>
          <a:prstGeom prst="rect">
            <a:avLst/>
          </a:prstGeom>
        </p:spPr>
        <p:txBody>
          <a:bodyPr/>
          <a:lstStyle>
            <a:lvl1pPr algn="ctr">
              <a:defRPr b="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8" name="Title 1"/>
          <p:cNvSpPr>
            <a:spLocks noGrp="1"/>
          </p:cNvSpPr>
          <p:nvPr>
            <p:ph type="title" hasCustomPrompt="1"/>
          </p:nvPr>
        </p:nvSpPr>
        <p:spPr>
          <a:xfrm>
            <a:off x="1022673" y="-16475"/>
            <a:ext cx="8022479" cy="1022562"/>
          </a:xfrm>
          <a:prstGeom prst="rect">
            <a:avLst/>
          </a:prstGeom>
        </p:spPr>
        <p:txBody>
          <a:bodyPr>
            <a:normAutofit/>
          </a:bodyPr>
          <a:lstStyle>
            <a:lvl1pPr>
              <a:defRPr sz="2800" baseline="0">
                <a:solidFill>
                  <a:schemeClr val="accent4">
                    <a:lumMod val="50000"/>
                  </a:schemeClr>
                </a:solidFill>
                <a:latin typeface="+mn-lt"/>
              </a:defRPr>
            </a:lvl1pPr>
          </a:lstStyle>
          <a:p>
            <a:r>
              <a:rPr lang="en-US" dirty="0" smtClean="0"/>
              <a:t>Basic header Blue</a:t>
            </a:r>
            <a:endParaRPr lang="en-US" dirty="0"/>
          </a:p>
        </p:txBody>
      </p:sp>
      <p:sp>
        <p:nvSpPr>
          <p:cNvPr id="12" name="Content Placeholder 2"/>
          <p:cNvSpPr>
            <a:spLocks noGrp="1"/>
          </p:cNvSpPr>
          <p:nvPr>
            <p:ph idx="1"/>
          </p:nvPr>
        </p:nvSpPr>
        <p:spPr>
          <a:xfrm>
            <a:off x="394855" y="1198606"/>
            <a:ext cx="8699722"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038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16200"/>
            <a:ext cx="8229600" cy="1143000"/>
          </a:xfrm>
          <a:prstGeom prst="rect">
            <a:avLst/>
          </a:prstGeom>
        </p:spPr>
        <p:txBody>
          <a:bodyPr/>
          <a:lstStyle/>
          <a:p>
            <a:r>
              <a:rPr lang="en-US" smtClean="0"/>
              <a:t>Click to edit Master title style</a:t>
            </a:r>
            <a:endParaRPr lang="en-US" dirty="0"/>
          </a:p>
        </p:txBody>
      </p:sp>
      <p:sp>
        <p:nvSpPr>
          <p:cNvPr id="8"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2512039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IN TITLE WITH PICTURES">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1"/>
            <a:ext cx="3017520" cy="4745736"/>
          </a:xfrm>
          <a:prstGeom prst="rect">
            <a:avLst/>
          </a:prstGeo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4" name="Picture Placeholder 2"/>
          <p:cNvSpPr>
            <a:spLocks noGrp="1"/>
          </p:cNvSpPr>
          <p:nvPr>
            <p:ph type="pic" idx="12"/>
          </p:nvPr>
        </p:nvSpPr>
        <p:spPr>
          <a:xfrm>
            <a:off x="6080760" y="1"/>
            <a:ext cx="306324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28"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867698"/>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p>
          <a:p>
            <a:endParaRPr lang="en-US" dirty="0" smtClean="0"/>
          </a:p>
          <a:p>
            <a:r>
              <a:rPr lang="en-US" dirty="0" smtClean="0"/>
              <a:t> </a:t>
            </a:r>
            <a:endParaRPr lang="en-US" dirty="0"/>
          </a:p>
        </p:txBody>
      </p:sp>
      <p:sp>
        <p:nvSpPr>
          <p:cNvPr id="11" name="TextBox 10"/>
          <p:cNvSpPr txBox="1"/>
          <p:nvPr userDrawn="1"/>
        </p:nvSpPr>
        <p:spPr>
          <a:xfrm>
            <a:off x="289283" y="6256682"/>
            <a:ext cx="2442802" cy="307777"/>
          </a:xfrm>
          <a:prstGeom prst="rect">
            <a:avLst/>
          </a:prstGeom>
          <a:noFill/>
        </p:spPr>
        <p:txBody>
          <a:bodyPr wrap="square" rtlCol="0">
            <a:spAutoFit/>
          </a:bodyPr>
          <a:lstStyle/>
          <a:p>
            <a:fld id="{A748187B-30D1-46FF-BEC0-FA7FE3901511}" type="datetime4">
              <a:rPr lang="en-US" sz="1400">
                <a:solidFill>
                  <a:srgbClr val="FFFFFF"/>
                </a:solidFill>
              </a:rPr>
              <a:pPr/>
              <a:t>February 13, 2017</a:t>
            </a:fld>
            <a:endParaRPr lang="en-US" sz="1400" dirty="0">
              <a:solidFill>
                <a:srgbClr val="FFFFFF"/>
              </a:solidFill>
            </a:endParaRPr>
          </a:p>
        </p:txBody>
      </p:sp>
      <p:sp>
        <p:nvSpPr>
          <p:cNvPr id="15" name="Content Placeholder 2"/>
          <p:cNvSpPr>
            <a:spLocks noGrp="1"/>
          </p:cNvSpPr>
          <p:nvPr>
            <p:ph idx="13" hasCustomPrompt="1"/>
          </p:nvPr>
        </p:nvSpPr>
        <p:spPr>
          <a:xfrm>
            <a:off x="2261903" y="4510495"/>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6" name="Content Placeholder 2"/>
          <p:cNvSpPr>
            <a:spLocks noGrp="1"/>
          </p:cNvSpPr>
          <p:nvPr>
            <p:ph idx="14" hasCustomPrompt="1"/>
          </p:nvPr>
        </p:nvSpPr>
        <p:spPr>
          <a:xfrm>
            <a:off x="5328405" y="4508588"/>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7" name="Content Placeholder 2"/>
          <p:cNvSpPr>
            <a:spLocks noGrp="1"/>
          </p:cNvSpPr>
          <p:nvPr>
            <p:ph idx="15" hasCustomPrompt="1"/>
          </p:nvPr>
        </p:nvSpPr>
        <p:spPr>
          <a:xfrm>
            <a:off x="8398556" y="449805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816257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MAIN TITLE WITH PICTURES">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a:solidFill>
            <a:schemeClr val="accent1"/>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1"/>
            <a:ext cx="3017520" cy="4745736"/>
          </a:xfrm>
          <a:prstGeom prst="rect">
            <a:avLst/>
          </a:prstGeom>
          <a:solidFill>
            <a:schemeClr val="accent1"/>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4" name="Picture Placeholder 2"/>
          <p:cNvSpPr>
            <a:spLocks noGrp="1"/>
          </p:cNvSpPr>
          <p:nvPr>
            <p:ph type="pic" idx="12"/>
          </p:nvPr>
        </p:nvSpPr>
        <p:spPr>
          <a:xfrm>
            <a:off x="6080760" y="1"/>
            <a:ext cx="3063240" cy="4745736"/>
          </a:xfrm>
          <a:prstGeom prst="rect">
            <a:avLst/>
          </a:prstGeom>
          <a:solidFill>
            <a:schemeClr val="accent1"/>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28"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p>
          <a:p>
            <a:endParaRPr lang="en-US" dirty="0"/>
          </a:p>
        </p:txBody>
      </p:sp>
      <p:sp>
        <p:nvSpPr>
          <p:cNvPr id="11" name="TextBox 10"/>
          <p:cNvSpPr txBox="1"/>
          <p:nvPr userDrawn="1"/>
        </p:nvSpPr>
        <p:spPr>
          <a:xfrm>
            <a:off x="289282" y="6199016"/>
            <a:ext cx="6111518" cy="307777"/>
          </a:xfrm>
          <a:prstGeom prst="rect">
            <a:avLst/>
          </a:prstGeom>
          <a:noFill/>
        </p:spPr>
        <p:txBody>
          <a:bodyPr wrap="square" rtlCol="0">
            <a:spAutoFit/>
          </a:bodyPr>
          <a:lstStyle/>
          <a:p>
            <a:r>
              <a:rPr lang="en-US" sz="1400" dirty="0">
                <a:solidFill>
                  <a:srgbClr val="FFFFFF"/>
                </a:solidFill>
              </a:rPr>
              <a:t>  </a:t>
            </a:r>
          </a:p>
        </p:txBody>
      </p:sp>
      <p:sp>
        <p:nvSpPr>
          <p:cNvPr id="16" name="Content Placeholder 2"/>
          <p:cNvSpPr>
            <a:spLocks noGrp="1"/>
          </p:cNvSpPr>
          <p:nvPr>
            <p:ph idx="13" hasCustomPrompt="1"/>
          </p:nvPr>
        </p:nvSpPr>
        <p:spPr>
          <a:xfrm>
            <a:off x="2261903" y="4510495"/>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8" name="Content Placeholder 2"/>
          <p:cNvSpPr>
            <a:spLocks noGrp="1"/>
          </p:cNvSpPr>
          <p:nvPr>
            <p:ph idx="14" hasCustomPrompt="1"/>
          </p:nvPr>
        </p:nvSpPr>
        <p:spPr>
          <a:xfrm>
            <a:off x="5328405" y="4508588"/>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9" name="Content Placeholder 2"/>
          <p:cNvSpPr>
            <a:spLocks noGrp="1"/>
          </p:cNvSpPr>
          <p:nvPr>
            <p:ph idx="15" hasCustomPrompt="1"/>
          </p:nvPr>
        </p:nvSpPr>
        <p:spPr>
          <a:xfrm>
            <a:off x="8398556" y="449805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936874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MAIN TITLE WITH PICTURES">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1"/>
            <a:ext cx="3017520" cy="4745736"/>
          </a:xfrm>
          <a:prstGeom prst="rect">
            <a:avLst/>
          </a:prstGeo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4" name="Picture Placeholder 2"/>
          <p:cNvSpPr>
            <a:spLocks noGrp="1"/>
          </p:cNvSpPr>
          <p:nvPr>
            <p:ph type="pic" idx="12"/>
          </p:nvPr>
        </p:nvSpPr>
        <p:spPr>
          <a:xfrm>
            <a:off x="6080760" y="1"/>
            <a:ext cx="3063240" cy="4745736"/>
          </a:xfrm>
          <a:prstGeom prst="rect">
            <a:avLst/>
          </a:prstGeo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28"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1" name="TextBox 10"/>
          <p:cNvSpPr txBox="1"/>
          <p:nvPr userDrawn="1"/>
        </p:nvSpPr>
        <p:spPr>
          <a:xfrm>
            <a:off x="289282" y="6231806"/>
            <a:ext cx="4002632" cy="523220"/>
          </a:xfrm>
          <a:prstGeom prst="rect">
            <a:avLst/>
          </a:prstGeom>
          <a:noFill/>
        </p:spPr>
        <p:txBody>
          <a:bodyPr wrap="square" rtlCol="0">
            <a:spAutoFit/>
          </a:bodyPr>
          <a:lstStyle/>
          <a:p>
            <a:fld id="{2FDD7AA2-414E-4B5E-A136-36751A1FD34B}" type="datetime4">
              <a:rPr lang="en-US" sz="1400">
                <a:solidFill>
                  <a:srgbClr val="FFFFFF"/>
                </a:solidFill>
              </a:rPr>
              <a:pPr/>
              <a:t>February 13, 2017</a:t>
            </a:fld>
            <a:endParaRPr lang="en-US" sz="1400" dirty="0">
              <a:solidFill>
                <a:srgbClr val="FFFFFF"/>
              </a:solidFill>
            </a:endParaRPr>
          </a:p>
          <a:p>
            <a:endParaRPr lang="en-US" sz="1400" dirty="0">
              <a:solidFill>
                <a:srgbClr val="FFFFFF"/>
              </a:solidFill>
            </a:endParaRPr>
          </a:p>
        </p:txBody>
      </p:sp>
      <p:sp>
        <p:nvSpPr>
          <p:cNvPr id="12" name="Content Placeholder 2"/>
          <p:cNvSpPr>
            <a:spLocks noGrp="1"/>
          </p:cNvSpPr>
          <p:nvPr>
            <p:ph idx="13" hasCustomPrompt="1"/>
          </p:nvPr>
        </p:nvSpPr>
        <p:spPr>
          <a:xfrm>
            <a:off x="2261903" y="4510495"/>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5" name="Content Placeholder 2"/>
          <p:cNvSpPr>
            <a:spLocks noGrp="1"/>
          </p:cNvSpPr>
          <p:nvPr>
            <p:ph idx="14" hasCustomPrompt="1"/>
          </p:nvPr>
        </p:nvSpPr>
        <p:spPr>
          <a:xfrm>
            <a:off x="5328405" y="4508588"/>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6" name="Content Placeholder 2"/>
          <p:cNvSpPr>
            <a:spLocks noGrp="1"/>
          </p:cNvSpPr>
          <p:nvPr>
            <p:ph idx="15" hasCustomPrompt="1"/>
          </p:nvPr>
        </p:nvSpPr>
        <p:spPr>
          <a:xfrm>
            <a:off x="8398556" y="449805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103788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MAIN TITLE WITH PICTURES">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3194"/>
            <a:ext cx="301752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4" name="Picture Placeholder 2"/>
          <p:cNvSpPr>
            <a:spLocks noGrp="1"/>
          </p:cNvSpPr>
          <p:nvPr>
            <p:ph type="pic" idx="12"/>
          </p:nvPr>
        </p:nvSpPr>
        <p:spPr>
          <a:xfrm>
            <a:off x="6080760" y="1"/>
            <a:ext cx="3063240" cy="4745736"/>
          </a:xfrm>
          <a:prstGeom prst="rect">
            <a:avLst/>
          </a:prstGeom>
          <a:no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28"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2">
                    <a:lumMod val="50000"/>
                  </a:schemeClr>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1" name="TextBox 10"/>
          <p:cNvSpPr txBox="1"/>
          <p:nvPr userDrawn="1"/>
        </p:nvSpPr>
        <p:spPr>
          <a:xfrm>
            <a:off x="289282" y="6223568"/>
            <a:ext cx="4101486" cy="738664"/>
          </a:xfrm>
          <a:prstGeom prst="rect">
            <a:avLst/>
          </a:prstGeom>
          <a:noFill/>
        </p:spPr>
        <p:txBody>
          <a:bodyPr wrap="square" rtlCol="0">
            <a:spAutoFit/>
          </a:bodyPr>
          <a:lstStyle/>
          <a:p>
            <a:pPr>
              <a:defRPr/>
            </a:pPr>
            <a:fld id="{2FDD7AA2-414E-4B5E-A136-36751A1FD34B}" type="datetime4">
              <a:rPr lang="en-US" sz="1400">
                <a:solidFill>
                  <a:prstClr val="black">
                    <a:lumMod val="65000"/>
                    <a:lumOff val="35000"/>
                  </a:prstClr>
                </a:solidFill>
              </a:rPr>
              <a:pPr>
                <a:defRPr/>
              </a:pPr>
              <a:t>February 13, 2017</a:t>
            </a:fld>
            <a:endParaRPr lang="en-US" sz="1400" dirty="0">
              <a:solidFill>
                <a:prstClr val="black">
                  <a:lumMod val="65000"/>
                  <a:lumOff val="35000"/>
                </a:prstClr>
              </a:solidFill>
            </a:endParaRPr>
          </a:p>
          <a:p>
            <a:pPr>
              <a:defRPr/>
            </a:pPr>
            <a:r>
              <a:rPr lang="en-US" sz="1400" dirty="0">
                <a:solidFill>
                  <a:prstClr val="black">
                    <a:lumMod val="65000"/>
                    <a:lumOff val="35000"/>
                  </a:prstClr>
                </a:solidFill>
              </a:rPr>
              <a:t>Presented to: Name of Committee</a:t>
            </a:r>
          </a:p>
          <a:p>
            <a:endParaRPr lang="en-US" sz="1400" dirty="0">
              <a:solidFill>
                <a:srgbClr val="5E5A5A"/>
              </a:solidFill>
            </a:endParaRPr>
          </a:p>
        </p:txBody>
      </p:sp>
      <p:sp>
        <p:nvSpPr>
          <p:cNvPr id="12" name="Content Placeholder 2"/>
          <p:cNvSpPr>
            <a:spLocks noGrp="1"/>
          </p:cNvSpPr>
          <p:nvPr>
            <p:ph idx="13" hasCustomPrompt="1"/>
          </p:nvPr>
        </p:nvSpPr>
        <p:spPr>
          <a:xfrm>
            <a:off x="2261903" y="4510495"/>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5" name="Content Placeholder 2"/>
          <p:cNvSpPr>
            <a:spLocks noGrp="1"/>
          </p:cNvSpPr>
          <p:nvPr>
            <p:ph idx="14" hasCustomPrompt="1"/>
          </p:nvPr>
        </p:nvSpPr>
        <p:spPr>
          <a:xfrm>
            <a:off x="5328405" y="4508588"/>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
        <p:nvSpPr>
          <p:cNvPr id="16" name="Content Placeholder 2"/>
          <p:cNvSpPr>
            <a:spLocks noGrp="1"/>
          </p:cNvSpPr>
          <p:nvPr>
            <p:ph idx="15" hasCustomPrompt="1"/>
          </p:nvPr>
        </p:nvSpPr>
        <p:spPr>
          <a:xfrm>
            <a:off x="8398556" y="449805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892874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IN TITLE BLANK">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2"/>
            <a:ext cx="9144000" cy="4592863"/>
          </a:xfrm>
          <a:prstGeom prst="rect">
            <a:avLst/>
          </a:prstGeom>
          <a:solidFill>
            <a:schemeClr val="accent3"/>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10"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tx1">
                    <a:lumMod val="65000"/>
                    <a:lumOff val="35000"/>
                  </a:schemeClr>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25" y="6219726"/>
            <a:ext cx="4105017" cy="307777"/>
          </a:xfrm>
          <a:prstGeom prst="rect">
            <a:avLst/>
          </a:prstGeom>
          <a:noFill/>
        </p:spPr>
        <p:txBody>
          <a:bodyPr wrap="square" rtlCol="0">
            <a:spAutoFit/>
          </a:bodyPr>
          <a:lstStyle/>
          <a:p>
            <a:fld id="{84C972DC-FA6E-4AD3-B8E7-81B094F9733C}" type="datetime4">
              <a:rPr lang="en-US" sz="1400">
                <a:solidFill>
                  <a:prstClr val="black">
                    <a:lumMod val="65000"/>
                    <a:lumOff val="35000"/>
                  </a:prstClr>
                </a:solidFill>
              </a:rPr>
              <a:pPr/>
              <a:t>February 13, 2017</a:t>
            </a:fld>
            <a:endParaRPr lang="en-US" sz="1400" dirty="0">
              <a:solidFill>
                <a:prstClr val="black">
                  <a:lumMod val="65000"/>
                  <a:lumOff val="35000"/>
                </a:prstClr>
              </a:solidFill>
            </a:endParaRPr>
          </a:p>
        </p:txBody>
      </p:sp>
      <p:sp>
        <p:nvSpPr>
          <p:cNvPr id="13" name="Content Placeholder 2"/>
          <p:cNvSpPr>
            <a:spLocks noGrp="1"/>
          </p:cNvSpPr>
          <p:nvPr>
            <p:ph idx="15" hasCustomPrompt="1"/>
          </p:nvPr>
        </p:nvSpPr>
        <p:spPr>
          <a:xfrm>
            <a:off x="8299700" y="430034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3284617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MAIN TITLE BLANK">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2"/>
            <a:ext cx="9144000" cy="4592863"/>
          </a:xfrm>
          <a:prstGeom prst="rect">
            <a:avLst/>
          </a:prstGeom>
          <a:solidFill>
            <a:schemeClr val="accent1"/>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10"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25" y="6219726"/>
            <a:ext cx="4105017" cy="307777"/>
          </a:xfrm>
          <a:prstGeom prst="rect">
            <a:avLst/>
          </a:prstGeom>
          <a:noFill/>
        </p:spPr>
        <p:txBody>
          <a:bodyPr wrap="square" rtlCol="0">
            <a:spAutoFit/>
          </a:bodyPr>
          <a:lstStyle/>
          <a:p>
            <a:fld id="{84C972DC-FA6E-4AD3-B8E7-81B094F9733C}" type="datetime4">
              <a:rPr lang="en-US" sz="1400">
                <a:solidFill>
                  <a:srgbClr val="FFFFFF"/>
                </a:solidFill>
              </a:rPr>
              <a:pPr/>
              <a:t>February 13, 2017</a:t>
            </a:fld>
            <a:endParaRPr lang="en-US" sz="1400" dirty="0">
              <a:solidFill>
                <a:srgbClr val="FFFFFF"/>
              </a:solidFill>
            </a:endParaRPr>
          </a:p>
        </p:txBody>
      </p:sp>
      <p:sp>
        <p:nvSpPr>
          <p:cNvPr id="13" name="Content Placeholder 2"/>
          <p:cNvSpPr>
            <a:spLocks noGrp="1"/>
          </p:cNvSpPr>
          <p:nvPr>
            <p:ph idx="15" hasCustomPrompt="1"/>
          </p:nvPr>
        </p:nvSpPr>
        <p:spPr>
          <a:xfrm>
            <a:off x="8299700" y="430034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3091437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MAIN TITLE BLANK">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0"/>
            <a:ext cx="9144000" cy="4639826"/>
          </a:xfrm>
          <a:prstGeom prst="rect">
            <a:avLst/>
          </a:prstGeom>
          <a:solidFill>
            <a:schemeClr val="accent5">
              <a:lumMod val="40000"/>
              <a:lumOff val="60000"/>
            </a:schemeClr>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10"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2">
                    <a:lumMod val="50000"/>
                  </a:schemeClr>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25" y="6227802"/>
            <a:ext cx="3190617" cy="738664"/>
          </a:xfrm>
          <a:prstGeom prst="rect">
            <a:avLst/>
          </a:prstGeom>
          <a:noFill/>
        </p:spPr>
        <p:txBody>
          <a:bodyPr wrap="square" rtlCol="0">
            <a:spAutoFit/>
          </a:bodyPr>
          <a:lstStyle/>
          <a:p>
            <a:fld id="{84C972DC-FA6E-4AD3-B8E7-81B094F9733C}" type="datetime4">
              <a:rPr lang="en-US" sz="1400">
                <a:solidFill>
                  <a:prstClr val="black">
                    <a:lumMod val="65000"/>
                    <a:lumOff val="35000"/>
                  </a:prstClr>
                </a:solidFill>
              </a:rPr>
              <a:pPr/>
              <a:t>February 13, 2017</a:t>
            </a:fld>
            <a:endParaRPr lang="en-US" sz="1400" dirty="0">
              <a:solidFill>
                <a:prstClr val="black">
                  <a:lumMod val="65000"/>
                  <a:lumOff val="35000"/>
                </a:prstClr>
              </a:solidFill>
            </a:endParaRPr>
          </a:p>
          <a:p>
            <a:pPr>
              <a:defRPr/>
            </a:pPr>
            <a:r>
              <a:rPr lang="en-US" sz="1400" dirty="0">
                <a:solidFill>
                  <a:prstClr val="black">
                    <a:lumMod val="65000"/>
                    <a:lumOff val="35000"/>
                  </a:prstClr>
                </a:solidFill>
              </a:rPr>
              <a:t> </a:t>
            </a:r>
          </a:p>
          <a:p>
            <a:endParaRPr lang="en-US" sz="1400" dirty="0">
              <a:solidFill>
                <a:srgbClr val="BBB8B8">
                  <a:lumMod val="50000"/>
                </a:srgbClr>
              </a:solidFill>
            </a:endParaRPr>
          </a:p>
        </p:txBody>
      </p:sp>
      <p:sp>
        <p:nvSpPr>
          <p:cNvPr id="9" name="Content Placeholder 2"/>
          <p:cNvSpPr>
            <a:spLocks noGrp="1"/>
          </p:cNvSpPr>
          <p:nvPr>
            <p:ph idx="15" hasCustomPrompt="1"/>
          </p:nvPr>
        </p:nvSpPr>
        <p:spPr>
          <a:xfrm>
            <a:off x="8299700" y="430034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918954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MAIN TITLE BLANK">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0"/>
            <a:ext cx="9144000" cy="4639826"/>
          </a:xfrm>
          <a:prstGeom prst="rect">
            <a:avLst/>
          </a:prstGeom>
          <a:solidFill>
            <a:schemeClr val="accent4">
              <a:lumMod val="40000"/>
              <a:lumOff val="60000"/>
            </a:schemeClr>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10"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2">
                    <a:lumMod val="50000"/>
                  </a:schemeClr>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2" name="TextBox 1"/>
          <p:cNvSpPr txBox="1"/>
          <p:nvPr userDrawn="1"/>
        </p:nvSpPr>
        <p:spPr>
          <a:xfrm>
            <a:off x="302238" y="6203088"/>
            <a:ext cx="4302725" cy="738664"/>
          </a:xfrm>
          <a:prstGeom prst="rect">
            <a:avLst/>
          </a:prstGeom>
          <a:noFill/>
        </p:spPr>
        <p:txBody>
          <a:bodyPr wrap="square" rtlCol="0">
            <a:spAutoFit/>
          </a:bodyPr>
          <a:lstStyle/>
          <a:p>
            <a:fld id="{84C972DC-FA6E-4AD3-B8E7-81B094F9733C}" type="datetime4">
              <a:rPr lang="en-US" sz="1400">
                <a:solidFill>
                  <a:prstClr val="black">
                    <a:lumMod val="65000"/>
                    <a:lumOff val="35000"/>
                  </a:prstClr>
                </a:solidFill>
              </a:rPr>
              <a:pPr/>
              <a:t>February 13, 2017</a:t>
            </a:fld>
            <a:endParaRPr lang="en-US" sz="1400" dirty="0">
              <a:solidFill>
                <a:prstClr val="black">
                  <a:lumMod val="65000"/>
                  <a:lumOff val="35000"/>
                </a:prstClr>
              </a:solidFill>
            </a:endParaRPr>
          </a:p>
          <a:p>
            <a:pPr>
              <a:defRPr/>
            </a:pPr>
            <a:r>
              <a:rPr lang="en-US" sz="1400" dirty="0">
                <a:solidFill>
                  <a:prstClr val="black">
                    <a:lumMod val="65000"/>
                    <a:lumOff val="35000"/>
                  </a:prstClr>
                </a:solidFill>
              </a:rPr>
              <a:t>Presented to: Name of Committee</a:t>
            </a:r>
          </a:p>
          <a:p>
            <a:endParaRPr lang="en-US" sz="1400" dirty="0">
              <a:solidFill>
                <a:srgbClr val="BBB8B8">
                  <a:lumMod val="50000"/>
                </a:srgbClr>
              </a:solidFill>
            </a:endParaRPr>
          </a:p>
        </p:txBody>
      </p:sp>
      <p:sp>
        <p:nvSpPr>
          <p:cNvPr id="9" name="Content Placeholder 2"/>
          <p:cNvSpPr>
            <a:spLocks noGrp="1"/>
          </p:cNvSpPr>
          <p:nvPr>
            <p:ph idx="15" hasCustomPrompt="1"/>
          </p:nvPr>
        </p:nvSpPr>
        <p:spPr>
          <a:xfrm>
            <a:off x="8299700" y="430034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2766940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MAIN TITLE BLANK">
    <p:spTree>
      <p:nvGrpSpPr>
        <p:cNvPr id="1" name=""/>
        <p:cNvGrpSpPr/>
        <p:nvPr/>
      </p:nvGrpSpPr>
      <p:grpSpPr>
        <a:xfrm>
          <a:off x="0" y="0"/>
          <a:ext cx="0" cy="0"/>
          <a:chOff x="0" y="0"/>
          <a:chExt cx="0" cy="0"/>
        </a:xfrm>
      </p:grpSpPr>
      <p:sp>
        <p:nvSpPr>
          <p:cNvPr id="5" name="Picture Placeholder 2"/>
          <p:cNvSpPr>
            <a:spLocks noGrp="1"/>
          </p:cNvSpPr>
          <p:nvPr>
            <p:ph type="pic" idx="11"/>
          </p:nvPr>
        </p:nvSpPr>
        <p:spPr>
          <a:xfrm>
            <a:off x="0" y="1"/>
            <a:ext cx="9144000" cy="4639826"/>
          </a:xfrm>
          <a:prstGeom prst="rect">
            <a:avLst/>
          </a:prstGeom>
          <a:solidFill>
            <a:schemeClr val="tx1">
              <a:lumMod val="50000"/>
              <a:lumOff val="50000"/>
            </a:schemeClr>
          </a:solidFill>
          <a:ln w="25400" cap="sq">
            <a:noFill/>
            <a:miter lim="800000"/>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6" name="Round Diagonal Corner Rectangle 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10" name="Title 1"/>
          <p:cNvSpPr>
            <a:spLocks noGrp="1"/>
          </p:cNvSpPr>
          <p:nvPr>
            <p:ph type="ctrTitle" hasCustomPrompt="1"/>
          </p:nvPr>
        </p:nvSpPr>
        <p:spPr>
          <a:xfrm>
            <a:off x="2902857" y="5100062"/>
            <a:ext cx="6330016" cy="580043"/>
          </a:xfrm>
          <a:prstGeom prst="rect">
            <a:avLst/>
          </a:prstGeo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11" name="Subtitle 2"/>
          <p:cNvSpPr>
            <a:spLocks noGrp="1"/>
          </p:cNvSpPr>
          <p:nvPr>
            <p:ph type="subTitle" idx="1" hasCustomPrompt="1"/>
          </p:nvPr>
        </p:nvSpPr>
        <p:spPr>
          <a:xfrm>
            <a:off x="2902859" y="5615480"/>
            <a:ext cx="6366885" cy="571500"/>
          </a:xfrm>
          <a:prstGeom prst="rect">
            <a:avLst/>
          </a:prstGeo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2" name="Date Placeholder 4"/>
          <p:cNvSpPr>
            <a:spLocks noGrp="1"/>
          </p:cNvSpPr>
          <p:nvPr>
            <p:ph type="dt" sz="half" idx="10"/>
          </p:nvPr>
        </p:nvSpPr>
        <p:spPr>
          <a:xfrm>
            <a:off x="314583" y="6179321"/>
            <a:ext cx="3894952" cy="921857"/>
          </a:xfrm>
          <a:prstGeom prst="rect">
            <a:avLst/>
          </a:prstGeom>
        </p:spPr>
        <p:txBody>
          <a:bodyPr/>
          <a:lstStyle>
            <a:lvl1pPr>
              <a:defRPr sz="1400">
                <a:solidFill>
                  <a:schemeClr val="bg1"/>
                </a:solidFill>
              </a:defRPr>
            </a:lvl1pPr>
          </a:lstStyle>
          <a:p>
            <a:endParaRPr lang="en-US" dirty="0">
              <a:solidFill>
                <a:srgbClr val="FFFFFF"/>
              </a:solidFill>
            </a:endParaRPr>
          </a:p>
        </p:txBody>
      </p:sp>
      <p:sp>
        <p:nvSpPr>
          <p:cNvPr id="9" name="Content Placeholder 2"/>
          <p:cNvSpPr>
            <a:spLocks noGrp="1"/>
          </p:cNvSpPr>
          <p:nvPr>
            <p:ph idx="15" hasCustomPrompt="1"/>
          </p:nvPr>
        </p:nvSpPr>
        <p:spPr>
          <a:xfrm>
            <a:off x="8299700" y="430034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221233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399610" y="4383924"/>
            <a:ext cx="2344340" cy="1788439"/>
          </a:xfrm>
          <a:prstGeom prst="rect">
            <a:avLst/>
          </a:prstGeom>
        </p:spPr>
        <p:txBody>
          <a:bodyPr>
            <a:normAutofit/>
          </a:bodyPr>
          <a:lstStyle>
            <a:lvl1pPr marL="0" indent="0">
              <a:spcBef>
                <a:spcPts val="600"/>
              </a:spcBef>
              <a:buNone/>
              <a:defRPr sz="1400" baseline="0">
                <a:solidFill>
                  <a:schemeClr val="tx1">
                    <a:lumMod val="85000"/>
                    <a:lumOff val="1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Presenter Name/s</a:t>
            </a:r>
          </a:p>
        </p:txBody>
      </p:sp>
      <p:sp>
        <p:nvSpPr>
          <p:cNvPr id="2" name="Title 1"/>
          <p:cNvSpPr>
            <a:spLocks noGrp="1"/>
          </p:cNvSpPr>
          <p:nvPr>
            <p:ph type="title" hasCustomPrompt="1"/>
          </p:nvPr>
        </p:nvSpPr>
        <p:spPr>
          <a:xfrm>
            <a:off x="6399610" y="1714500"/>
            <a:ext cx="2344340" cy="2669262"/>
          </a:xfrm>
          <a:prstGeom prst="rect">
            <a:avLst/>
          </a:prstGeom>
        </p:spPr>
        <p:txBody>
          <a:bodyPr anchor="b">
            <a:normAutofit/>
          </a:bodyPr>
          <a:lstStyle>
            <a:lvl1pPr>
              <a:defRPr sz="2400" baseline="0">
                <a:solidFill>
                  <a:schemeClr val="tx1">
                    <a:lumMod val="85000"/>
                    <a:lumOff val="15000"/>
                  </a:schemeClr>
                </a:solidFill>
              </a:defRPr>
            </a:lvl1pPr>
          </a:lstStyle>
          <a:p>
            <a:r>
              <a:rPr lang="en-US" dirty="0" smtClean="0"/>
              <a:t>SECTION TITLE</a:t>
            </a:r>
            <a:endParaRPr lang="en-US" dirty="0"/>
          </a:p>
        </p:txBody>
      </p:sp>
      <p:sp>
        <p:nvSpPr>
          <p:cNvPr id="6" name="Picture Placeholder 2"/>
          <p:cNvSpPr>
            <a:spLocks noGrp="1"/>
          </p:cNvSpPr>
          <p:nvPr>
            <p:ph type="pic" idx="1"/>
          </p:nvPr>
        </p:nvSpPr>
        <p:spPr>
          <a:xfrm>
            <a:off x="0" y="1"/>
            <a:ext cx="6076188" cy="6857999"/>
          </a:xfrm>
          <a:prstGeom prst="rect">
            <a:avLst/>
          </a:prstGeom>
          <a:solidFill>
            <a:schemeClr val="bg1">
              <a:lumMod val="85000"/>
            </a:schemeClr>
          </a:solidFill>
          <a:ln w="25400" cap="sq" cmpd="sng">
            <a:noFill/>
            <a:round/>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1" name="Round Diagonal Corner Rectangle 10"/>
          <p:cNvSpPr/>
          <p:nvPr userDrawn="1"/>
        </p:nvSpPr>
        <p:spPr>
          <a:xfrm>
            <a:off x="6399610" y="59023"/>
            <a:ext cx="2561288" cy="1312578"/>
          </a:xfrm>
          <a:prstGeom prst="round2Diag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8582" y="309758"/>
            <a:ext cx="1661886" cy="811107"/>
          </a:xfrm>
          <a:prstGeom prst="rect">
            <a:avLst/>
          </a:prstGeom>
        </p:spPr>
      </p:pic>
      <p:sp>
        <p:nvSpPr>
          <p:cNvPr id="13" name="Date Placeholder 4"/>
          <p:cNvSpPr>
            <a:spLocks noGrp="1"/>
          </p:cNvSpPr>
          <p:nvPr>
            <p:ph type="dt" sz="half" idx="10"/>
          </p:nvPr>
        </p:nvSpPr>
        <p:spPr>
          <a:xfrm>
            <a:off x="6348104" y="1346247"/>
            <a:ext cx="2447355" cy="233515"/>
          </a:xfrm>
          <a:prstGeom prst="rect">
            <a:avLst/>
          </a:prstGeom>
        </p:spPr>
        <p:txBody>
          <a:bodyPr/>
          <a:lstStyle>
            <a:lvl1pPr>
              <a:defRPr sz="1400" b="0">
                <a:solidFill>
                  <a:schemeClr val="tx1">
                    <a:lumMod val="85000"/>
                    <a:lumOff val="15000"/>
                  </a:schemeClr>
                </a:solidFill>
              </a:defRPr>
            </a:lvl1pPr>
          </a:lstStyle>
          <a:p>
            <a:endParaRPr lang="en-US" dirty="0">
              <a:solidFill>
                <a:prstClr val="black">
                  <a:lumMod val="85000"/>
                  <a:lumOff val="15000"/>
                </a:prstClr>
              </a:solidFill>
            </a:endParaRPr>
          </a:p>
        </p:txBody>
      </p:sp>
      <p:sp>
        <p:nvSpPr>
          <p:cNvPr id="8" name="Content Placeholder 2"/>
          <p:cNvSpPr>
            <a:spLocks noGrp="1"/>
          </p:cNvSpPr>
          <p:nvPr>
            <p:ph idx="15" hasCustomPrompt="1"/>
          </p:nvPr>
        </p:nvSpPr>
        <p:spPr>
          <a:xfrm>
            <a:off x="4325660" y="6557512"/>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40100835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4"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13149722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TITLE PAGE">
    <p:spTree>
      <p:nvGrpSpPr>
        <p:cNvPr id="1" name=""/>
        <p:cNvGrpSpPr/>
        <p:nvPr/>
      </p:nvGrpSpPr>
      <p:grpSpPr>
        <a:xfrm>
          <a:off x="0" y="0"/>
          <a:ext cx="0" cy="0"/>
          <a:chOff x="0" y="0"/>
          <a:chExt cx="0" cy="0"/>
        </a:xfrm>
      </p:grpSpPr>
      <p:sp>
        <p:nvSpPr>
          <p:cNvPr id="8" name="Rectangle 7"/>
          <p:cNvSpPr/>
          <p:nvPr userDrawn="1"/>
        </p:nvSpPr>
        <p:spPr>
          <a:xfrm>
            <a:off x="6057304" y="1"/>
            <a:ext cx="308669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ext Placeholder 3"/>
          <p:cNvSpPr>
            <a:spLocks noGrp="1"/>
          </p:cNvSpPr>
          <p:nvPr>
            <p:ph type="body" sz="half" idx="2" hasCustomPrompt="1"/>
          </p:nvPr>
        </p:nvSpPr>
        <p:spPr>
          <a:xfrm>
            <a:off x="6399610" y="4383924"/>
            <a:ext cx="2344340" cy="1788439"/>
          </a:xfrm>
          <a:prstGeom prst="rect">
            <a:avLst/>
          </a:prstGeom>
        </p:spPr>
        <p:txBody>
          <a:bodyPr>
            <a:normAutofit/>
          </a:bodyPr>
          <a:lstStyle>
            <a:lvl1pPr marL="0" indent="0">
              <a:spcBef>
                <a:spcPts val="600"/>
              </a:spcBef>
              <a:buNone/>
              <a:defRPr sz="1400"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Presenter Name/s</a:t>
            </a:r>
          </a:p>
        </p:txBody>
      </p:sp>
      <p:sp>
        <p:nvSpPr>
          <p:cNvPr id="2" name="Title 1"/>
          <p:cNvSpPr>
            <a:spLocks noGrp="1"/>
          </p:cNvSpPr>
          <p:nvPr>
            <p:ph type="title" hasCustomPrompt="1"/>
          </p:nvPr>
        </p:nvSpPr>
        <p:spPr>
          <a:xfrm>
            <a:off x="6399610" y="1714500"/>
            <a:ext cx="2344340" cy="2669262"/>
          </a:xfrm>
          <a:prstGeom prst="rect">
            <a:avLst/>
          </a:prstGeom>
        </p:spPr>
        <p:txBody>
          <a:bodyPr anchor="b">
            <a:normAutofit/>
          </a:bodyPr>
          <a:lstStyle>
            <a:lvl1pPr>
              <a:defRPr sz="2250" baseline="0">
                <a:solidFill>
                  <a:schemeClr val="bg1"/>
                </a:solidFill>
              </a:defRPr>
            </a:lvl1pPr>
          </a:lstStyle>
          <a:p>
            <a:r>
              <a:rPr lang="en-US" dirty="0" smtClean="0"/>
              <a:t>SECTION TITLE</a:t>
            </a:r>
            <a:endParaRPr lang="en-US" dirty="0"/>
          </a:p>
        </p:txBody>
      </p:sp>
      <p:sp>
        <p:nvSpPr>
          <p:cNvPr id="6" name="Picture Placeholder 2"/>
          <p:cNvSpPr>
            <a:spLocks noGrp="1"/>
          </p:cNvSpPr>
          <p:nvPr>
            <p:ph type="pic" idx="1"/>
          </p:nvPr>
        </p:nvSpPr>
        <p:spPr>
          <a:xfrm>
            <a:off x="0" y="1"/>
            <a:ext cx="6076188" cy="6857999"/>
          </a:xfrm>
          <a:prstGeom prst="rect">
            <a:avLst/>
          </a:prstGeom>
          <a:solidFill>
            <a:schemeClr val="accent2"/>
          </a:solidFill>
          <a:ln w="25400" cap="sq" cmpd="sng">
            <a:noFill/>
            <a:round/>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1" name="Round Diagonal Corner Rectangle 10"/>
          <p:cNvSpPr/>
          <p:nvPr userDrawn="1"/>
        </p:nvSpPr>
        <p:spPr>
          <a:xfrm>
            <a:off x="6399610" y="59023"/>
            <a:ext cx="2561288" cy="131257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8582" y="309758"/>
            <a:ext cx="1661886" cy="811107"/>
          </a:xfrm>
          <a:prstGeom prst="rect">
            <a:avLst/>
          </a:prstGeom>
        </p:spPr>
      </p:pic>
      <p:sp>
        <p:nvSpPr>
          <p:cNvPr id="13" name="Date Placeholder 4"/>
          <p:cNvSpPr>
            <a:spLocks noGrp="1"/>
          </p:cNvSpPr>
          <p:nvPr>
            <p:ph type="dt" sz="half" idx="10"/>
          </p:nvPr>
        </p:nvSpPr>
        <p:spPr>
          <a:xfrm>
            <a:off x="6348104" y="1346247"/>
            <a:ext cx="2447355" cy="233515"/>
          </a:xfrm>
          <a:prstGeom prst="rect">
            <a:avLst/>
          </a:prstGeom>
        </p:spPr>
        <p:txBody>
          <a:bodyPr/>
          <a:lstStyle>
            <a:lvl1pPr>
              <a:defRPr sz="1400">
                <a:solidFill>
                  <a:schemeClr val="bg1"/>
                </a:solidFill>
              </a:defRPr>
            </a:lvl1pPr>
          </a:lstStyle>
          <a:p>
            <a:endParaRPr lang="en-US" dirty="0">
              <a:solidFill>
                <a:srgbClr val="FFFFFF"/>
              </a:solidFill>
            </a:endParaRPr>
          </a:p>
        </p:txBody>
      </p:sp>
      <p:sp>
        <p:nvSpPr>
          <p:cNvPr id="9" name="Content Placeholder 2"/>
          <p:cNvSpPr>
            <a:spLocks noGrp="1"/>
          </p:cNvSpPr>
          <p:nvPr>
            <p:ph idx="15" hasCustomPrompt="1"/>
          </p:nvPr>
        </p:nvSpPr>
        <p:spPr>
          <a:xfrm>
            <a:off x="4339790" y="654927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48641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ECTION TITLE PAGE">
    <p:spTree>
      <p:nvGrpSpPr>
        <p:cNvPr id="1" name=""/>
        <p:cNvGrpSpPr/>
        <p:nvPr/>
      </p:nvGrpSpPr>
      <p:grpSpPr>
        <a:xfrm>
          <a:off x="0" y="0"/>
          <a:ext cx="0" cy="0"/>
          <a:chOff x="0" y="0"/>
          <a:chExt cx="0" cy="0"/>
        </a:xfrm>
      </p:grpSpPr>
      <p:sp>
        <p:nvSpPr>
          <p:cNvPr id="8" name="Rectangle 7"/>
          <p:cNvSpPr/>
          <p:nvPr userDrawn="1"/>
        </p:nvSpPr>
        <p:spPr>
          <a:xfrm>
            <a:off x="6057304" y="-101600"/>
            <a:ext cx="3086696" cy="695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4" name="Text Placeholder 3"/>
          <p:cNvSpPr>
            <a:spLocks noGrp="1"/>
          </p:cNvSpPr>
          <p:nvPr>
            <p:ph type="body" sz="half" idx="2" hasCustomPrompt="1"/>
          </p:nvPr>
        </p:nvSpPr>
        <p:spPr>
          <a:xfrm>
            <a:off x="6399610" y="4383924"/>
            <a:ext cx="2344340" cy="1788439"/>
          </a:xfrm>
          <a:prstGeom prst="rect">
            <a:avLst/>
          </a:prstGeom>
        </p:spPr>
        <p:txBody>
          <a:bodyPr>
            <a:normAutofit/>
          </a:bodyPr>
          <a:lstStyle>
            <a:lvl1pPr marL="0" indent="0">
              <a:spcBef>
                <a:spcPts val="600"/>
              </a:spcBef>
              <a:buNone/>
              <a:defRPr sz="1400" baseline="0">
                <a:solidFill>
                  <a:schemeClr val="tx1">
                    <a:lumMod val="65000"/>
                    <a:lumOff val="3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Presenter Name/s</a:t>
            </a:r>
          </a:p>
        </p:txBody>
      </p:sp>
      <p:sp>
        <p:nvSpPr>
          <p:cNvPr id="2" name="Title 1"/>
          <p:cNvSpPr>
            <a:spLocks noGrp="1"/>
          </p:cNvSpPr>
          <p:nvPr>
            <p:ph type="title" hasCustomPrompt="1"/>
          </p:nvPr>
        </p:nvSpPr>
        <p:spPr>
          <a:xfrm>
            <a:off x="6399610" y="1714500"/>
            <a:ext cx="2344340" cy="2669262"/>
          </a:xfrm>
          <a:prstGeom prst="rect">
            <a:avLst/>
          </a:prstGeom>
        </p:spPr>
        <p:txBody>
          <a:bodyPr anchor="b">
            <a:normAutofit/>
          </a:bodyPr>
          <a:lstStyle>
            <a:lvl1pPr>
              <a:defRPr sz="2250" baseline="0">
                <a:solidFill>
                  <a:schemeClr val="tx1">
                    <a:lumMod val="65000"/>
                    <a:lumOff val="35000"/>
                  </a:schemeClr>
                </a:solidFill>
              </a:defRPr>
            </a:lvl1pPr>
          </a:lstStyle>
          <a:p>
            <a:r>
              <a:rPr lang="en-US" dirty="0" smtClean="0"/>
              <a:t>SECTION TITLE</a:t>
            </a:r>
            <a:endParaRPr lang="en-US" dirty="0"/>
          </a:p>
        </p:txBody>
      </p:sp>
      <p:sp>
        <p:nvSpPr>
          <p:cNvPr id="6" name="Picture Placeholder 2"/>
          <p:cNvSpPr>
            <a:spLocks noGrp="1"/>
          </p:cNvSpPr>
          <p:nvPr>
            <p:ph type="pic" idx="1"/>
          </p:nvPr>
        </p:nvSpPr>
        <p:spPr>
          <a:xfrm>
            <a:off x="0" y="1"/>
            <a:ext cx="6076188" cy="6857999"/>
          </a:xfrm>
          <a:prstGeom prst="rect">
            <a:avLst/>
          </a:prstGeom>
          <a:solidFill>
            <a:schemeClr val="accent3"/>
          </a:solidFill>
          <a:ln w="25400" cap="sq" cmpd="sng">
            <a:noFill/>
            <a:round/>
          </a:ln>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1" name="Round Diagonal Corner Rectangle 10"/>
          <p:cNvSpPr/>
          <p:nvPr userDrawn="1"/>
        </p:nvSpPr>
        <p:spPr>
          <a:xfrm>
            <a:off x="6399610" y="59023"/>
            <a:ext cx="2561288" cy="131257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8582" y="309758"/>
            <a:ext cx="1661886" cy="811107"/>
          </a:xfrm>
          <a:prstGeom prst="rect">
            <a:avLst/>
          </a:prstGeom>
        </p:spPr>
      </p:pic>
      <p:sp>
        <p:nvSpPr>
          <p:cNvPr id="13" name="Date Placeholder 4"/>
          <p:cNvSpPr>
            <a:spLocks noGrp="1"/>
          </p:cNvSpPr>
          <p:nvPr>
            <p:ph type="dt" sz="half" idx="10"/>
          </p:nvPr>
        </p:nvSpPr>
        <p:spPr>
          <a:xfrm>
            <a:off x="6348104" y="1346247"/>
            <a:ext cx="2447355" cy="233515"/>
          </a:xfrm>
          <a:prstGeom prst="rect">
            <a:avLst/>
          </a:prstGeom>
        </p:spPr>
        <p:txBody>
          <a:bodyPr/>
          <a:lstStyle>
            <a:lvl1pPr>
              <a:defRPr sz="1400">
                <a:solidFill>
                  <a:schemeClr val="tx1">
                    <a:lumMod val="65000"/>
                    <a:lumOff val="35000"/>
                  </a:schemeClr>
                </a:solidFill>
              </a:defRPr>
            </a:lvl1pPr>
          </a:lstStyle>
          <a:p>
            <a:endParaRPr lang="en-US" dirty="0">
              <a:solidFill>
                <a:prstClr val="black">
                  <a:lumMod val="65000"/>
                  <a:lumOff val="35000"/>
                </a:prstClr>
              </a:solidFill>
            </a:endParaRPr>
          </a:p>
        </p:txBody>
      </p:sp>
      <p:sp>
        <p:nvSpPr>
          <p:cNvPr id="9" name="Content Placeholder 2"/>
          <p:cNvSpPr>
            <a:spLocks noGrp="1"/>
          </p:cNvSpPr>
          <p:nvPr>
            <p:ph idx="15" hasCustomPrompt="1"/>
          </p:nvPr>
        </p:nvSpPr>
        <p:spPr>
          <a:xfrm>
            <a:off x="4265567" y="6549274"/>
            <a:ext cx="737287" cy="234777"/>
          </a:xfrm>
          <a:prstGeom prst="rect">
            <a:avLst/>
          </a:prstGeom>
        </p:spPr>
        <p:txBody>
          <a:bodyPr>
            <a:normAutofit/>
          </a:bodyPr>
          <a:lstStyle>
            <a:lvl1pPr marL="34290" indent="0">
              <a:buNone/>
              <a:defRPr sz="1000">
                <a:solidFill>
                  <a:schemeClr val="bg1"/>
                </a:solidFill>
              </a:defRPr>
            </a:lvl1pPr>
          </a:lstStyle>
          <a:p>
            <a:pPr lvl="0"/>
            <a:r>
              <a:rPr lang="en-US" dirty="0" smtClean="0"/>
              <a:t>Citation</a:t>
            </a:r>
            <a:endParaRPr lang="en-US" dirty="0"/>
          </a:p>
        </p:txBody>
      </p:sp>
    </p:spTree>
    <p:extLst>
      <p:ext uri="{BB962C8B-B14F-4D97-AF65-F5344CB8AC3E}">
        <p14:creationId xmlns:p14="http://schemas.microsoft.com/office/powerpoint/2010/main" val="1225487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in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1496" y="-8237"/>
            <a:ext cx="7617943" cy="1006088"/>
          </a:xfrm>
          <a:prstGeom prst="rect">
            <a:avLst/>
          </a:prstGeom>
        </p:spPr>
        <p:txBody>
          <a:bodyPr/>
          <a:lstStyle>
            <a:lvl1pPr>
              <a:defRPr>
                <a:solidFill>
                  <a:schemeClr val="accent1"/>
                </a:solidFill>
              </a:defRPr>
            </a:lvl1pPr>
          </a:lstStyle>
          <a:p>
            <a:r>
              <a:rPr lang="en-US" dirty="0" smtClean="0"/>
              <a:t>Two column slide header</a:t>
            </a:r>
            <a:endParaRPr lang="en-US" dirty="0"/>
          </a:p>
        </p:txBody>
      </p:sp>
      <p:sp>
        <p:nvSpPr>
          <p:cNvPr id="6" name="Footer Placeholder 5"/>
          <p:cNvSpPr>
            <a:spLocks noGrp="1"/>
          </p:cNvSpPr>
          <p:nvPr>
            <p:ph type="ftr" sz="quarter" idx="11"/>
          </p:nvPr>
        </p:nvSpPr>
        <p:spPr>
          <a:xfrm>
            <a:off x="1155357" y="6391492"/>
            <a:ext cx="6841900" cy="192188"/>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997258" y="6371717"/>
            <a:ext cx="1021491" cy="212125"/>
          </a:xfrm>
          <a:prstGeom prst="rect">
            <a:avLst/>
          </a:prstGeom>
        </p:spPr>
        <p:txBody>
          <a:bodyPr/>
          <a:lstStyle>
            <a:lvl1pPr algn="ctr">
              <a:defRPr sz="120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9" name="Content Placeholder 2"/>
          <p:cNvSpPr>
            <a:spLocks noGrp="1"/>
          </p:cNvSpPr>
          <p:nvPr>
            <p:ph idx="1"/>
          </p:nvPr>
        </p:nvSpPr>
        <p:spPr>
          <a:xfrm>
            <a:off x="358345" y="1198606"/>
            <a:ext cx="3941804"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3"/>
          </p:nvPr>
        </p:nvSpPr>
        <p:spPr>
          <a:xfrm>
            <a:off x="4598795" y="1198606"/>
            <a:ext cx="4040659" cy="5016844"/>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51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in two column with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023" y="74140"/>
            <a:ext cx="7617943" cy="922050"/>
          </a:xfrm>
          <a:prstGeom prst="rect">
            <a:avLst/>
          </a:prstGeom>
          <a:ln>
            <a:noFill/>
          </a:ln>
        </p:spPr>
        <p:txBody>
          <a:bodyPr/>
          <a:lstStyle>
            <a:lvl1pPr>
              <a:defRPr baseline="0"/>
            </a:lvl1pPr>
          </a:lstStyle>
          <a:p>
            <a:r>
              <a:rPr lang="en-US" dirty="0" smtClean="0"/>
              <a:t>Two column with headings for each </a:t>
            </a:r>
            <a:endParaRPr lang="en-US" dirty="0"/>
          </a:p>
        </p:txBody>
      </p:sp>
      <p:sp>
        <p:nvSpPr>
          <p:cNvPr id="3" name="Text Placeholder 2"/>
          <p:cNvSpPr>
            <a:spLocks noGrp="1"/>
          </p:cNvSpPr>
          <p:nvPr>
            <p:ph type="body" idx="1"/>
          </p:nvPr>
        </p:nvSpPr>
        <p:spPr>
          <a:xfrm>
            <a:off x="370706" y="1167267"/>
            <a:ext cx="4148719" cy="621577"/>
          </a:xfrm>
          <a:prstGeom prst="rect">
            <a:avLst/>
          </a:prstGeom>
        </p:spPr>
        <p:txBody>
          <a:bodyPr anchor="b">
            <a:normAutofit/>
          </a:bodyPr>
          <a:lstStyle>
            <a:lvl1pPr marL="0" indent="0">
              <a:spcBef>
                <a:spcPts val="0"/>
              </a:spcBef>
              <a:buNone/>
              <a:defRPr sz="2000" b="0" cap="all" baseline="0">
                <a:solidFill>
                  <a:schemeClr val="accent6"/>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5" name="Text Placeholder 4"/>
          <p:cNvSpPr>
            <a:spLocks noGrp="1"/>
          </p:cNvSpPr>
          <p:nvPr>
            <p:ph type="body" sz="quarter" idx="3"/>
          </p:nvPr>
        </p:nvSpPr>
        <p:spPr>
          <a:xfrm>
            <a:off x="4629171" y="1167106"/>
            <a:ext cx="4076189" cy="621576"/>
          </a:xfrm>
          <a:prstGeom prst="rect">
            <a:avLst/>
          </a:prstGeom>
        </p:spPr>
        <p:txBody>
          <a:bodyPr anchor="b">
            <a:normAutofit/>
          </a:bodyPr>
          <a:lstStyle>
            <a:lvl1pPr marL="0" indent="0">
              <a:spcBef>
                <a:spcPts val="0"/>
              </a:spcBef>
              <a:buNone/>
              <a:defRPr sz="2000" b="0" cap="all" baseline="0">
                <a:solidFill>
                  <a:schemeClr val="accent6"/>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8" name="Footer Placeholder 7"/>
          <p:cNvSpPr>
            <a:spLocks noGrp="1"/>
          </p:cNvSpPr>
          <p:nvPr>
            <p:ph type="ftr" sz="quarter" idx="11"/>
          </p:nvPr>
        </p:nvSpPr>
        <p:spPr>
          <a:xfrm>
            <a:off x="1155357" y="6391492"/>
            <a:ext cx="6841900" cy="192188"/>
          </a:xfrm>
          <a:prstGeom prst="rect">
            <a:avLst/>
          </a:prstGeom>
        </p:spPr>
        <p:txBody>
          <a:bodyPr/>
          <a:lstStyle/>
          <a:p>
            <a:pPr algn="l"/>
            <a:endParaRPr lang="en-US" dirty="0">
              <a:solidFill>
                <a:prstClr val="black">
                  <a:tint val="75000"/>
                </a:prstClr>
              </a:solidFill>
            </a:endParaRPr>
          </a:p>
        </p:txBody>
      </p:sp>
      <p:sp>
        <p:nvSpPr>
          <p:cNvPr id="9" name="Slide Number Placeholder 8"/>
          <p:cNvSpPr>
            <a:spLocks noGrp="1"/>
          </p:cNvSpPr>
          <p:nvPr>
            <p:ph type="sldNum" sz="quarter" idx="12"/>
          </p:nvPr>
        </p:nvSpPr>
        <p:spPr>
          <a:xfrm>
            <a:off x="7997257" y="6373286"/>
            <a:ext cx="1005014" cy="228600"/>
          </a:xfrm>
          <a:prstGeom prst="rect">
            <a:avLst/>
          </a:prstGeom>
        </p:spPr>
        <p:txBody>
          <a:bodyPr/>
          <a:lstStyle>
            <a:lvl1pPr>
              <a:defRPr sz="1200" b="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11" name="Content Placeholder 2"/>
          <p:cNvSpPr>
            <a:spLocks noGrp="1"/>
          </p:cNvSpPr>
          <p:nvPr>
            <p:ph idx="13"/>
          </p:nvPr>
        </p:nvSpPr>
        <p:spPr>
          <a:xfrm>
            <a:off x="370706" y="1878227"/>
            <a:ext cx="4148719" cy="4337223"/>
          </a:xfrm>
          <a:prstGeom prst="rect">
            <a:avLst/>
          </a:prstGeom>
        </p:spPr>
        <p:txBody>
          <a:bodyPr/>
          <a:lstStyle>
            <a:lvl1pPr marL="34290" indent="0">
              <a:buNone/>
              <a:defRPr sz="2000"/>
            </a:lvl1pPr>
            <a:lvl2pPr>
              <a:defRPr sz="1800"/>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4"/>
          </p:nvPr>
        </p:nvSpPr>
        <p:spPr>
          <a:xfrm>
            <a:off x="4629149" y="1878227"/>
            <a:ext cx="4076190" cy="4337223"/>
          </a:xfrm>
          <a:prstGeom prst="rect">
            <a:avLst/>
          </a:prstGeom>
        </p:spPr>
        <p:txBody>
          <a:bodyPr/>
          <a:lstStyle>
            <a:lvl1pPr marL="34290" indent="0">
              <a:buNone/>
              <a:defRPr sz="2000"/>
            </a:lvl1pPr>
            <a:lvl2pPr>
              <a:defRPr sz="1800"/>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882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side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3861" y="926764"/>
            <a:ext cx="2630091" cy="790833"/>
          </a:xfrm>
          <a:prstGeom prst="rect">
            <a:avLst/>
          </a:prstGeom>
        </p:spPr>
        <p:txBody>
          <a:bodyPr anchor="b">
            <a:normAutofit/>
          </a:bodyPr>
          <a:lstStyle>
            <a:lvl1pPr>
              <a:defRPr sz="2800">
                <a:solidFill>
                  <a:schemeClr val="accent1"/>
                </a:solidFill>
              </a:defRPr>
            </a:lvl1pPr>
          </a:lstStyle>
          <a:p>
            <a:r>
              <a:rPr lang="en-US" dirty="0" smtClean="0"/>
              <a:t>Heading with caption</a:t>
            </a:r>
            <a:endParaRPr lang="en-US" dirty="0"/>
          </a:p>
        </p:txBody>
      </p:sp>
      <p:sp>
        <p:nvSpPr>
          <p:cNvPr id="4" name="Text Placeholder 3"/>
          <p:cNvSpPr>
            <a:spLocks noGrp="1"/>
          </p:cNvSpPr>
          <p:nvPr>
            <p:ph type="body" sz="half" idx="2" hasCustomPrompt="1"/>
          </p:nvPr>
        </p:nvSpPr>
        <p:spPr>
          <a:xfrm>
            <a:off x="6110942" y="2117125"/>
            <a:ext cx="2635923" cy="2472430"/>
          </a:xfrm>
          <a:prstGeom prst="rect">
            <a:avLst/>
          </a:prstGeom>
        </p:spPr>
        <p:txBody>
          <a:bodyPr>
            <a:normAutofit/>
          </a:bodyPr>
          <a:lstStyle>
            <a:lvl1pPr marL="0" indent="0">
              <a:spcBef>
                <a:spcPts val="600"/>
              </a:spcBef>
              <a:buNone/>
              <a:defRPr sz="1800">
                <a:solidFill>
                  <a:schemeClr val="accent6"/>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Caption text</a:t>
            </a:r>
          </a:p>
        </p:txBody>
      </p:sp>
      <p:sp>
        <p:nvSpPr>
          <p:cNvPr id="6" name="Footer Placeholder 5"/>
          <p:cNvSpPr>
            <a:spLocks noGrp="1"/>
          </p:cNvSpPr>
          <p:nvPr>
            <p:ph type="ftr" sz="quarter" idx="11"/>
          </p:nvPr>
        </p:nvSpPr>
        <p:spPr>
          <a:xfrm>
            <a:off x="370703" y="6598508"/>
            <a:ext cx="5486400" cy="259492"/>
          </a:xfrm>
          <a:prstGeom prst="rect">
            <a:avLst/>
          </a:prstGeom>
        </p:spPr>
        <p:txBody>
          <a:bodyPr/>
          <a:lstStyle>
            <a:lvl1pPr algn="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flipH="1">
            <a:off x="8031087" y="6598508"/>
            <a:ext cx="914980" cy="256444"/>
          </a:xfrm>
          <a:prstGeom prst="rect">
            <a:avLst/>
          </a:prstGeom>
        </p:spPr>
        <p:txBody>
          <a:bodyPr/>
          <a:lstStyle>
            <a:lvl1pPr>
              <a:defRPr sz="1000">
                <a:solidFill>
                  <a:schemeClr val="bg1">
                    <a:lumMod val="50000"/>
                  </a:schemeClr>
                </a:solidFill>
              </a:defRPr>
            </a:lvl1pPr>
          </a:lstStyle>
          <a:p>
            <a:fld id="{E31375A4-56A4-47D6-9801-1991572033F7}" type="slidenum">
              <a:rPr lang="en-US" smtClean="0">
                <a:solidFill>
                  <a:srgbClr val="FFFFFF">
                    <a:lumMod val="50000"/>
                  </a:srgbClr>
                </a:solidFill>
              </a:rPr>
              <a:pPr/>
              <a:t>‹#›</a:t>
            </a:fld>
            <a:endParaRPr lang="en-US" dirty="0">
              <a:solidFill>
                <a:srgbClr val="FFFFFF">
                  <a:lumMod val="50000"/>
                </a:srgbClr>
              </a:solidFill>
            </a:endParaRPr>
          </a:p>
        </p:txBody>
      </p:sp>
      <p:sp>
        <p:nvSpPr>
          <p:cNvPr id="11" name="Rectangle 10"/>
          <p:cNvSpPr/>
          <p:nvPr userDrawn="1"/>
        </p:nvSpPr>
        <p:spPr>
          <a:xfrm>
            <a:off x="6030747" y="0"/>
            <a:ext cx="45719" cy="6858000"/>
          </a:xfrm>
          <a:prstGeom prst="rect">
            <a:avLst/>
          </a:prstGeom>
          <a:solidFill>
            <a:schemeClr val="bg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Content Placeholder 2"/>
          <p:cNvSpPr>
            <a:spLocks noGrp="1"/>
          </p:cNvSpPr>
          <p:nvPr>
            <p:ph idx="1"/>
          </p:nvPr>
        </p:nvSpPr>
        <p:spPr>
          <a:xfrm>
            <a:off x="370703" y="576649"/>
            <a:ext cx="5313405" cy="5799437"/>
          </a:xfrm>
          <a:prstGeom prst="rect">
            <a:avLst/>
          </a:prstGeom>
        </p:spPr>
        <p:txBody>
          <a:bodyPr/>
          <a:lstStyle>
            <a:lvl1pPr marL="34290" indent="0">
              <a:buNone/>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477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172994" y="234778"/>
            <a:ext cx="8810368" cy="6487299"/>
          </a:xfrm>
          <a:prstGeom prst="rect">
            <a:avLst/>
          </a:prstGeom>
        </p:spPr>
        <p:txBody>
          <a:bodyPr/>
          <a:lstStyle>
            <a:lvl1pPr marL="34290" indent="0">
              <a:buNone/>
              <a:defRPr/>
            </a:lvl1pPr>
          </a:lstStyle>
          <a:p>
            <a:pPr lvl="0"/>
            <a:r>
              <a:rPr lang="en-US" dirty="0" smtClean="0"/>
              <a:t> </a:t>
            </a:r>
            <a:endParaRPr lang="en-US" dirty="0"/>
          </a:p>
        </p:txBody>
      </p:sp>
    </p:spTree>
    <p:extLst>
      <p:ext uri="{BB962C8B-B14F-4D97-AF65-F5344CB8AC3E}">
        <p14:creationId xmlns:p14="http://schemas.microsoft.com/office/powerpoint/2010/main" val="20321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MAIN TITLE WITH PICTURES">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9" name="Picture Placeholder 2"/>
          <p:cNvSpPr>
            <a:spLocks noGrp="1"/>
          </p:cNvSpPr>
          <p:nvPr>
            <p:ph type="pic" idx="10"/>
          </p:nvPr>
        </p:nvSpPr>
        <p:spPr>
          <a:xfrm>
            <a:off x="0" y="1"/>
            <a:ext cx="3063240" cy="4745736"/>
          </a:xfr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3194"/>
            <a:ext cx="3017520" cy="4745736"/>
          </a:xfr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14" name="Picture Placeholder 2"/>
          <p:cNvSpPr>
            <a:spLocks noGrp="1"/>
          </p:cNvSpPr>
          <p:nvPr>
            <p:ph type="pic" idx="12"/>
          </p:nvPr>
        </p:nvSpPr>
        <p:spPr>
          <a:xfrm>
            <a:off x="6080760" y="1"/>
            <a:ext cx="3063240" cy="4745736"/>
          </a:xfrm>
          <a:solidFill>
            <a:schemeClr val="accent2"/>
          </a:solidFill>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26" name="Round Diagonal Corner Rectangle 25"/>
          <p:cNvSpPr/>
          <p:nvPr userDrawn="1"/>
        </p:nvSpPr>
        <p:spPr>
          <a:xfrm>
            <a:off x="376368" y="5138249"/>
            <a:ext cx="2442802" cy="107386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5073" y="5253242"/>
            <a:ext cx="1661886" cy="811107"/>
          </a:xfrm>
          <a:prstGeom prst="rect">
            <a:avLst/>
          </a:prstGeom>
        </p:spPr>
      </p:pic>
      <p:sp>
        <p:nvSpPr>
          <p:cNvPr id="28" name="Title 1"/>
          <p:cNvSpPr>
            <a:spLocks noGrp="1"/>
          </p:cNvSpPr>
          <p:nvPr>
            <p:ph type="ctrTitle" hasCustomPrompt="1"/>
          </p:nvPr>
        </p:nvSpPr>
        <p:spPr>
          <a:xfrm>
            <a:off x="2902857" y="5100062"/>
            <a:ext cx="6330016" cy="580043"/>
          </a:xfrm>
        </p:spPr>
        <p:txBody>
          <a:bodyPr anchor="b">
            <a:normAutofit/>
          </a:bodyPr>
          <a:lstStyle>
            <a:lvl1pPr algn="l">
              <a:defRPr sz="3300" spc="-38" baseline="0">
                <a:solidFill>
                  <a:schemeClr val="bg1"/>
                </a:solidFill>
              </a:defRPr>
            </a:lvl1pPr>
          </a:lstStyle>
          <a:p>
            <a:r>
              <a:rPr lang="en-US" dirty="0" smtClean="0"/>
              <a:t>Main presentation title</a:t>
            </a:r>
            <a:endParaRPr lang="en-US" dirty="0"/>
          </a:p>
        </p:txBody>
      </p:sp>
      <p:sp>
        <p:nvSpPr>
          <p:cNvPr id="29" name="Subtitle 2"/>
          <p:cNvSpPr>
            <a:spLocks noGrp="1"/>
          </p:cNvSpPr>
          <p:nvPr>
            <p:ph type="subTitle" idx="1" hasCustomPrompt="1"/>
          </p:nvPr>
        </p:nvSpPr>
        <p:spPr>
          <a:xfrm>
            <a:off x="2902859" y="5615480"/>
            <a:ext cx="6366885" cy="571500"/>
          </a:xfrm>
        </p:spPr>
        <p:txBody>
          <a:bodyPr>
            <a:normAutofit/>
          </a:bodyPr>
          <a:lstStyle>
            <a:lvl1pPr marL="0" indent="0" algn="l">
              <a:spcBef>
                <a:spcPts val="0"/>
              </a:spcBef>
              <a:buNone/>
              <a:defRPr sz="18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Names of presenters</a:t>
            </a:r>
            <a:endParaRPr lang="en-US" dirty="0"/>
          </a:p>
        </p:txBody>
      </p:sp>
      <p:sp>
        <p:nvSpPr>
          <p:cNvPr id="11" name="TextBox 10"/>
          <p:cNvSpPr txBox="1"/>
          <p:nvPr userDrawn="1"/>
        </p:nvSpPr>
        <p:spPr>
          <a:xfrm>
            <a:off x="289283" y="6256682"/>
            <a:ext cx="2442802" cy="307777"/>
          </a:xfrm>
          <a:prstGeom prst="rect">
            <a:avLst/>
          </a:prstGeom>
          <a:noFill/>
        </p:spPr>
        <p:txBody>
          <a:bodyPr wrap="square" rtlCol="0">
            <a:spAutoFit/>
          </a:bodyPr>
          <a:lstStyle/>
          <a:p>
            <a:fld id="{2FDD7AA2-414E-4B5E-A136-36751A1FD34B}" type="datetime4">
              <a:rPr lang="en-US" sz="1400">
                <a:solidFill>
                  <a:srgbClr val="FFFFFF"/>
                </a:solidFill>
              </a:rPr>
              <a:pPr/>
              <a:t>February 13, 2017</a:t>
            </a:fld>
            <a:endParaRPr lang="en-US" sz="1400" dirty="0">
              <a:solidFill>
                <a:srgbClr val="FFFFFF"/>
              </a:solidFill>
            </a:endParaRPr>
          </a:p>
        </p:txBody>
      </p:sp>
    </p:spTree>
    <p:extLst>
      <p:ext uri="{BB962C8B-B14F-4D97-AF65-F5344CB8AC3E}">
        <p14:creationId xmlns:p14="http://schemas.microsoft.com/office/powerpoint/2010/main" val="2452338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EdPays II - basic page">
    <p:spTree>
      <p:nvGrpSpPr>
        <p:cNvPr id="1" name=""/>
        <p:cNvGrpSpPr/>
        <p:nvPr/>
      </p:nvGrpSpPr>
      <p:grpSpPr>
        <a:xfrm>
          <a:off x="0" y="0"/>
          <a:ext cx="0" cy="0"/>
          <a:chOff x="0" y="0"/>
          <a:chExt cx="0" cy="0"/>
        </a:xfrm>
      </p:grpSpPr>
      <p:sp>
        <p:nvSpPr>
          <p:cNvPr id="4" name="Picture 3" descr="CB-Logo-2013.png"/>
          <p:cNvSpPr>
            <a:spLocks noChangeAspect="1"/>
          </p:cNvSpPr>
          <p:nvPr userDrawn="1"/>
        </p:nvSpPr>
        <p:spPr bwMode="auto">
          <a:xfrm>
            <a:off x="8018463" y="6624638"/>
            <a:ext cx="811212"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dirty="0" smtClean="0">
              <a:solidFill>
                <a:prstClr val="black"/>
              </a:solidFill>
            </a:endParaRPr>
          </a:p>
        </p:txBody>
      </p:sp>
      <p:sp>
        <p:nvSpPr>
          <p:cNvPr id="5" name="Rectangle 4"/>
          <p:cNvSpPr/>
          <p:nvPr userDrawn="1"/>
        </p:nvSpPr>
        <p:spPr>
          <a:xfrm>
            <a:off x="0" y="6508750"/>
            <a:ext cx="9144000" cy="26988"/>
          </a:xfrm>
          <a:prstGeom prst="rect">
            <a:avLst/>
          </a:prstGeom>
          <a:solidFill>
            <a:srgbClr val="0067A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6" name="TextBox 5"/>
          <p:cNvSpPr txBox="1">
            <a:spLocks noChangeArrowheads="1"/>
          </p:cNvSpPr>
          <p:nvPr userDrawn="1"/>
        </p:nvSpPr>
        <p:spPr bwMode="auto">
          <a:xfrm>
            <a:off x="3490913" y="6624638"/>
            <a:ext cx="2162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baseline="30000" dirty="0" smtClean="0">
                <a:solidFill>
                  <a:prstClr val="black"/>
                </a:solidFill>
                <a:latin typeface="Arial"/>
                <a:cs typeface="Arial"/>
              </a:rPr>
              <a:t>Education Pays 2016</a:t>
            </a:r>
          </a:p>
        </p:txBody>
      </p:sp>
      <p:sp>
        <p:nvSpPr>
          <p:cNvPr id="7" name="TextBox 6"/>
          <p:cNvSpPr txBox="1">
            <a:spLocks noChangeArrowheads="1"/>
          </p:cNvSpPr>
          <p:nvPr userDrawn="1"/>
        </p:nvSpPr>
        <p:spPr bwMode="auto">
          <a:xfrm>
            <a:off x="128606" y="6624638"/>
            <a:ext cx="2555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1200" baseline="30000" dirty="0" smtClean="0">
                <a:solidFill>
                  <a:prstClr val="black"/>
                </a:solidFill>
                <a:latin typeface="Arial"/>
                <a:cs typeface="Arial"/>
              </a:rPr>
              <a:t>For detailed data, visit: </a:t>
            </a:r>
            <a:r>
              <a:rPr lang="en-US" sz="1200" b="1" baseline="30000" dirty="0" smtClean="0">
                <a:solidFill>
                  <a:prstClr val="black"/>
                </a:solidFill>
                <a:latin typeface="Arial"/>
                <a:cs typeface="Arial"/>
              </a:rPr>
              <a:t>trends.collegeboard.org.</a:t>
            </a:r>
          </a:p>
        </p:txBody>
      </p:sp>
      <p:pic>
        <p:nvPicPr>
          <p:cNvPr id="9" name="Picture 1" descr="CB-Logo-2013.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18463" y="6624638"/>
            <a:ext cx="811212"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65548"/>
            <a:ext cx="8229600" cy="833680"/>
          </a:xfrm>
        </p:spPr>
        <p:txBody>
          <a:bodyPr lIns="0" tIns="0" rIns="0" bIns="0">
            <a:noAutofit/>
          </a:bodyPr>
          <a:lstStyle>
            <a:lvl1pPr algn="ctr">
              <a:defRPr sz="2400" b="1" i="0" baseline="0">
                <a:solidFill>
                  <a:srgbClr val="0067A2"/>
                </a:solidFill>
                <a:latin typeface="Arial"/>
                <a:cs typeface="Arial"/>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369641" y="6235643"/>
            <a:ext cx="7562850" cy="188264"/>
          </a:xfrm>
        </p:spPr>
        <p:txBody>
          <a:bodyPr lIns="0" tIns="0" rIns="0" bIns="0">
            <a:noAutofit/>
          </a:bodyPr>
          <a:lstStyle>
            <a:lvl1pPr marL="0" indent="0" algn="l">
              <a:buNone/>
              <a:defRPr sz="700">
                <a:latin typeface="Arial"/>
                <a:cs typeface="Arial"/>
              </a:defRPr>
            </a:lvl1pPr>
            <a:lvl2pPr algn="l">
              <a:buNone/>
              <a:defRPr sz="900"/>
            </a:lvl2pPr>
            <a:lvl3pPr algn="l">
              <a:buNone/>
              <a:defRPr sz="900"/>
            </a:lvl3pPr>
            <a:lvl4pPr algn="l">
              <a:buNone/>
              <a:defRPr sz="900"/>
            </a:lvl4pPr>
            <a:lvl5pPr algn="l">
              <a:buNone/>
              <a:defRPr sz="900"/>
            </a:lvl5pPr>
          </a:lstStyle>
          <a:p>
            <a:pPr lvl="0"/>
            <a:r>
              <a:rPr lang="en-US" dirty="0" smtClean="0"/>
              <a:t>Click to edit Master text styles</a:t>
            </a:r>
          </a:p>
        </p:txBody>
      </p:sp>
    </p:spTree>
    <p:extLst>
      <p:ext uri="{BB962C8B-B14F-4D97-AF65-F5344CB8AC3E}">
        <p14:creationId xmlns:p14="http://schemas.microsoft.com/office/powerpoint/2010/main" val="16841973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1030288"/>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2770399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274193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1" y="279403"/>
            <a:ext cx="2362200" cy="1162051"/>
          </a:xfrm>
          <a:prstGeom prst="rect">
            <a:avLst/>
          </a:prstGeo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2819400" y="482603"/>
            <a:ext cx="6172200" cy="5853113"/>
          </a:xfrm>
          <a:prstGeom prst="rect">
            <a:avLst/>
          </a:prstGeom>
        </p:spPr>
        <p:txBody>
          <a:bodyPr/>
          <a:lstStyle>
            <a:lvl1pPr marL="0" indent="0">
              <a:buNone/>
              <a:defRPr sz="32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1" y="1441460"/>
            <a:ext cx="2362200"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Date Placeholder 3"/>
          <p:cNvSpPr>
            <a:spLocks noGrp="1"/>
          </p:cNvSpPr>
          <p:nvPr>
            <p:ph type="dt" sz="half" idx="10"/>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cxnSp>
        <p:nvCxnSpPr>
          <p:cNvPr id="13" name="Straight Connector 12"/>
          <p:cNvCxnSpPr/>
          <p:nvPr userDrawn="1"/>
        </p:nvCxnSpPr>
        <p:spPr>
          <a:xfrm>
            <a:off x="2667000" y="58420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37881050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a:prstGeom prst="rect">
            <a:avLst/>
          </a:prstGeo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582"/>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410105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Footer Placeholder 5"/>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7" name="Slide Number Placeholder 6"/>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13491511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8" name="Footer Placeholder 7"/>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9" name="Slide Number Placeholder 8"/>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273498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4" name="Footer Placeholder 3"/>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5" name="Slide Number Placeholder 4"/>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29486952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3" name="Footer Placeholder 2"/>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4" name="Slide Number Placeholder 3"/>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23990654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Footer Placeholder 5"/>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7" name="Slide Number Placeholder 6"/>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30663289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Footer Placeholder 5"/>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7" name="Slide Number Placeholder 6"/>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379039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30549032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dirty="0">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38749017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1030288"/>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757745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763"/>
            <a:ext cx="5486400" cy="566739"/>
          </a:xfrm>
          <a:prstGeom prst="rect">
            <a:avLst/>
          </a:prstGeom>
        </p:spPr>
        <p:txBody>
          <a:bodyPr anchor="b"/>
          <a:lstStyle>
            <a:lvl1pPr algn="l">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509"/>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Date Placeholder 3"/>
          <p:cNvSpPr>
            <a:spLocks noGrp="1"/>
          </p:cNvSpPr>
          <p:nvPr>
            <p:ph type="dt" sz="half" idx="10"/>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8"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40897417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a:xfrm>
            <a:off x="3028950" y="6477000"/>
            <a:ext cx="2838450" cy="244476"/>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33197843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a:prstGeom prst="rect">
            <a:avLst/>
          </a:prstGeo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582"/>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37077155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Footer Placeholder 5"/>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7" name="Slide Number Placeholder 6"/>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29978810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8" name="Footer Placeholder 7"/>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9" name="Slide Number Placeholder 8"/>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6449611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4" name="Footer Placeholder 3"/>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5" name="Slide Number Placeholder 4"/>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19700677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3" name="Footer Placeholder 2"/>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4" name="Slide Number Placeholder 3"/>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4135227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Footer Placeholder 5"/>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7" name="Slide Number Placeholder 6"/>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1479200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Footer Placeholder 5"/>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7" name="Slide Number Placeholder 6"/>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1970600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1429198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469"/>
            <a:ext cx="20574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a:xfrm>
            <a:off x="3028950" y="6356469"/>
            <a:ext cx="3086100" cy="365125"/>
          </a:xfrm>
          <a:prstGeom prst="rect">
            <a:avLst/>
          </a:prstGeom>
        </p:spPr>
        <p:txBody>
          <a:bodyPr/>
          <a:lstStyle/>
          <a:p>
            <a:pPr eaLnBrk="0" fontAlgn="base" hangingPunct="0">
              <a:spcBef>
                <a:spcPct val="0"/>
              </a:spcBef>
              <a:spcAft>
                <a:spcPct val="0"/>
              </a:spcAft>
            </a:pPr>
            <a:endParaRPr lang="en-US" sz="2400">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a:xfrm>
            <a:off x="6457950" y="6356469"/>
            <a:ext cx="2057400" cy="365125"/>
          </a:xfrm>
          <a:prstGeom prst="rect">
            <a:avLst/>
          </a:prstGeom>
        </p:spPr>
        <p:txBody>
          <a:bodyPr/>
          <a:lstStyle/>
          <a:p>
            <a:pPr eaLnBrk="0" fontAlgn="base" hangingPunct="0">
              <a:spcBef>
                <a:spcPct val="0"/>
              </a:spcBef>
              <a:spcAft>
                <a:spcPct val="0"/>
              </a:spcAft>
            </a:pPr>
            <a:fld id="{3D730801-C446-4D34-B559-B4058342017C}" type="slidenum">
              <a:rPr lang="en-US" sz="2400">
                <a:solidFill>
                  <a:prstClr val="black">
                    <a:tint val="75000"/>
                  </a:prstClr>
                </a:solidFill>
                <a:latin typeface="Times New Roman" pitchFamily="18" charset="0"/>
              </a:rPr>
              <a:pPr eaLnBrk="0" fontAlgn="base" hangingPunct="0">
                <a:spcBef>
                  <a:spcPct val="0"/>
                </a:spcBef>
                <a:spcAft>
                  <a:spcPct val="0"/>
                </a:spcAft>
              </a:pPr>
              <a:t>‹#›</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3491882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
        <p:nvSpPr>
          <p:cNvPr id="2" name="Title 1"/>
          <p:cNvSpPr>
            <a:spLocks noGrp="1"/>
          </p:cNvSpPr>
          <p:nvPr>
            <p:ph type="title"/>
          </p:nvPr>
        </p:nvSpPr>
        <p:spPr>
          <a:xfrm>
            <a:off x="609600" y="2819400"/>
            <a:ext cx="8229600" cy="1143000"/>
          </a:xfrm>
          <a:prstGeom prst="rect">
            <a:avLst/>
          </a:prstGeom>
        </p:spPr>
        <p:txBody>
          <a:bodyPr/>
          <a:lstStyle/>
          <a:p>
            <a:r>
              <a:rPr lang="en-US" smtClean="0"/>
              <a:t>Click to edit Master title style</a:t>
            </a:r>
            <a:endParaRPr lang="en-US"/>
          </a:p>
        </p:txBody>
      </p:sp>
      <p:sp>
        <p:nvSpPr>
          <p:cNvPr id="4" name="Text Placeholder 3"/>
          <p:cNvSpPr>
            <a:spLocks noGrp="1"/>
          </p:cNvSpPr>
          <p:nvPr>
            <p:ph type="body" sz="quarter" idx="10" hasCustomPrompt="1"/>
          </p:nvPr>
        </p:nvSpPr>
        <p:spPr>
          <a:xfrm>
            <a:off x="1828800" y="3937015"/>
            <a:ext cx="5943600" cy="935567"/>
          </a:xfrm>
          <a:prstGeom prst="rect">
            <a:avLst/>
          </a:prstGeom>
        </p:spPr>
        <p:txBody>
          <a:bodyPr/>
          <a:lstStyle>
            <a:lvl1pPr marL="0" indent="0" algn="ctr">
              <a:buNone/>
              <a:defRPr>
                <a:solidFill>
                  <a:schemeClr val="bg1">
                    <a:lumMod val="50000"/>
                  </a:schemeClr>
                </a:solidFill>
              </a:defRPr>
            </a:lvl1pPr>
          </a:lstStyle>
          <a:p>
            <a:r>
              <a:rPr lang="en-US" dirty="0" smtClean="0"/>
              <a:t>Click to edit Master subtitle style</a:t>
            </a:r>
            <a:endParaRPr lang="en-US" dirty="0"/>
          </a:p>
        </p:txBody>
      </p:sp>
      <p:sp>
        <p:nvSpPr>
          <p:cNvPr id="7" name="Slide Number Placeholder 5"/>
          <p:cNvSpPr>
            <a:spLocks noGrp="1"/>
          </p:cNvSpPr>
          <p:nvPr>
            <p:ph type="sldNum" sz="quarter" idx="4"/>
          </p:nvPr>
        </p:nvSpPr>
        <p:spPr>
          <a:xfrm>
            <a:off x="8077200" y="6467638"/>
            <a:ext cx="990600" cy="365125"/>
          </a:xfrm>
          <a:prstGeom prst="rect">
            <a:avLst/>
          </a:prstGeom>
        </p:spPr>
        <p:txBody>
          <a:bodyPr/>
          <a:lstStyle>
            <a:lvl1pPr>
              <a:defRPr sz="1200" b="1">
                <a:solidFill>
                  <a:schemeClr val="tx1"/>
                </a:solidFill>
              </a:defRPr>
            </a:lvl1pPr>
          </a:lstStyle>
          <a:p>
            <a:pPr algn="r"/>
            <a:fld id="{63367C75-72A5-4526-8D00-8554BFB728E3}"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14935090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8"/>
          <p:cNvSpPr/>
          <p:nvPr userDrawn="1"/>
        </p:nvSpPr>
        <p:spPr>
          <a:xfrm>
            <a:off x="0" y="0"/>
            <a:ext cx="91440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2" descr="Z:\!ACTIVE\Steve\DHS-powerpoint-redesign-header1.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23838"/>
            <a:ext cx="9144000" cy="404812"/>
          </a:xfrm>
          <a:prstGeom prst="rect">
            <a:avLst/>
          </a:prstGeom>
          <a:noFill/>
          <a:ln w="9525">
            <a:noFill/>
            <a:miter lim="800000"/>
            <a:headEnd/>
            <a:tailEnd/>
          </a:ln>
        </p:spPr>
      </p:pic>
      <p:sp>
        <p:nvSpPr>
          <p:cNvPr id="7" name="Rectangle 7"/>
          <p:cNvSpPr/>
          <p:nvPr userDrawn="1"/>
        </p:nvSpPr>
        <p:spPr>
          <a:xfrm>
            <a:off x="0" y="628650"/>
            <a:ext cx="9144000" cy="711200"/>
          </a:xfrm>
          <a:prstGeom prst="rect">
            <a:avLst/>
          </a:prstGeom>
          <a:solidFill>
            <a:srgbClr val="2536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8" name="Picture 3"/>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339958"/>
            <a:ext cx="9144000" cy="93663"/>
          </a:xfrm>
          <a:prstGeom prst="rect">
            <a:avLst/>
          </a:prstGeom>
          <a:noFill/>
          <a:ln w="9525">
            <a:noFill/>
            <a:miter lim="800000"/>
            <a:headEnd/>
            <a:tailEnd/>
          </a:ln>
        </p:spPr>
      </p:pic>
      <p:sp>
        <p:nvSpPr>
          <p:cNvPr id="9" name="Rectangle 12"/>
          <p:cNvSpPr/>
          <p:nvPr userDrawn="1"/>
        </p:nvSpPr>
        <p:spPr>
          <a:xfrm>
            <a:off x="6858000" y="6172200"/>
            <a:ext cx="2133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1" name="Picture 5" descr="Z:\!ACTIVE\Steve\dhs-do.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218240" y="5757971"/>
            <a:ext cx="2497137" cy="777875"/>
          </a:xfrm>
          <a:prstGeom prst="rect">
            <a:avLst/>
          </a:prstGeom>
          <a:noFill/>
          <a:ln w="9525">
            <a:noFill/>
            <a:miter lim="800000"/>
            <a:headEnd/>
            <a:tailEnd/>
          </a:ln>
        </p:spPr>
      </p:pic>
      <p:sp>
        <p:nvSpPr>
          <p:cNvPr id="3" name="Subtitle 2"/>
          <p:cNvSpPr>
            <a:spLocks noGrp="1"/>
          </p:cNvSpPr>
          <p:nvPr>
            <p:ph type="subTitle" idx="1"/>
          </p:nvPr>
        </p:nvSpPr>
        <p:spPr>
          <a:xfrm>
            <a:off x="381000" y="1600200"/>
            <a:ext cx="5410200" cy="2133600"/>
          </a:xfrm>
        </p:spPr>
        <p:txBody>
          <a:bodyPr/>
          <a:lstStyle>
            <a:lvl1pPr marL="0" indent="0" algn="l">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1000" y="628152"/>
            <a:ext cx="7772400" cy="591048"/>
          </a:xfrm>
        </p:spPr>
        <p:txBody>
          <a:bodyPr>
            <a:norm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10" name="Picture Placeholder 2"/>
          <p:cNvSpPr>
            <a:spLocks noGrp="1"/>
          </p:cNvSpPr>
          <p:nvPr>
            <p:ph type="pic" idx="13"/>
          </p:nvPr>
        </p:nvSpPr>
        <p:spPr>
          <a:xfrm>
            <a:off x="6096000" y="1600200"/>
            <a:ext cx="2819400" cy="3352800"/>
          </a:xfrm>
        </p:spPr>
        <p:txBody>
          <a:bodyPr rtlCol="0">
            <a:norm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Footer Placeholder 4"/>
          <p:cNvSpPr>
            <a:spLocks noGrp="1"/>
          </p:cNvSpPr>
          <p:nvPr>
            <p:ph type="ftr" sz="quarter" idx="14"/>
          </p:nvPr>
        </p:nvSpPr>
        <p:spPr/>
        <p:txBody>
          <a:bodyPr/>
          <a:lstStyle>
            <a:lvl1pPr>
              <a:defRPr>
                <a:latin typeface="Arial" charset="0"/>
                <a:cs typeface="Arial" charset="0"/>
              </a:defRPr>
            </a:lvl1pPr>
          </a:lstStyle>
          <a:p>
            <a:pPr>
              <a:defRPr/>
            </a:pPr>
            <a:endParaRPr lang="en-US" dirty="0"/>
          </a:p>
        </p:txBody>
      </p:sp>
      <p:sp>
        <p:nvSpPr>
          <p:cNvPr id="13" name="Slide Number Placeholder 5"/>
          <p:cNvSpPr>
            <a:spLocks noGrp="1"/>
          </p:cNvSpPr>
          <p:nvPr>
            <p:ph type="sldNum" sz="quarter" idx="15"/>
          </p:nvPr>
        </p:nvSpPr>
        <p:spPr/>
        <p:txBody>
          <a:bodyPr/>
          <a:lstStyle>
            <a:lvl1pPr>
              <a:defRPr/>
            </a:lvl1pPr>
          </a:lstStyle>
          <a:p>
            <a:pPr>
              <a:defRPr/>
            </a:pPr>
            <a:fld id="{383F03E6-D62E-4AAD-980F-00BC4E4D8B7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370259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688FAC0E-8ABB-493A-A731-8A1E3BA3997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0006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8"/>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C9E0B2FE-48C0-495D-8FF5-3B6BED25022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965513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707CE4CE-7F56-4360-B6A2-7535FD4BB9B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191989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82B29EC8-2925-45F2-B490-71781E90259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17211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4631BFC4-FBE1-4F69-9BB3-CBF5556A922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7845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p>
        </p:txBody>
      </p:sp>
      <p:sp>
        <p:nvSpPr>
          <p:cNvPr id="3" name="Slide Number Placeholder 5"/>
          <p:cNvSpPr>
            <a:spLocks noGrp="1"/>
          </p:cNvSpPr>
          <p:nvPr>
            <p:ph type="sldNum" sz="quarter" idx="11"/>
          </p:nvPr>
        </p:nvSpPr>
        <p:spPr/>
        <p:txBody>
          <a:bodyPr/>
          <a:lstStyle>
            <a:lvl1pPr>
              <a:defRPr/>
            </a:lvl1pPr>
          </a:lstStyle>
          <a:p>
            <a:pPr>
              <a:defRPr/>
            </a:pPr>
            <a:fld id="{04F8AAE6-50CF-4B46-BE47-ABF7071D76B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86596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21C8E116-651C-4E54-80AB-3023B041240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68651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5B1F7180-A961-44C8-A231-A3CB1021239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95227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6BBC7671-1E52-4AAA-A59F-68B2B8756E4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1514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0.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theme" Target="../theme/theme1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2.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3.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5.jpe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5.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8.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8.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0.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image" Target="../media/image5.jpeg"/><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theme" Target="../theme/theme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5791200" y="6400800"/>
            <a:ext cx="3352800" cy="482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0" y="6400800"/>
            <a:ext cx="3352800" cy="482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1828800" y="6400800"/>
            <a:ext cx="5486400" cy="48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5"/>
          <p:cNvSpPr>
            <a:spLocks noGrp="1"/>
          </p:cNvSpPr>
          <p:nvPr>
            <p:ph type="sldNum" sz="quarter" idx="4"/>
          </p:nvPr>
        </p:nvSpPr>
        <p:spPr>
          <a:xfrm>
            <a:off x="8077200" y="6416838"/>
            <a:ext cx="990600" cy="365125"/>
          </a:xfrm>
          <a:prstGeom prst="rect">
            <a:avLst/>
          </a:prstGeom>
        </p:spPr>
        <p:txBody>
          <a:bodyPr/>
          <a:lstStyle>
            <a:lvl1pPr>
              <a:defRPr sz="1200">
                <a:solidFill>
                  <a:schemeClr val="bg1"/>
                </a:solidFill>
              </a:defRPr>
            </a:lvl1pPr>
          </a:lstStyle>
          <a:p>
            <a:pPr algn="r"/>
            <a:fld id="{63367C75-72A5-4526-8D00-8554BFB728E3}" type="slidenum">
              <a:rPr lang="en-US" smtClean="0">
                <a:solidFill>
                  <a:prstClr val="white"/>
                </a:solidFill>
              </a:rPr>
              <a:pPr algn="r"/>
              <a:t>‹#›</a:t>
            </a:fld>
            <a:endParaRPr lang="en-US" dirty="0">
              <a:solidFill>
                <a:prstClr val="white"/>
              </a:solidFill>
            </a:endParaRPr>
          </a:p>
        </p:txBody>
      </p:sp>
      <p:sp>
        <p:nvSpPr>
          <p:cNvPr id="12" name="Rectangle 11"/>
          <p:cNvSpPr/>
          <p:nvPr/>
        </p:nvSpPr>
        <p:spPr>
          <a:xfrm>
            <a:off x="0" y="2"/>
            <a:ext cx="9144000" cy="342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361788960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smtClean="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D4213756-11E9-46AA-84FD-93D38895450B}"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300895369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671D3B-2545-4F24-9691-5574F2DACD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46299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8EE0F-A9BE-47BD-95F9-0A18059C6F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04926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51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51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1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B48D6-723D-4F5B-A2CD-E73ACEDDB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99590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5791200" y="6400800"/>
            <a:ext cx="3352800" cy="482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0" y="6400800"/>
            <a:ext cx="3352800" cy="482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1828800" y="6400800"/>
            <a:ext cx="5486400" cy="48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5"/>
          <p:cNvSpPr>
            <a:spLocks noGrp="1"/>
          </p:cNvSpPr>
          <p:nvPr>
            <p:ph type="sldNum" sz="quarter" idx="4"/>
          </p:nvPr>
        </p:nvSpPr>
        <p:spPr>
          <a:xfrm>
            <a:off x="8077200" y="6416838"/>
            <a:ext cx="990600" cy="365125"/>
          </a:xfrm>
          <a:prstGeom prst="rect">
            <a:avLst/>
          </a:prstGeom>
        </p:spPr>
        <p:txBody>
          <a:bodyPr/>
          <a:lstStyle>
            <a:lvl1pPr>
              <a:defRPr sz="1200">
                <a:solidFill>
                  <a:schemeClr val="bg1"/>
                </a:solidFill>
              </a:defRPr>
            </a:lvl1pPr>
          </a:lstStyle>
          <a:p>
            <a:pPr algn="r"/>
            <a:fld id="{63367C75-72A5-4526-8D00-8554BFB728E3}" type="slidenum">
              <a:rPr lang="en-US" smtClean="0">
                <a:solidFill>
                  <a:prstClr val="white"/>
                </a:solidFill>
              </a:rPr>
              <a:pPr algn="r"/>
              <a:t>‹#›</a:t>
            </a:fld>
            <a:endParaRPr lang="en-US" dirty="0">
              <a:solidFill>
                <a:prstClr val="white"/>
              </a:solidFill>
            </a:endParaRPr>
          </a:p>
        </p:txBody>
      </p:sp>
      <p:sp>
        <p:nvSpPr>
          <p:cNvPr id="12" name="Rectangle 11"/>
          <p:cNvSpPr/>
          <p:nvPr/>
        </p:nvSpPr>
        <p:spPr>
          <a:xfrm>
            <a:off x="0" y="2"/>
            <a:ext cx="9144000" cy="342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21596341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5791200" y="6400800"/>
            <a:ext cx="3352800" cy="482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0" y="6400800"/>
            <a:ext cx="3352800" cy="482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1828800" y="6400800"/>
            <a:ext cx="5486400" cy="48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lide Number Placeholder 5"/>
          <p:cNvSpPr>
            <a:spLocks noGrp="1"/>
          </p:cNvSpPr>
          <p:nvPr>
            <p:ph type="sldNum" sz="quarter" idx="4"/>
          </p:nvPr>
        </p:nvSpPr>
        <p:spPr>
          <a:xfrm>
            <a:off x="8077200" y="6416838"/>
            <a:ext cx="990600" cy="365125"/>
          </a:xfrm>
          <a:prstGeom prst="rect">
            <a:avLst/>
          </a:prstGeom>
        </p:spPr>
        <p:txBody>
          <a:bodyPr/>
          <a:lstStyle>
            <a:lvl1pPr>
              <a:defRPr sz="1200">
                <a:solidFill>
                  <a:schemeClr val="bg1"/>
                </a:solidFill>
              </a:defRPr>
            </a:lvl1pPr>
          </a:lstStyle>
          <a:p>
            <a:pPr algn="r"/>
            <a:fld id="{63367C75-72A5-4526-8D00-8554BFB728E3}" type="slidenum">
              <a:rPr lang="en-US" smtClean="0">
                <a:solidFill>
                  <a:prstClr val="white"/>
                </a:solidFill>
              </a:rPr>
              <a:pPr algn="r"/>
              <a:t>‹#›</a:t>
            </a:fld>
            <a:endParaRPr lang="en-US" dirty="0">
              <a:solidFill>
                <a:prstClr val="white"/>
              </a:solidFill>
            </a:endParaRPr>
          </a:p>
        </p:txBody>
      </p:sp>
      <p:sp>
        <p:nvSpPr>
          <p:cNvPr id="12" name="Rectangle 11"/>
          <p:cNvSpPr/>
          <p:nvPr/>
        </p:nvSpPr>
        <p:spPr>
          <a:xfrm>
            <a:off x="0" y="2"/>
            <a:ext cx="9144000" cy="342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ate Placeholder 3"/>
          <p:cNvSpPr>
            <a:spLocks noGrp="1"/>
          </p:cNvSpPr>
          <p:nvPr>
            <p:ph type="dt" sz="half" idx="2"/>
          </p:nvPr>
        </p:nvSpPr>
        <p:spPr>
          <a:xfrm>
            <a:off x="76200" y="12971"/>
            <a:ext cx="1295400" cy="365125"/>
          </a:xfrm>
          <a:prstGeom prst="rect">
            <a:avLst/>
          </a:prstGeom>
        </p:spPr>
        <p:txBody>
          <a:bodyPr/>
          <a:lstStyle>
            <a:lvl1pPr algn="l">
              <a:defRPr sz="1000">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114611248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81"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83680"/>
            <a:ext cx="9144000" cy="274320"/>
          </a:xfrm>
          <a:prstGeom prst="rect">
            <a:avLst/>
          </a:prstGeom>
          <a:pattFill prst="ltHorz">
            <a:fgClr>
              <a:schemeClr val="tx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E5A5A"/>
              </a:solidFill>
            </a:endParaRPr>
          </a:p>
        </p:txBody>
      </p:sp>
      <p:cxnSp>
        <p:nvCxnSpPr>
          <p:cNvPr id="13" name="Straight Connector 12"/>
          <p:cNvCxnSpPr/>
          <p:nvPr userDrawn="1"/>
        </p:nvCxnSpPr>
        <p:spPr>
          <a:xfrm flipH="1">
            <a:off x="-65314" y="1074219"/>
            <a:ext cx="7257" cy="2902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1" y="921657"/>
            <a:ext cx="9136743" cy="45719"/>
          </a:xfrm>
          <a:prstGeom prst="rect">
            <a:avLst/>
          </a:prstGeom>
          <a:solidFill>
            <a:schemeClr val="bg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0" y="6227077"/>
            <a:ext cx="1143000" cy="613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15"/>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2351" y="6333570"/>
            <a:ext cx="942694" cy="460095"/>
          </a:xfrm>
          <a:prstGeom prst="rect">
            <a:avLst/>
          </a:prstGeom>
        </p:spPr>
      </p:pic>
      <p:sp>
        <p:nvSpPr>
          <p:cNvPr id="9" name="Rectangle 8"/>
          <p:cNvSpPr/>
          <p:nvPr userDrawn="1"/>
        </p:nvSpPr>
        <p:spPr>
          <a:xfrm>
            <a:off x="3147" y="783771"/>
            <a:ext cx="1011898" cy="129648"/>
          </a:xfrm>
          <a:prstGeom prst="rect">
            <a:avLst/>
          </a:prstGeom>
          <a:pattFill prst="ltHorz">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Title Placeholder 17"/>
          <p:cNvSpPr>
            <a:spLocks noGrp="1"/>
          </p:cNvSpPr>
          <p:nvPr>
            <p:ph type="title"/>
          </p:nvPr>
        </p:nvSpPr>
        <p:spPr>
          <a:xfrm>
            <a:off x="982882" y="142700"/>
            <a:ext cx="7886700" cy="82014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628650" y="1190184"/>
            <a:ext cx="7886700" cy="4986785"/>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Footer Placeholder 19"/>
          <p:cNvSpPr>
            <a:spLocks noGrp="1"/>
          </p:cNvSpPr>
          <p:nvPr>
            <p:ph type="ftr" sz="quarter" idx="3"/>
          </p:nvPr>
        </p:nvSpPr>
        <p:spPr>
          <a:xfrm>
            <a:off x="3028950" y="635651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21" name="Slide Number Placeholder 20"/>
          <p:cNvSpPr>
            <a:spLocks noGrp="1"/>
          </p:cNvSpPr>
          <p:nvPr>
            <p:ph type="sldNum" sz="quarter" idx="4"/>
          </p:nvPr>
        </p:nvSpPr>
        <p:spPr>
          <a:xfrm>
            <a:off x="6457950" y="635651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A11B-67C3-4462-8F59-75DAC61585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28817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2800" kern="1200" cap="all" baseline="0">
          <a:solidFill>
            <a:schemeClr val="accent1"/>
          </a:solidFill>
          <a:latin typeface="+mn-lt"/>
          <a:ea typeface="+mj-ea"/>
          <a:cs typeface="+mj-cs"/>
        </a:defRPr>
      </a:lvl1pPr>
    </p:titleStyle>
    <p:bodyStyle>
      <a:lvl1pPr marL="34290" indent="0" algn="l" defTabSz="685800" rtl="0" eaLnBrk="1" latinLnBrk="0" hangingPunct="1">
        <a:lnSpc>
          <a:spcPct val="90000"/>
        </a:lnSpc>
        <a:spcBef>
          <a:spcPts val="1350"/>
        </a:spcBef>
        <a:buClr>
          <a:schemeClr val="accent4"/>
        </a:buClr>
        <a:buSzPct val="100000"/>
        <a:buFont typeface="Arial" pitchFamily="34" charset="0"/>
        <a:buNone/>
        <a:defRPr sz="2400" kern="1200">
          <a:solidFill>
            <a:schemeClr val="tx2"/>
          </a:solidFill>
          <a:latin typeface="+mn-lt"/>
          <a:ea typeface="+mn-ea"/>
          <a:cs typeface="+mn-cs"/>
        </a:defRPr>
      </a:lvl1pPr>
      <a:lvl2pPr marL="445770" indent="-171450" algn="l" defTabSz="685800" rtl="0" eaLnBrk="1" latinLnBrk="0" hangingPunct="1">
        <a:lnSpc>
          <a:spcPct val="90000"/>
        </a:lnSpc>
        <a:spcBef>
          <a:spcPts val="600"/>
        </a:spcBef>
        <a:buClr>
          <a:schemeClr val="accent6"/>
        </a:buClr>
        <a:buSzPct val="100000"/>
        <a:buFont typeface="Wingdings" panose="05000000000000000000" pitchFamily="2" charset="2"/>
        <a:buChar char="§"/>
        <a:defRPr sz="200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1"/>
        </a:buClr>
        <a:buSzPct val="100000"/>
        <a:buFont typeface="Arial" pitchFamily="34" charset="0"/>
        <a:buChar char="▪"/>
        <a:defRPr sz="18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accent1"/>
        </a:buClr>
        <a:buSzPct val="100000"/>
        <a:buFont typeface="Wingdings" panose="05000000000000000000" pitchFamily="2" charset="2"/>
        <a:buChar char="§"/>
        <a:defRPr sz="1600" kern="1200">
          <a:solidFill>
            <a:schemeClr val="tx2"/>
          </a:solidFill>
          <a:latin typeface="+mn-lt"/>
          <a:ea typeface="+mn-ea"/>
          <a:cs typeface="+mn-cs"/>
        </a:defRPr>
      </a:lvl4pPr>
      <a:lvl5pPr marL="1097280" indent="-137160" algn="l" defTabSz="685800" rtl="0" eaLnBrk="1" latinLnBrk="0" hangingPunct="1">
        <a:lnSpc>
          <a:spcPct val="90000"/>
        </a:lnSpc>
        <a:spcBef>
          <a:spcPts val="600"/>
        </a:spcBef>
        <a:buClr>
          <a:schemeClr val="bg1">
            <a:lumMod val="50000"/>
          </a:schemeClr>
        </a:buClr>
        <a:buSzPct val="100000"/>
        <a:buFont typeface="Arial" pitchFamily="34" charset="0"/>
        <a:buChar char="▪"/>
        <a:defRPr sz="1400" kern="1200">
          <a:solidFill>
            <a:schemeClr val="tx2"/>
          </a:solidFill>
          <a:latin typeface="+mn-lt"/>
          <a:ea typeface="+mn-ea"/>
          <a:cs typeface="+mn-cs"/>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80">
          <p15:clr>
            <a:srgbClr val="F26B43"/>
          </p15:clr>
        </p15:guide>
        <p15:guide id="4"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83680"/>
            <a:ext cx="9144000" cy="274320"/>
          </a:xfrm>
          <a:prstGeom prst="rect">
            <a:avLst/>
          </a:prstGeom>
          <a:pattFill prst="ltHorz">
            <a:fgClr>
              <a:schemeClr val="tx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E5A5A"/>
              </a:solidFill>
            </a:endParaRPr>
          </a:p>
        </p:txBody>
      </p:sp>
      <p:cxnSp>
        <p:nvCxnSpPr>
          <p:cNvPr id="13" name="Straight Connector 12"/>
          <p:cNvCxnSpPr/>
          <p:nvPr userDrawn="1"/>
        </p:nvCxnSpPr>
        <p:spPr>
          <a:xfrm flipH="1">
            <a:off x="-65314" y="1074219"/>
            <a:ext cx="7257" cy="2902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1" y="921657"/>
            <a:ext cx="9136743" cy="45719"/>
          </a:xfrm>
          <a:prstGeom prst="rect">
            <a:avLst/>
          </a:prstGeom>
          <a:solidFill>
            <a:schemeClr val="bg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0" y="6227077"/>
            <a:ext cx="1143000" cy="613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15"/>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72351" y="6333570"/>
            <a:ext cx="942694" cy="460095"/>
          </a:xfrm>
          <a:prstGeom prst="rect">
            <a:avLst/>
          </a:prstGeom>
        </p:spPr>
      </p:pic>
      <p:sp>
        <p:nvSpPr>
          <p:cNvPr id="9" name="Rectangle 8"/>
          <p:cNvSpPr/>
          <p:nvPr userDrawn="1"/>
        </p:nvSpPr>
        <p:spPr>
          <a:xfrm>
            <a:off x="3147" y="783771"/>
            <a:ext cx="1011898" cy="129648"/>
          </a:xfrm>
          <a:prstGeom prst="rect">
            <a:avLst/>
          </a:prstGeom>
          <a:pattFill prst="ltHorz">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Title Placeholder 17"/>
          <p:cNvSpPr>
            <a:spLocks noGrp="1"/>
          </p:cNvSpPr>
          <p:nvPr>
            <p:ph type="title"/>
          </p:nvPr>
        </p:nvSpPr>
        <p:spPr>
          <a:xfrm>
            <a:off x="982882" y="142700"/>
            <a:ext cx="7886700" cy="82014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628650" y="1190184"/>
            <a:ext cx="7886700" cy="4986785"/>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Footer Placeholder 19"/>
          <p:cNvSpPr>
            <a:spLocks noGrp="1"/>
          </p:cNvSpPr>
          <p:nvPr>
            <p:ph type="ftr" sz="quarter" idx="3"/>
          </p:nvPr>
        </p:nvSpPr>
        <p:spPr>
          <a:xfrm>
            <a:off x="3028950" y="635651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21" name="Slide Number Placeholder 20"/>
          <p:cNvSpPr>
            <a:spLocks noGrp="1"/>
          </p:cNvSpPr>
          <p:nvPr>
            <p:ph type="sldNum" sz="quarter" idx="4"/>
          </p:nvPr>
        </p:nvSpPr>
        <p:spPr>
          <a:xfrm>
            <a:off x="6457950" y="635651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A11B-67C3-4462-8F59-75DAC61585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59903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2800" kern="1200" cap="all" baseline="0">
          <a:solidFill>
            <a:schemeClr val="accent1"/>
          </a:solidFill>
          <a:latin typeface="+mn-lt"/>
          <a:ea typeface="+mj-ea"/>
          <a:cs typeface="+mj-cs"/>
        </a:defRPr>
      </a:lvl1pPr>
    </p:titleStyle>
    <p:bodyStyle>
      <a:lvl1pPr marL="34290" indent="0" algn="l" defTabSz="685800" rtl="0" eaLnBrk="1" latinLnBrk="0" hangingPunct="1">
        <a:lnSpc>
          <a:spcPct val="90000"/>
        </a:lnSpc>
        <a:spcBef>
          <a:spcPts val="1350"/>
        </a:spcBef>
        <a:buClr>
          <a:schemeClr val="accent4"/>
        </a:buClr>
        <a:buSzPct val="100000"/>
        <a:buFont typeface="Arial" pitchFamily="34" charset="0"/>
        <a:buNone/>
        <a:defRPr sz="2400" kern="1200">
          <a:solidFill>
            <a:schemeClr val="tx2"/>
          </a:solidFill>
          <a:latin typeface="+mn-lt"/>
          <a:ea typeface="+mn-ea"/>
          <a:cs typeface="+mn-cs"/>
        </a:defRPr>
      </a:lvl1pPr>
      <a:lvl2pPr marL="445770" indent="-171450" algn="l" defTabSz="685800" rtl="0" eaLnBrk="1" latinLnBrk="0" hangingPunct="1">
        <a:lnSpc>
          <a:spcPct val="90000"/>
        </a:lnSpc>
        <a:spcBef>
          <a:spcPts val="600"/>
        </a:spcBef>
        <a:buClr>
          <a:schemeClr val="accent6"/>
        </a:buClr>
        <a:buSzPct val="100000"/>
        <a:buFont typeface="Wingdings" panose="05000000000000000000" pitchFamily="2" charset="2"/>
        <a:buChar char="§"/>
        <a:defRPr sz="200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1"/>
        </a:buClr>
        <a:buSzPct val="100000"/>
        <a:buFont typeface="Arial" pitchFamily="34" charset="0"/>
        <a:buChar char="▪"/>
        <a:defRPr sz="18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accent1"/>
        </a:buClr>
        <a:buSzPct val="100000"/>
        <a:buFont typeface="Wingdings" panose="05000000000000000000" pitchFamily="2" charset="2"/>
        <a:buChar char="§"/>
        <a:defRPr sz="1600" kern="1200">
          <a:solidFill>
            <a:schemeClr val="tx2"/>
          </a:solidFill>
          <a:latin typeface="+mn-lt"/>
          <a:ea typeface="+mn-ea"/>
          <a:cs typeface="+mn-cs"/>
        </a:defRPr>
      </a:lvl4pPr>
      <a:lvl5pPr marL="1097280" indent="-137160" algn="l" defTabSz="685800" rtl="0" eaLnBrk="1" latinLnBrk="0" hangingPunct="1">
        <a:lnSpc>
          <a:spcPct val="90000"/>
        </a:lnSpc>
        <a:spcBef>
          <a:spcPts val="600"/>
        </a:spcBef>
        <a:buClr>
          <a:schemeClr val="bg1">
            <a:lumMod val="50000"/>
          </a:schemeClr>
        </a:buClr>
        <a:buSzPct val="100000"/>
        <a:buFont typeface="Arial" pitchFamily="34" charset="0"/>
        <a:buChar char="▪"/>
        <a:defRPr sz="1400" kern="1200">
          <a:solidFill>
            <a:schemeClr val="tx2"/>
          </a:solidFill>
          <a:latin typeface="+mn-lt"/>
          <a:ea typeface="+mn-ea"/>
          <a:cs typeface="+mn-cs"/>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80" userDrawn="1">
          <p15:clr>
            <a:srgbClr val="F26B43"/>
          </p15:clr>
        </p15:guide>
        <p15:guide id="4" orient="horz" pos="216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30288"/>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9" name="Rectangle 4"/>
          <p:cNvSpPr>
            <a:spLocks noChangeArrowheads="1"/>
          </p:cNvSpPr>
          <p:nvPr userDrawn="1"/>
        </p:nvSpPr>
        <p:spPr bwMode="auto">
          <a:xfrm>
            <a:off x="4038605" y="6180892"/>
            <a:ext cx="5072743" cy="677108"/>
          </a:xfrm>
          <a:prstGeom prst="rect">
            <a:avLst/>
          </a:prstGeom>
          <a:noFill/>
          <a:ln w="9525">
            <a:noFill/>
            <a:miter lim="800000"/>
            <a:headEnd/>
            <a:tailEnd/>
          </a:ln>
        </p:spPr>
        <p:txBody>
          <a:bodyPr wrap="square">
            <a:spAutoFit/>
          </a:bodyPr>
          <a:lstStyle/>
          <a:p>
            <a:pPr algn="r"/>
            <a:r>
              <a:rPr lang="en-US" sz="1400" b="1" dirty="0">
                <a:solidFill>
                  <a:srgbClr val="666633"/>
                </a:solidFill>
                <a:latin typeface="Arial" panose="020B0604020202020204" pitchFamily="34" charset="0"/>
                <a:cs typeface="Arial" panose="020B0604020202020204" pitchFamily="34" charset="0"/>
              </a:rPr>
              <a:t>Dacia Johnson: Executive Director </a:t>
            </a:r>
          </a:p>
          <a:p>
            <a:pPr algn="r"/>
            <a:r>
              <a:rPr lang="en-US" sz="1200" b="1" dirty="0">
                <a:solidFill>
                  <a:srgbClr val="666633"/>
                </a:solidFill>
                <a:latin typeface="Arial" panose="020B0604020202020204" pitchFamily="34" charset="0"/>
                <a:cs typeface="Arial" panose="020B0604020202020204" pitchFamily="34" charset="0"/>
              </a:rPr>
              <a:t>House Higher Education and Workforce Development Committee</a:t>
            </a:r>
          </a:p>
          <a:p>
            <a:pPr algn="r"/>
            <a:r>
              <a:rPr lang="en-US" sz="1200" b="1" dirty="0">
                <a:solidFill>
                  <a:srgbClr val="666633"/>
                </a:solidFill>
                <a:latin typeface="Arial" panose="020B0604020202020204" pitchFamily="34" charset="0"/>
                <a:cs typeface="Arial" panose="020B0604020202020204" pitchFamily="34" charset="0"/>
              </a:rPr>
              <a:t>February 14, 2017  </a:t>
            </a:r>
          </a:p>
        </p:txBody>
      </p:sp>
      <p:pic>
        <p:nvPicPr>
          <p:cNvPr id="17" name="Picture 16" descr="colorocb"/>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76200" y="6275699"/>
            <a:ext cx="843042" cy="498162"/>
          </a:xfrm>
          <a:prstGeom prst="rect">
            <a:avLst/>
          </a:prstGeom>
          <a:noFill/>
          <a:ln w="9525">
            <a:noFill/>
            <a:miter lim="800000"/>
            <a:headEnd/>
            <a:tailEnd/>
          </a:ln>
        </p:spPr>
      </p:pic>
      <p:cxnSp>
        <p:nvCxnSpPr>
          <p:cNvPr id="19" name="Straight Connector 18"/>
          <p:cNvCxnSpPr/>
          <p:nvPr userDrawn="1"/>
        </p:nvCxnSpPr>
        <p:spPr>
          <a:xfrm>
            <a:off x="0" y="6172200"/>
            <a:ext cx="9144000" cy="0"/>
          </a:xfrm>
          <a:prstGeom prst="line">
            <a:avLst/>
          </a:prstGeom>
          <a:ln>
            <a:solidFill>
              <a:srgbClr val="6666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96127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30288"/>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6" name="Rectangle 4"/>
          <p:cNvSpPr>
            <a:spLocks noChangeArrowheads="1"/>
          </p:cNvSpPr>
          <p:nvPr userDrawn="1"/>
        </p:nvSpPr>
        <p:spPr bwMode="auto">
          <a:xfrm>
            <a:off x="4038605" y="6180892"/>
            <a:ext cx="5072743" cy="677108"/>
          </a:xfrm>
          <a:prstGeom prst="rect">
            <a:avLst/>
          </a:prstGeom>
          <a:noFill/>
          <a:ln w="9525">
            <a:noFill/>
            <a:miter lim="800000"/>
            <a:headEnd/>
            <a:tailEnd/>
          </a:ln>
        </p:spPr>
        <p:txBody>
          <a:bodyPr wrap="square">
            <a:spAutoFit/>
          </a:bodyPr>
          <a:lstStyle/>
          <a:p>
            <a:pPr algn="r"/>
            <a:r>
              <a:rPr lang="en-US" sz="1400" b="1" dirty="0">
                <a:solidFill>
                  <a:srgbClr val="666633"/>
                </a:solidFill>
                <a:latin typeface="Arial" panose="020B0604020202020204" pitchFamily="34" charset="0"/>
                <a:cs typeface="Arial" panose="020B0604020202020204" pitchFamily="34" charset="0"/>
              </a:rPr>
              <a:t>Dacia Johnson: Executive Director </a:t>
            </a:r>
          </a:p>
          <a:p>
            <a:pPr algn="r"/>
            <a:r>
              <a:rPr lang="en-US" sz="1200" b="1" dirty="0">
                <a:solidFill>
                  <a:srgbClr val="666633"/>
                </a:solidFill>
                <a:latin typeface="Arial" panose="020B0604020202020204" pitchFamily="34" charset="0"/>
                <a:cs typeface="Arial" panose="020B0604020202020204" pitchFamily="34" charset="0"/>
              </a:rPr>
              <a:t>House Higher Education and Workforce Development Committee</a:t>
            </a:r>
          </a:p>
          <a:p>
            <a:pPr algn="r"/>
            <a:r>
              <a:rPr lang="en-US" sz="1200" b="1" dirty="0">
                <a:solidFill>
                  <a:srgbClr val="666633"/>
                </a:solidFill>
                <a:latin typeface="Arial" panose="020B0604020202020204" pitchFamily="34" charset="0"/>
                <a:cs typeface="Arial" panose="020B0604020202020204" pitchFamily="34" charset="0"/>
              </a:rPr>
              <a:t>February 14, 2017  </a:t>
            </a:r>
          </a:p>
        </p:txBody>
      </p:sp>
      <p:pic>
        <p:nvPicPr>
          <p:cNvPr id="8" name="Picture 7" descr="colorocb"/>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76200" y="6275699"/>
            <a:ext cx="843042" cy="498162"/>
          </a:xfrm>
          <a:prstGeom prst="rect">
            <a:avLst/>
          </a:prstGeom>
          <a:noFill/>
          <a:ln w="9525">
            <a:noFill/>
            <a:miter lim="800000"/>
            <a:headEnd/>
            <a:tailEnd/>
          </a:ln>
        </p:spPr>
      </p:pic>
      <p:cxnSp>
        <p:nvCxnSpPr>
          <p:cNvPr id="10" name="Straight Connector 9"/>
          <p:cNvCxnSpPr/>
          <p:nvPr userDrawn="1"/>
        </p:nvCxnSpPr>
        <p:spPr>
          <a:xfrm>
            <a:off x="0" y="6172200"/>
            <a:ext cx="9144000" cy="0"/>
          </a:xfrm>
          <a:prstGeom prst="line">
            <a:avLst/>
          </a:prstGeom>
          <a:ln>
            <a:solidFill>
              <a:srgbClr val="6666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86304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81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458"/>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457200" y="635645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F88AF4-2E81-4A0D-A5E4-002E1E924020}" type="slidenum">
              <a:rPr lang="en-US">
                <a:solidFill>
                  <a:prstClr val="black">
                    <a:tint val="75000"/>
                  </a:prstClr>
                </a:solidFill>
              </a:rPr>
              <a:pPr>
                <a:defRPr/>
              </a:pPr>
              <a:t>‹#›</a:t>
            </a:fld>
            <a:endParaRPr lang="en-US" dirty="0">
              <a:solidFill>
                <a:prstClr val="black">
                  <a:tint val="75000"/>
                </a:prstClr>
              </a:solidFill>
            </a:endParaRPr>
          </a:p>
        </p:txBody>
      </p:sp>
      <p:sp>
        <p:nvSpPr>
          <p:cNvPr id="7" name="Rectangle 6"/>
          <p:cNvSpPr/>
          <p:nvPr userDrawn="1"/>
        </p:nvSpPr>
        <p:spPr>
          <a:xfrm>
            <a:off x="0" y="0"/>
            <a:ext cx="9144000" cy="228600"/>
          </a:xfrm>
          <a:prstGeom prst="rect">
            <a:avLst/>
          </a:prstGeom>
          <a:solidFill>
            <a:srgbClr val="2536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031" name="Picture 7"/>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230188"/>
            <a:ext cx="9144000" cy="93662"/>
          </a:xfrm>
          <a:prstGeom prst="rect">
            <a:avLst/>
          </a:prstGeom>
          <a:noFill/>
          <a:ln w="9525">
            <a:noFill/>
            <a:miter lim="800000"/>
            <a:headEnd/>
            <a:tailEnd/>
          </a:ln>
        </p:spPr>
      </p:pic>
      <p:pic>
        <p:nvPicPr>
          <p:cNvPr id="1032" name="Picture 8"/>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588" y="6769208"/>
            <a:ext cx="9144001" cy="93663"/>
          </a:xfrm>
          <a:prstGeom prst="rect">
            <a:avLst/>
          </a:prstGeom>
          <a:noFill/>
          <a:ln w="9525">
            <a:noFill/>
            <a:miter lim="800000"/>
            <a:headEnd/>
            <a:tailEnd/>
          </a:ln>
        </p:spPr>
      </p:pic>
      <p:pic>
        <p:nvPicPr>
          <p:cNvPr id="1033" name="Picture 3"/>
          <p:cNvPicPr>
            <a:picLocks noChangeAspect="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010454" y="6219933"/>
            <a:ext cx="1946275" cy="512763"/>
          </a:xfrm>
          <a:prstGeom prst="rect">
            <a:avLst/>
          </a:prstGeom>
          <a:noFill/>
          <a:ln w="9525">
            <a:noFill/>
            <a:miter lim="800000"/>
            <a:headEnd/>
            <a:tailEnd/>
          </a:ln>
        </p:spPr>
      </p:pic>
    </p:spTree>
    <p:extLst>
      <p:ext uri="{BB962C8B-B14F-4D97-AF65-F5344CB8AC3E}">
        <p14:creationId xmlns:p14="http://schemas.microsoft.com/office/powerpoint/2010/main" val="380392381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400" kern="1200">
          <a:solidFill>
            <a:srgbClr val="72A84F"/>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72A84F"/>
          </a:solidFill>
          <a:latin typeface="Arial" charset="0"/>
          <a:cs typeface="Arial" charset="0"/>
        </a:defRPr>
      </a:lvl2pPr>
      <a:lvl3pPr algn="l" rtl="0" eaLnBrk="0" fontAlgn="base" hangingPunct="0">
        <a:spcBef>
          <a:spcPct val="0"/>
        </a:spcBef>
        <a:spcAft>
          <a:spcPct val="0"/>
        </a:spcAft>
        <a:defRPr sz="4400">
          <a:solidFill>
            <a:srgbClr val="72A84F"/>
          </a:solidFill>
          <a:latin typeface="Arial" charset="0"/>
          <a:cs typeface="Arial" charset="0"/>
        </a:defRPr>
      </a:lvl3pPr>
      <a:lvl4pPr algn="l" rtl="0" eaLnBrk="0" fontAlgn="base" hangingPunct="0">
        <a:spcBef>
          <a:spcPct val="0"/>
        </a:spcBef>
        <a:spcAft>
          <a:spcPct val="0"/>
        </a:spcAft>
        <a:defRPr sz="4400">
          <a:solidFill>
            <a:srgbClr val="72A84F"/>
          </a:solidFill>
          <a:latin typeface="Arial" charset="0"/>
          <a:cs typeface="Arial" charset="0"/>
        </a:defRPr>
      </a:lvl4pPr>
      <a:lvl5pPr algn="l" rtl="0" eaLnBrk="0" fontAlgn="base" hangingPunct="0">
        <a:spcBef>
          <a:spcPct val="0"/>
        </a:spcBef>
        <a:spcAft>
          <a:spcPct val="0"/>
        </a:spcAft>
        <a:defRPr sz="4400">
          <a:solidFill>
            <a:srgbClr val="72A84F"/>
          </a:solidFill>
          <a:latin typeface="Arial" charset="0"/>
          <a:cs typeface="Arial" charset="0"/>
        </a:defRPr>
      </a:lvl5pPr>
      <a:lvl6pPr marL="457200" algn="l" rtl="0" fontAlgn="base">
        <a:spcBef>
          <a:spcPct val="0"/>
        </a:spcBef>
        <a:spcAft>
          <a:spcPct val="0"/>
        </a:spcAft>
        <a:defRPr sz="4400">
          <a:solidFill>
            <a:srgbClr val="72A84F"/>
          </a:solidFill>
          <a:latin typeface="Arial" charset="0"/>
          <a:cs typeface="Arial" charset="0"/>
        </a:defRPr>
      </a:lvl6pPr>
      <a:lvl7pPr marL="914400" algn="l" rtl="0" fontAlgn="base">
        <a:spcBef>
          <a:spcPct val="0"/>
        </a:spcBef>
        <a:spcAft>
          <a:spcPct val="0"/>
        </a:spcAft>
        <a:defRPr sz="4400">
          <a:solidFill>
            <a:srgbClr val="72A84F"/>
          </a:solidFill>
          <a:latin typeface="Arial" charset="0"/>
          <a:cs typeface="Arial" charset="0"/>
        </a:defRPr>
      </a:lvl7pPr>
      <a:lvl8pPr marL="1371600" algn="l" rtl="0" fontAlgn="base">
        <a:spcBef>
          <a:spcPct val="0"/>
        </a:spcBef>
        <a:spcAft>
          <a:spcPct val="0"/>
        </a:spcAft>
        <a:defRPr sz="4400">
          <a:solidFill>
            <a:srgbClr val="72A84F"/>
          </a:solidFill>
          <a:latin typeface="Arial" charset="0"/>
          <a:cs typeface="Arial" charset="0"/>
        </a:defRPr>
      </a:lvl8pPr>
      <a:lvl9pPr marL="1828800" algn="l" rtl="0" fontAlgn="base">
        <a:spcBef>
          <a:spcPct val="0"/>
        </a:spcBef>
        <a:spcAft>
          <a:spcPct val="0"/>
        </a:spcAft>
        <a:defRPr sz="4400">
          <a:solidFill>
            <a:srgbClr val="72A84F"/>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83680"/>
            <a:ext cx="9144000" cy="274320"/>
          </a:xfrm>
          <a:prstGeom prst="rect">
            <a:avLst/>
          </a:prstGeom>
          <a:pattFill prst="ltHorz">
            <a:fgClr>
              <a:schemeClr val="tx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E5A5A"/>
              </a:solidFill>
            </a:endParaRPr>
          </a:p>
        </p:txBody>
      </p:sp>
      <p:cxnSp>
        <p:nvCxnSpPr>
          <p:cNvPr id="13" name="Straight Connector 12"/>
          <p:cNvCxnSpPr/>
          <p:nvPr userDrawn="1"/>
        </p:nvCxnSpPr>
        <p:spPr>
          <a:xfrm flipH="1">
            <a:off x="-65314" y="1074095"/>
            <a:ext cx="7257" cy="2902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1" y="921657"/>
            <a:ext cx="9136743" cy="45719"/>
          </a:xfrm>
          <a:prstGeom prst="rect">
            <a:avLst/>
          </a:prstGeom>
          <a:solidFill>
            <a:schemeClr val="bg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userDrawn="1"/>
        </p:nvSpPr>
        <p:spPr>
          <a:xfrm>
            <a:off x="0" y="6227077"/>
            <a:ext cx="1143000" cy="613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6" name="Picture 15"/>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72351" y="6333446"/>
            <a:ext cx="942694" cy="460095"/>
          </a:xfrm>
          <a:prstGeom prst="rect">
            <a:avLst/>
          </a:prstGeom>
        </p:spPr>
      </p:pic>
      <p:sp>
        <p:nvSpPr>
          <p:cNvPr id="9" name="Rectangle 8"/>
          <p:cNvSpPr/>
          <p:nvPr userDrawn="1"/>
        </p:nvSpPr>
        <p:spPr>
          <a:xfrm>
            <a:off x="3147" y="783771"/>
            <a:ext cx="1011898" cy="129648"/>
          </a:xfrm>
          <a:prstGeom prst="rect">
            <a:avLst/>
          </a:prstGeom>
          <a:pattFill prst="ltHorz">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Placeholder 17"/>
          <p:cNvSpPr>
            <a:spLocks noGrp="1"/>
          </p:cNvSpPr>
          <p:nvPr>
            <p:ph type="title"/>
          </p:nvPr>
        </p:nvSpPr>
        <p:spPr>
          <a:xfrm>
            <a:off x="982882" y="142700"/>
            <a:ext cx="7886700" cy="82014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628650" y="1190184"/>
            <a:ext cx="7886700" cy="4986785"/>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Footer Placeholder 19"/>
          <p:cNvSpPr>
            <a:spLocks noGrp="1"/>
          </p:cNvSpPr>
          <p:nvPr>
            <p:ph type="ftr" sz="quarter" idx="3"/>
          </p:nvPr>
        </p:nvSpPr>
        <p:spPr>
          <a:xfrm>
            <a:off x="3028950" y="635638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21" name="Slide Number Placeholder 20"/>
          <p:cNvSpPr>
            <a:spLocks noGrp="1"/>
          </p:cNvSpPr>
          <p:nvPr>
            <p:ph type="sldNum" sz="quarter" idx="4"/>
          </p:nvPr>
        </p:nvSpPr>
        <p:spPr>
          <a:xfrm>
            <a:off x="6457950" y="635638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A11B-67C3-4462-8F59-75DAC6158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40444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2800" kern="1200" cap="all" baseline="0">
          <a:solidFill>
            <a:schemeClr val="accent1"/>
          </a:solidFill>
          <a:latin typeface="+mn-lt"/>
          <a:ea typeface="+mj-ea"/>
          <a:cs typeface="+mj-cs"/>
        </a:defRPr>
      </a:lvl1pPr>
    </p:titleStyle>
    <p:bodyStyle>
      <a:lvl1pPr marL="34290" indent="0" algn="l" defTabSz="685800" rtl="0" eaLnBrk="1" latinLnBrk="0" hangingPunct="1">
        <a:lnSpc>
          <a:spcPct val="90000"/>
        </a:lnSpc>
        <a:spcBef>
          <a:spcPts val="1350"/>
        </a:spcBef>
        <a:buClr>
          <a:schemeClr val="accent4"/>
        </a:buClr>
        <a:buSzPct val="100000"/>
        <a:buFont typeface="Arial" pitchFamily="34" charset="0"/>
        <a:buNone/>
        <a:defRPr sz="2400" kern="1200">
          <a:solidFill>
            <a:schemeClr val="tx2"/>
          </a:solidFill>
          <a:latin typeface="+mn-lt"/>
          <a:ea typeface="+mn-ea"/>
          <a:cs typeface="+mn-cs"/>
        </a:defRPr>
      </a:lvl1pPr>
      <a:lvl2pPr marL="445770" indent="-171450" algn="l" defTabSz="685800" rtl="0" eaLnBrk="1" latinLnBrk="0" hangingPunct="1">
        <a:lnSpc>
          <a:spcPct val="90000"/>
        </a:lnSpc>
        <a:spcBef>
          <a:spcPts val="600"/>
        </a:spcBef>
        <a:buClr>
          <a:schemeClr val="accent6"/>
        </a:buClr>
        <a:buSzPct val="100000"/>
        <a:buFont typeface="Wingdings" panose="05000000000000000000" pitchFamily="2" charset="2"/>
        <a:buChar char="§"/>
        <a:defRPr sz="200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1"/>
        </a:buClr>
        <a:buSzPct val="100000"/>
        <a:buFont typeface="Arial" pitchFamily="34" charset="0"/>
        <a:buChar char="▪"/>
        <a:defRPr sz="18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accent1"/>
        </a:buClr>
        <a:buSzPct val="100000"/>
        <a:buFont typeface="Wingdings" panose="05000000000000000000" pitchFamily="2" charset="2"/>
        <a:buChar char="§"/>
        <a:defRPr sz="1600" kern="1200">
          <a:solidFill>
            <a:schemeClr val="tx2"/>
          </a:solidFill>
          <a:latin typeface="+mn-lt"/>
          <a:ea typeface="+mn-ea"/>
          <a:cs typeface="+mn-cs"/>
        </a:defRPr>
      </a:lvl4pPr>
      <a:lvl5pPr marL="1097280" indent="-137160" algn="l" defTabSz="685800" rtl="0" eaLnBrk="1" latinLnBrk="0" hangingPunct="1">
        <a:lnSpc>
          <a:spcPct val="90000"/>
        </a:lnSpc>
        <a:spcBef>
          <a:spcPts val="600"/>
        </a:spcBef>
        <a:buClr>
          <a:schemeClr val="bg1">
            <a:lumMod val="50000"/>
          </a:schemeClr>
        </a:buClr>
        <a:buSzPct val="100000"/>
        <a:buFont typeface="Arial" pitchFamily="34" charset="0"/>
        <a:buChar char="▪"/>
        <a:defRPr sz="1400" kern="1200">
          <a:solidFill>
            <a:schemeClr val="tx2"/>
          </a:solidFill>
          <a:latin typeface="+mn-lt"/>
          <a:ea typeface="+mn-ea"/>
          <a:cs typeface="+mn-cs"/>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8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2" Type="http://schemas.openxmlformats.org/officeDocument/2006/relationships/notesSlide" Target="../notesSlides/notesSlide10.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48.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Layout" Target="../diagrams/layout6.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diagramData" Target="../diagrams/data6.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0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16.xml"/><Relationship Id="rId16" Type="http://schemas.openxmlformats.org/officeDocument/2006/relationships/diagramColors" Target="../diagrams/colors10.xml"/><Relationship Id="rId1" Type="http://schemas.openxmlformats.org/officeDocument/2006/relationships/slideLayout" Target="../slideLayouts/slideLayout119.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5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11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8" Type="http://schemas.openxmlformats.org/officeDocument/2006/relationships/hyperlink" Target="https://www.qualityinfo.org/documents/10182/13336/Endangered+Youth+in+the+Labor+Force?version=1.3"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11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hyperlink" Target="https://www.qualityinfo.org/-/endangered-youth-in-the-labor-for-1"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11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5.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91.xml"/><Relationship Id="rId5" Type="http://schemas.openxmlformats.org/officeDocument/2006/relationships/image" Target="../media/image29.jpeg"/><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9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2.emf"/><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image" Target="../media/image44.emf"/><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8.xml"/><Relationship Id="rId1" Type="http://schemas.openxmlformats.org/officeDocument/2006/relationships/slideLayout" Target="../slideLayouts/slideLayout6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8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8" Type="http://schemas.openxmlformats.org/officeDocument/2006/relationships/hyperlink" Target="http://www.oregon.gov/owib/Pages/index.aspx"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69.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3.xml"/><Relationship Id="rId1" Type="http://schemas.openxmlformats.org/officeDocument/2006/relationships/slideLayout" Target="../slideLayouts/slideLayout74.xml"/><Relationship Id="rId4" Type="http://schemas.openxmlformats.org/officeDocument/2006/relationships/chart" Target="../charts/char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56.xml"/><Relationship Id="rId1" Type="http://schemas.openxmlformats.org/officeDocument/2006/relationships/slideLayout" Target="../slideLayouts/slideLayout74.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0.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125.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9.xml"/><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qualityinfo.org/pm" TargetMode="External"/><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153.xml"/></Relationships>
</file>

<file path=ppt/slides/_rels/slide7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5.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9924" y="1803400"/>
            <a:ext cx="8229600" cy="914400"/>
          </a:xfrm>
        </p:spPr>
        <p:txBody>
          <a:bodyPr/>
          <a:lstStyle/>
          <a:p>
            <a:pPr>
              <a:defRPr/>
            </a:pPr>
            <a:r>
              <a:rPr lang="en-US" altLang="en-US" sz="3600" b="1" dirty="0" smtClean="0">
                <a:solidFill>
                  <a:schemeClr val="tx2">
                    <a:lumMod val="60000"/>
                    <a:lumOff val="40000"/>
                  </a:schemeClr>
                </a:solidFill>
                <a:ea typeface="ＭＳ Ｐゴシック" pitchFamily="34" charset="-128"/>
              </a:rPr>
              <a:t>Oregon’s Workforce System</a:t>
            </a:r>
          </a:p>
        </p:txBody>
      </p:sp>
      <p:sp>
        <p:nvSpPr>
          <p:cNvPr id="36869" name="TextBox 1"/>
          <p:cNvSpPr txBox="1">
            <a:spLocks noChangeArrowheads="1"/>
          </p:cNvSpPr>
          <p:nvPr/>
        </p:nvSpPr>
        <p:spPr bwMode="auto">
          <a:xfrm>
            <a:off x="541824" y="3632200"/>
            <a:ext cx="8153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ea typeface="ＭＳ Ｐゴシック" pitchFamily="34" charset="-128"/>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ea typeface="ＭＳ Ｐゴシック" pitchFamily="34" charset="-128"/>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ea typeface="ＭＳ Ｐゴシック" pitchFamily="34" charset="-128"/>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ea typeface="ＭＳ Ｐゴシック" pitchFamily="34" charset="-128"/>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ea typeface="ＭＳ Ｐゴシック" pitchFamily="34" charset="-128"/>
              </a:defRPr>
            </a:lvl9pPr>
          </a:lstStyle>
          <a:p>
            <a:pPr algn="ctr" eaLnBrk="1" hangingPunct="1">
              <a:spcBef>
                <a:spcPct val="0"/>
              </a:spcBef>
              <a:spcAft>
                <a:spcPts val="1200"/>
              </a:spcAft>
              <a:buClrTx/>
              <a:buSzTx/>
              <a:buFont typeface="Symbol" pitchFamily="18" charset="2"/>
              <a:buNone/>
            </a:pPr>
            <a:r>
              <a:rPr lang="en-US" altLang="en-US" sz="1600" b="1" dirty="0" smtClean="0">
                <a:solidFill>
                  <a:schemeClr val="tx1"/>
                </a:solidFill>
                <a:latin typeface="Arial" charset="0"/>
              </a:rPr>
              <a:t>House Higher Education and Workforce Committee</a:t>
            </a:r>
          </a:p>
          <a:p>
            <a:pPr algn="ctr" eaLnBrk="1" hangingPunct="1">
              <a:spcBef>
                <a:spcPct val="0"/>
              </a:spcBef>
              <a:spcAft>
                <a:spcPts val="1200"/>
              </a:spcAft>
              <a:buClrTx/>
              <a:buSzTx/>
              <a:buFont typeface="Symbol" pitchFamily="18" charset="2"/>
              <a:buNone/>
            </a:pPr>
            <a:r>
              <a:rPr lang="en-US" altLang="en-US" sz="1600" b="1" dirty="0" smtClean="0">
                <a:solidFill>
                  <a:schemeClr val="tx1"/>
                </a:solidFill>
                <a:latin typeface="Arial" charset="0"/>
              </a:rPr>
              <a:t>February 14, 2017</a:t>
            </a:r>
            <a:endParaRPr lang="en-US" altLang="en-US" sz="1600" b="1" dirty="0">
              <a:solidFill>
                <a:schemeClr val="tx1"/>
              </a:solidFill>
              <a:latin typeface="Arial"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5570957"/>
            <a:ext cx="1601808" cy="49964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2200" y="5549257"/>
            <a:ext cx="961086" cy="512456"/>
          </a:xfrm>
          <a:prstGeom prst="rect">
            <a:avLst/>
          </a:prstGeom>
        </p:spPr>
      </p:pic>
      <p:pic>
        <p:nvPicPr>
          <p:cNvPr id="1026" name="Picture 2" descr="C:\Users\marchepn\Desktop\EDPUB166\OCB.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5389007"/>
            <a:ext cx="872250" cy="6850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marchepn\Desktop\EDPUB166\HECC.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96200" y="5372883"/>
            <a:ext cx="1066800" cy="6888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rchepn\Desktop\DH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57400" y="5361949"/>
            <a:ext cx="1097776" cy="73916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algn="r"/>
            <a:fld id="{63367C75-72A5-4526-8D00-8554BFB728E3}" type="slidenum">
              <a:rPr lang="en-US" smtClean="0">
                <a:solidFill>
                  <a:prstClr val="black"/>
                </a:solidFill>
              </a:rPr>
              <a:pPr algn="r"/>
              <a:t>1</a:t>
            </a:fld>
            <a:endParaRPr lang="en-US" dirty="0">
              <a:solidFill>
                <a:prstClr val="black"/>
              </a:solidFill>
            </a:endParaRPr>
          </a:p>
        </p:txBody>
      </p:sp>
    </p:spTree>
    <p:extLst>
      <p:ext uri="{BB962C8B-B14F-4D97-AF65-F5344CB8AC3E}">
        <p14:creationId xmlns:p14="http://schemas.microsoft.com/office/powerpoint/2010/main" val="2230240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5906941" y="1074198"/>
            <a:ext cx="3156722" cy="5095108"/>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p:nvSpPr>
        <p:spPr>
          <a:xfrm>
            <a:off x="5907463" y="1074199"/>
            <a:ext cx="3156200" cy="51668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Rectangle 19"/>
          <p:cNvSpPr/>
          <p:nvPr/>
        </p:nvSpPr>
        <p:spPr>
          <a:xfrm>
            <a:off x="2306538" y="1074198"/>
            <a:ext cx="3383495" cy="5166804"/>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p:cNvSpPr/>
          <p:nvPr/>
        </p:nvSpPr>
        <p:spPr>
          <a:xfrm>
            <a:off x="192744" y="1074199"/>
            <a:ext cx="1922860" cy="5166803"/>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Title 2"/>
          <p:cNvSpPr>
            <a:spLocks noGrp="1"/>
          </p:cNvSpPr>
          <p:nvPr>
            <p:ph type="title"/>
          </p:nvPr>
        </p:nvSpPr>
        <p:spPr/>
        <p:txBody>
          <a:bodyPr/>
          <a:lstStyle/>
          <a:p>
            <a:r>
              <a:rPr lang="en-US" dirty="0" smtClean="0"/>
              <a:t>higher education coordinating commission &amp; state structure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16513023"/>
              </p:ext>
            </p:extLst>
          </p:nvPr>
        </p:nvGraphicFramePr>
        <p:xfrm>
          <a:off x="2563847" y="1544714"/>
          <a:ext cx="2789499" cy="4918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2235874453"/>
              </p:ext>
            </p:extLst>
          </p:nvPr>
        </p:nvGraphicFramePr>
        <p:xfrm>
          <a:off x="844950" y="1527698"/>
          <a:ext cx="1053188" cy="46416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Content Placeholder 4"/>
          <p:cNvGraphicFramePr>
            <a:graphicFrameLocks/>
          </p:cNvGraphicFramePr>
          <p:nvPr>
            <p:extLst>
              <p:ext uri="{D42A27DB-BD31-4B8C-83A1-F6EECF244321}">
                <p14:modId xmlns:p14="http://schemas.microsoft.com/office/powerpoint/2010/main" val="210754621"/>
              </p:ext>
            </p:extLst>
          </p:nvPr>
        </p:nvGraphicFramePr>
        <p:xfrm>
          <a:off x="4375505" y="1544716"/>
          <a:ext cx="6215605" cy="30006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Content Placeholder 4"/>
          <p:cNvGraphicFramePr>
            <a:graphicFrameLocks/>
          </p:cNvGraphicFramePr>
          <p:nvPr>
            <p:extLst>
              <p:ext uri="{D42A27DB-BD31-4B8C-83A1-F6EECF244321}">
                <p14:modId xmlns:p14="http://schemas.microsoft.com/office/powerpoint/2010/main" val="2090888278"/>
              </p:ext>
            </p:extLst>
          </p:nvPr>
        </p:nvGraphicFramePr>
        <p:xfrm>
          <a:off x="6196615" y="4580882"/>
          <a:ext cx="2192784" cy="158842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5" name="Content Placeholder 4"/>
          <p:cNvGraphicFramePr>
            <a:graphicFrameLocks/>
          </p:cNvGraphicFramePr>
          <p:nvPr>
            <p:extLst>
              <p:ext uri="{D42A27DB-BD31-4B8C-83A1-F6EECF244321}">
                <p14:modId xmlns:p14="http://schemas.microsoft.com/office/powerpoint/2010/main" val="1946240902"/>
              </p:ext>
            </p:extLst>
          </p:nvPr>
        </p:nvGraphicFramePr>
        <p:xfrm>
          <a:off x="167555" y="1445294"/>
          <a:ext cx="806061" cy="454469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7" name="TextBox 16"/>
          <p:cNvSpPr txBox="1"/>
          <p:nvPr/>
        </p:nvSpPr>
        <p:spPr>
          <a:xfrm>
            <a:off x="2430686" y="1154259"/>
            <a:ext cx="3215515" cy="830997"/>
          </a:xfrm>
          <a:prstGeom prst="rect">
            <a:avLst/>
          </a:prstGeom>
          <a:noFill/>
        </p:spPr>
        <p:txBody>
          <a:bodyPr wrap="square" rtlCol="0">
            <a:spAutoFit/>
          </a:bodyPr>
          <a:lstStyle/>
          <a:p>
            <a:r>
              <a:rPr lang="en-US" sz="1600" b="1" dirty="0">
                <a:solidFill>
                  <a:srgbClr val="C00000"/>
                </a:solidFill>
              </a:rPr>
              <a:t>Higher Education </a:t>
            </a:r>
          </a:p>
          <a:p>
            <a:r>
              <a:rPr lang="en-US" sz="1600" b="1">
                <a:solidFill>
                  <a:srgbClr val="C00000"/>
                </a:solidFill>
              </a:rPr>
              <a:t>Coordinating </a:t>
            </a:r>
            <a:r>
              <a:rPr lang="en-US" sz="1600" b="1" dirty="0">
                <a:solidFill>
                  <a:srgbClr val="C00000"/>
                </a:solidFill>
              </a:rPr>
              <a:t>Commission</a:t>
            </a:r>
          </a:p>
          <a:p>
            <a:endParaRPr lang="en-US" sz="1600" dirty="0">
              <a:solidFill>
                <a:prstClr val="black"/>
              </a:solidFill>
            </a:endParaRPr>
          </a:p>
        </p:txBody>
      </p:sp>
      <p:sp>
        <p:nvSpPr>
          <p:cNvPr id="18" name="TextBox 17"/>
          <p:cNvSpPr txBox="1"/>
          <p:nvPr/>
        </p:nvSpPr>
        <p:spPr>
          <a:xfrm>
            <a:off x="801998" y="1154259"/>
            <a:ext cx="1313605" cy="1015663"/>
          </a:xfrm>
          <a:prstGeom prst="rect">
            <a:avLst/>
          </a:prstGeom>
          <a:noFill/>
        </p:spPr>
        <p:txBody>
          <a:bodyPr wrap="square" rtlCol="0">
            <a:spAutoFit/>
          </a:bodyPr>
          <a:lstStyle/>
          <a:p>
            <a:r>
              <a:rPr lang="en-US" sz="1400" b="1" dirty="0">
                <a:solidFill>
                  <a:srgbClr val="C00000"/>
                </a:solidFill>
              </a:rPr>
              <a:t>State Education  Partners </a:t>
            </a:r>
          </a:p>
          <a:p>
            <a:endParaRPr lang="en-US" dirty="0">
              <a:solidFill>
                <a:prstClr val="black"/>
              </a:solidFill>
            </a:endParaRPr>
          </a:p>
        </p:txBody>
      </p:sp>
      <p:cxnSp>
        <p:nvCxnSpPr>
          <p:cNvPr id="23" name="Straight Connector 22"/>
          <p:cNvCxnSpPr/>
          <p:nvPr/>
        </p:nvCxnSpPr>
        <p:spPr>
          <a:xfrm flipV="1">
            <a:off x="5353346" y="3041080"/>
            <a:ext cx="2344161" cy="2715491"/>
          </a:xfrm>
          <a:prstGeom prst="line">
            <a:avLst/>
          </a:prstGeom>
          <a:ln>
            <a:solidFill>
              <a:schemeClr val="bg1">
                <a:lumMod val="65000"/>
              </a:schemeClr>
            </a:solidFill>
            <a:prstDash val="lgDash"/>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5353346" y="5342351"/>
            <a:ext cx="2132217" cy="421834"/>
          </a:xfrm>
          <a:prstGeom prst="line">
            <a:avLst/>
          </a:prstGeom>
          <a:ln>
            <a:solidFill>
              <a:schemeClr val="bg2">
                <a:lumMod val="75000"/>
              </a:schemeClr>
            </a:solidFill>
            <a:prstDash val="lgDash"/>
          </a:ln>
        </p:spPr>
        <p:style>
          <a:lnRef idx="1">
            <a:schemeClr val="dk1"/>
          </a:lnRef>
          <a:fillRef idx="0">
            <a:schemeClr val="dk1"/>
          </a:fillRef>
          <a:effectRef idx="0">
            <a:schemeClr val="dk1"/>
          </a:effectRef>
          <a:fontRef idx="minor">
            <a:schemeClr val="tx1"/>
          </a:fontRef>
        </p:style>
      </p:cxnSp>
      <p:sp>
        <p:nvSpPr>
          <p:cNvPr id="28" name="Rounded Rectangle 27"/>
          <p:cNvSpPr/>
          <p:nvPr/>
        </p:nvSpPr>
        <p:spPr>
          <a:xfrm>
            <a:off x="7697508" y="116620"/>
            <a:ext cx="1366156" cy="35127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FFFF"/>
                </a:solidFill>
              </a:rPr>
              <a:t>Public Board/Commission</a:t>
            </a:r>
          </a:p>
        </p:txBody>
      </p:sp>
      <p:sp>
        <p:nvSpPr>
          <p:cNvPr id="29" name="Rounded Rectangle 28"/>
          <p:cNvSpPr/>
          <p:nvPr/>
        </p:nvSpPr>
        <p:spPr>
          <a:xfrm>
            <a:off x="7697508" y="467893"/>
            <a:ext cx="1366156" cy="366607"/>
          </a:xfrm>
          <a:prstGeom prst="roundRect">
            <a:avLst>
              <a:gd name="adj" fmla="val 500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FFFF"/>
                </a:solidFill>
              </a:rPr>
              <a:t>State Agency</a:t>
            </a:r>
          </a:p>
        </p:txBody>
      </p:sp>
      <p:sp>
        <p:nvSpPr>
          <p:cNvPr id="2" name="Rectangle 1"/>
          <p:cNvSpPr/>
          <p:nvPr/>
        </p:nvSpPr>
        <p:spPr>
          <a:xfrm>
            <a:off x="1049703" y="6306047"/>
            <a:ext cx="7492528" cy="307777"/>
          </a:xfrm>
          <a:prstGeom prst="rect">
            <a:avLst/>
          </a:prstGeom>
        </p:spPr>
        <p:txBody>
          <a:bodyPr wrap="square">
            <a:spAutoFit/>
          </a:bodyPr>
          <a:lstStyle/>
          <a:p>
            <a:r>
              <a:rPr lang="en-US" sz="700" dirty="0">
                <a:solidFill>
                  <a:prstClr val="black"/>
                </a:solidFill>
              </a:rPr>
              <a:t>Established in 2011 and vested with its current authorities in 2013, the HECC is a 14-member volunteer commission​ appointed by the Oregon Governor, with nine voting members confirmed by the State Senate. The Commission is supported by an Executive Director who oversees the eight offices of the HECC agency.</a:t>
            </a: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srgbClr val="FFFFFF">
                    <a:lumMod val="50000"/>
                  </a:srgbClr>
                </a:solidFill>
              </a:rPr>
              <a:pPr/>
              <a:t>10</a:t>
            </a:fld>
            <a:endParaRPr lang="en-US" dirty="0">
              <a:solidFill>
                <a:srgbClr val="FFFFFF">
                  <a:lumMod val="50000"/>
                </a:srgbClr>
              </a:solidFill>
            </a:endParaRPr>
          </a:p>
        </p:txBody>
      </p:sp>
      <p:cxnSp>
        <p:nvCxnSpPr>
          <p:cNvPr id="27" name="Straight Connector 26"/>
          <p:cNvCxnSpPr/>
          <p:nvPr/>
        </p:nvCxnSpPr>
        <p:spPr>
          <a:xfrm>
            <a:off x="1898137" y="5312668"/>
            <a:ext cx="2309696" cy="554732"/>
          </a:xfrm>
          <a:prstGeom prst="line">
            <a:avLst/>
          </a:prstGeom>
          <a:ln>
            <a:solidFill>
              <a:schemeClr val="bg2">
                <a:lumMod val="75000"/>
              </a:schemeClr>
            </a:solidFill>
            <a:prstDash val="lgDash"/>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1898159" y="4731798"/>
            <a:ext cx="2242063" cy="1078452"/>
          </a:xfrm>
          <a:prstGeom prst="line">
            <a:avLst/>
          </a:prstGeom>
          <a:ln>
            <a:solidFill>
              <a:schemeClr val="bg2">
                <a:lumMod val="75000"/>
              </a:schemeClr>
            </a:solidFill>
            <a:prstDash val="lgDash"/>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1898137" y="4192172"/>
            <a:ext cx="0" cy="539627"/>
          </a:xfrm>
          <a:prstGeom prst="line">
            <a:avLst/>
          </a:prstGeom>
          <a:ln>
            <a:solidFill>
              <a:schemeClr val="bg2">
                <a:lumMod val="75000"/>
              </a:schemeClr>
            </a:solidFill>
            <a:prstDash val="lg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391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999291" y="304800"/>
            <a:ext cx="8178999" cy="548887"/>
          </a:xfrm>
        </p:spPr>
        <p:txBody>
          <a:bodyPr>
            <a:normAutofit/>
          </a:bodyPr>
          <a:lstStyle/>
          <a:p>
            <a:r>
              <a:rPr lang="en-US" dirty="0" smtClean="0"/>
              <a:t>Adults and dislocated workers</a:t>
            </a:r>
            <a:endParaRPr lang="en-US" dirty="0"/>
          </a:p>
        </p:txBody>
      </p:sp>
      <p:sp>
        <p:nvSpPr>
          <p:cNvPr id="19" name="Content Placeholder 18"/>
          <p:cNvSpPr>
            <a:spLocks noGrp="1"/>
          </p:cNvSpPr>
          <p:nvPr>
            <p:ph idx="1"/>
          </p:nvPr>
        </p:nvSpPr>
        <p:spPr>
          <a:xfrm>
            <a:off x="506730" y="1219200"/>
            <a:ext cx="8610600" cy="5257800"/>
          </a:xfrm>
        </p:spPr>
        <p:txBody>
          <a:bodyPr>
            <a:normAutofit lnSpcReduction="10000"/>
          </a:bodyPr>
          <a:lstStyle/>
          <a:p>
            <a:pPr marL="491490" lvl="0" indent="-457200">
              <a:buFont typeface="Arial" panose="020B0604020202020204" pitchFamily="34" charset="0"/>
              <a:buChar char="•"/>
            </a:pPr>
            <a:r>
              <a:rPr lang="en-US" b="1" dirty="0"/>
              <a:t>Adult Basic Education</a:t>
            </a:r>
          </a:p>
          <a:p>
            <a:pPr lvl="2"/>
            <a:r>
              <a:rPr lang="en-US" sz="2400" dirty="0"/>
              <a:t>General Education Development (GED</a:t>
            </a:r>
            <a:r>
              <a:rPr lang="en-US" sz="2400" dirty="0" smtClean="0"/>
              <a:t>)</a:t>
            </a:r>
          </a:p>
          <a:p>
            <a:pPr lvl="2"/>
            <a:endParaRPr lang="en-US" sz="1100" dirty="0" smtClean="0"/>
          </a:p>
          <a:p>
            <a:pPr marL="491490" lvl="0" indent="-457200">
              <a:buFont typeface="Arial" panose="020B0604020202020204" pitchFamily="34" charset="0"/>
              <a:buChar char="•"/>
            </a:pPr>
            <a:r>
              <a:rPr lang="en-US" b="1" dirty="0" smtClean="0"/>
              <a:t>Career </a:t>
            </a:r>
            <a:r>
              <a:rPr lang="en-US" b="1" dirty="0"/>
              <a:t>&amp; Technical </a:t>
            </a:r>
            <a:r>
              <a:rPr lang="en-US" b="1" dirty="0" smtClean="0"/>
              <a:t>Education (CTE)</a:t>
            </a:r>
          </a:p>
          <a:p>
            <a:pPr marL="491490" lvl="0" indent="-457200">
              <a:buFont typeface="Arial" panose="020B0604020202020204" pitchFamily="34" charset="0"/>
              <a:buChar char="•"/>
            </a:pPr>
            <a:endParaRPr lang="en-US" sz="1100" b="1" dirty="0"/>
          </a:p>
          <a:p>
            <a:pPr marL="491490" lvl="0" indent="-457200">
              <a:buFont typeface="Arial" panose="020B0604020202020204" pitchFamily="34" charset="0"/>
              <a:buChar char="•"/>
            </a:pPr>
            <a:r>
              <a:rPr lang="en-US" b="1" dirty="0"/>
              <a:t>Training</a:t>
            </a:r>
          </a:p>
          <a:p>
            <a:pPr lvl="2"/>
            <a:r>
              <a:rPr lang="en-US" sz="2400" dirty="0"/>
              <a:t>Certificates</a:t>
            </a:r>
          </a:p>
          <a:p>
            <a:pPr lvl="2"/>
            <a:r>
              <a:rPr lang="en-US" sz="2400" dirty="0"/>
              <a:t>Career Pathways</a:t>
            </a:r>
          </a:p>
          <a:p>
            <a:pPr lvl="2"/>
            <a:r>
              <a:rPr lang="en-US" sz="2400" dirty="0" smtClean="0"/>
              <a:t>Degrees</a:t>
            </a:r>
          </a:p>
          <a:p>
            <a:pPr marL="514350" lvl="2" indent="0">
              <a:buNone/>
            </a:pPr>
            <a:endParaRPr lang="en-US" sz="1100" dirty="0"/>
          </a:p>
          <a:p>
            <a:pPr marL="491490" lvl="0" indent="-457200">
              <a:buFont typeface="Arial" panose="020B0604020202020204" pitchFamily="34" charset="0"/>
              <a:buChar char="•"/>
            </a:pPr>
            <a:r>
              <a:rPr lang="en-US" b="1" dirty="0"/>
              <a:t>Work Experience</a:t>
            </a:r>
          </a:p>
          <a:p>
            <a:pPr lvl="2"/>
            <a:r>
              <a:rPr lang="en-US" sz="2400" dirty="0"/>
              <a:t>On the Job Training</a:t>
            </a:r>
          </a:p>
          <a:p>
            <a:pPr lvl="2"/>
            <a:r>
              <a:rPr lang="en-US" sz="2400" dirty="0"/>
              <a:t>Internships</a:t>
            </a:r>
          </a:p>
          <a:p>
            <a:pPr lvl="2"/>
            <a:r>
              <a:rPr lang="en-US" sz="2400" dirty="0"/>
              <a:t>Apprenticeship</a:t>
            </a:r>
          </a:p>
          <a:p>
            <a:endParaRPr lang="en-US" dirty="0"/>
          </a:p>
        </p:txBody>
      </p:sp>
      <p:sp>
        <p:nvSpPr>
          <p:cNvPr id="2" name="Slide Number Placeholder 1"/>
          <p:cNvSpPr>
            <a:spLocks noGrp="1"/>
          </p:cNvSpPr>
          <p:nvPr>
            <p:ph type="sldNum" sz="quarter" idx="12"/>
          </p:nvPr>
        </p:nvSpPr>
        <p:spPr/>
        <p:txBody>
          <a:bodyPr/>
          <a:lstStyle/>
          <a:p>
            <a:fld id="{E31375A4-56A4-47D6-9801-1991572033F7}" type="slidenum">
              <a:rPr lang="en-US" smtClean="0">
                <a:solidFill>
                  <a:srgbClr val="FFFFFF">
                    <a:lumMod val="50000"/>
                  </a:srgbClr>
                </a:solidFill>
              </a:rPr>
              <a:pPr/>
              <a:t>11</a:t>
            </a:fld>
            <a:endParaRPr lang="en-US" dirty="0">
              <a:solidFill>
                <a:srgbClr val="FFFFFF">
                  <a:lumMod val="50000"/>
                </a:srgbClr>
              </a:solidFill>
            </a:endParaRPr>
          </a:p>
        </p:txBody>
      </p:sp>
    </p:spTree>
    <p:extLst>
      <p:ext uri="{BB962C8B-B14F-4D97-AF65-F5344CB8AC3E}">
        <p14:creationId xmlns:p14="http://schemas.microsoft.com/office/powerpoint/2010/main" val="45607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987861" y="228600"/>
            <a:ext cx="8178999" cy="625087"/>
          </a:xfrm>
        </p:spPr>
        <p:txBody>
          <a:bodyPr>
            <a:normAutofit/>
          </a:bodyPr>
          <a:lstStyle/>
          <a:p>
            <a:r>
              <a:rPr lang="en-US" dirty="0" smtClean="0"/>
              <a:t>Adult Basic Education (WIOA Title II)</a:t>
            </a:r>
            <a:endParaRPr lang="en-US" dirty="0"/>
          </a:p>
        </p:txBody>
      </p:sp>
      <p:sp>
        <p:nvSpPr>
          <p:cNvPr id="19" name="Content Placeholder 18"/>
          <p:cNvSpPr>
            <a:spLocks noGrp="1"/>
          </p:cNvSpPr>
          <p:nvPr>
            <p:ph idx="1"/>
          </p:nvPr>
        </p:nvSpPr>
        <p:spPr/>
        <p:txBody>
          <a:bodyPr>
            <a:normAutofit/>
          </a:bodyPr>
          <a:lstStyle/>
          <a:p>
            <a:r>
              <a:rPr lang="en-US" b="1" dirty="0" smtClean="0"/>
              <a:t>Funding: </a:t>
            </a:r>
          </a:p>
          <a:p>
            <a:pPr marL="377190" indent="-342900">
              <a:buFont typeface="Arial" panose="020B0604020202020204" pitchFamily="34" charset="0"/>
              <a:buChar char="•"/>
            </a:pPr>
            <a:r>
              <a:rPr lang="en-US" dirty="0" smtClean="0"/>
              <a:t>US </a:t>
            </a:r>
            <a:r>
              <a:rPr lang="en-US" dirty="0"/>
              <a:t>Department of Education: Office of Career Technical and Adult Education (</a:t>
            </a:r>
            <a:r>
              <a:rPr lang="en-US" dirty="0" smtClean="0"/>
              <a:t>OCTAE)</a:t>
            </a:r>
          </a:p>
          <a:p>
            <a:pPr marL="377190" indent="-342900">
              <a:buFont typeface="Arial" panose="020B0604020202020204" pitchFamily="34" charset="0"/>
              <a:buChar char="•"/>
            </a:pPr>
            <a:r>
              <a:rPr lang="en-US" dirty="0" smtClean="0"/>
              <a:t>Approximately </a:t>
            </a:r>
            <a:r>
              <a:rPr lang="en-US" dirty="0"/>
              <a:t>$5 million for Oregon </a:t>
            </a:r>
            <a:r>
              <a:rPr lang="en-US" dirty="0" smtClean="0"/>
              <a:t>annually</a:t>
            </a:r>
          </a:p>
          <a:p>
            <a:endParaRPr lang="en-US" b="1" dirty="0" smtClean="0"/>
          </a:p>
          <a:p>
            <a:r>
              <a:rPr lang="en-US" b="1" dirty="0" smtClean="0"/>
              <a:t>Population Served:</a:t>
            </a:r>
          </a:p>
          <a:p>
            <a:pPr lvl="1"/>
            <a:r>
              <a:rPr lang="en-US" dirty="0" smtClean="0"/>
              <a:t>Adults (ages </a:t>
            </a:r>
            <a:r>
              <a:rPr lang="en-US" dirty="0"/>
              <a:t>16 to </a:t>
            </a:r>
            <a:r>
              <a:rPr lang="en-US" dirty="0" smtClean="0"/>
              <a:t>61)</a:t>
            </a:r>
            <a:endParaRPr lang="en-US" dirty="0"/>
          </a:p>
          <a:p>
            <a:pPr lvl="1"/>
            <a:r>
              <a:rPr lang="en-US" dirty="0"/>
              <a:t>Beyond age of compulsory school attendance</a:t>
            </a:r>
            <a:r>
              <a:rPr lang="en-US" dirty="0" smtClean="0"/>
              <a:t>;</a:t>
            </a:r>
            <a:endParaRPr lang="en-US" dirty="0"/>
          </a:p>
          <a:p>
            <a:pPr lvl="1"/>
            <a:r>
              <a:rPr lang="en-US" dirty="0"/>
              <a:t>Do not have a secondary school diploma or its </a:t>
            </a:r>
            <a:r>
              <a:rPr lang="en-US" dirty="0" smtClean="0"/>
              <a:t>equivalent</a:t>
            </a:r>
            <a:endParaRPr lang="en-US" dirty="0"/>
          </a:p>
          <a:p>
            <a:pPr lvl="1"/>
            <a:r>
              <a:rPr lang="en-US" dirty="0"/>
              <a:t>Not enrolled in secondary school</a:t>
            </a:r>
          </a:p>
          <a:p>
            <a:endParaRPr lang="en-US" dirty="0"/>
          </a:p>
        </p:txBody>
      </p:sp>
      <p:sp>
        <p:nvSpPr>
          <p:cNvPr id="2" name="Slide Number Placeholder 1"/>
          <p:cNvSpPr>
            <a:spLocks noGrp="1"/>
          </p:cNvSpPr>
          <p:nvPr>
            <p:ph type="sldNum" sz="quarter" idx="12"/>
          </p:nvPr>
        </p:nvSpPr>
        <p:spPr/>
        <p:txBody>
          <a:bodyPr/>
          <a:lstStyle/>
          <a:p>
            <a:fld id="{E31375A4-56A4-47D6-9801-1991572033F7}" type="slidenum">
              <a:rPr lang="en-US" smtClean="0">
                <a:solidFill>
                  <a:srgbClr val="FFFFFF">
                    <a:lumMod val="50000"/>
                  </a:srgbClr>
                </a:solidFill>
              </a:rPr>
              <a:pPr/>
              <a:t>12</a:t>
            </a:fld>
            <a:endParaRPr lang="en-US" dirty="0">
              <a:solidFill>
                <a:srgbClr val="FFFFFF">
                  <a:lumMod val="50000"/>
                </a:srgbClr>
              </a:solidFill>
            </a:endParaRPr>
          </a:p>
        </p:txBody>
      </p:sp>
    </p:spTree>
    <p:extLst>
      <p:ext uri="{BB962C8B-B14F-4D97-AF65-F5344CB8AC3E}">
        <p14:creationId xmlns:p14="http://schemas.microsoft.com/office/powerpoint/2010/main" val="11764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066800"/>
            <a:ext cx="8560292" cy="5334000"/>
          </a:xfrm>
        </p:spPr>
        <p:txBody>
          <a:bodyPr>
            <a:normAutofit/>
          </a:bodyPr>
          <a:lstStyle/>
          <a:p>
            <a:r>
              <a:rPr lang="en-US" b="1" dirty="0" smtClean="0"/>
              <a:t>Program Outcomes:</a:t>
            </a:r>
          </a:p>
          <a:p>
            <a:endParaRPr lang="en-US" sz="1800" dirty="0" smtClean="0"/>
          </a:p>
          <a:p>
            <a:pPr lvl="1"/>
            <a:r>
              <a:rPr lang="en-US" dirty="0" smtClean="0"/>
              <a:t>Demonstrated improvement in literacy skill levels</a:t>
            </a:r>
          </a:p>
          <a:p>
            <a:pPr lvl="2"/>
            <a:r>
              <a:rPr lang="en-US" dirty="0" smtClean="0"/>
              <a:t>Reading, writing, and speaking English, numeracy, problem solving, English language acquisition and other literacy skills</a:t>
            </a:r>
          </a:p>
          <a:p>
            <a:pPr marL="514350" lvl="2" indent="0">
              <a:buNone/>
            </a:pPr>
            <a:endParaRPr lang="en-US" dirty="0" smtClean="0"/>
          </a:p>
          <a:p>
            <a:pPr lvl="1"/>
            <a:r>
              <a:rPr lang="en-US" dirty="0" smtClean="0"/>
              <a:t>Placement or retention in or completion of: Postsecondary education, training, unsubsidized employment or career advancement</a:t>
            </a:r>
          </a:p>
          <a:p>
            <a:pPr marL="274320" lvl="1" indent="0">
              <a:buNone/>
            </a:pPr>
            <a:endParaRPr lang="en-US" dirty="0" smtClean="0"/>
          </a:p>
          <a:p>
            <a:pPr lvl="1"/>
            <a:r>
              <a:rPr lang="en-US" dirty="0" smtClean="0"/>
              <a:t>Receipt of secondary school diploma or equivalent</a:t>
            </a:r>
          </a:p>
          <a:p>
            <a:pPr marL="274320" lvl="1" indent="0">
              <a:buNone/>
            </a:pPr>
            <a:endParaRPr lang="en-US" sz="1800" dirty="0" smtClean="0"/>
          </a:p>
          <a:p>
            <a:r>
              <a:rPr lang="en-US" dirty="0" smtClean="0"/>
              <a:t>Current </a:t>
            </a:r>
            <a:r>
              <a:rPr lang="en-US" dirty="0"/>
              <a:t>providers: </a:t>
            </a:r>
          </a:p>
          <a:p>
            <a:pPr lvl="1"/>
            <a:r>
              <a:rPr lang="en-US" dirty="0"/>
              <a:t>Oregon Community Colleges &amp; Department of Corrections</a:t>
            </a:r>
          </a:p>
          <a:p>
            <a:pPr marL="457200" lvl="1" indent="0">
              <a:buNone/>
            </a:pPr>
            <a:endParaRPr lang="en-US" dirty="0" smtClean="0"/>
          </a:p>
          <a:p>
            <a:endParaRPr lang="en-US" dirty="0"/>
          </a:p>
        </p:txBody>
      </p:sp>
      <p:sp>
        <p:nvSpPr>
          <p:cNvPr id="3" name="Title 2"/>
          <p:cNvSpPr>
            <a:spLocks noGrp="1"/>
          </p:cNvSpPr>
          <p:nvPr>
            <p:ph type="title"/>
          </p:nvPr>
        </p:nvSpPr>
        <p:spPr>
          <a:xfrm>
            <a:off x="990600" y="152400"/>
            <a:ext cx="7886700" cy="658048"/>
          </a:xfrm>
        </p:spPr>
        <p:txBody>
          <a:bodyPr>
            <a:normAutofit/>
          </a:bodyPr>
          <a:lstStyle/>
          <a:p>
            <a:r>
              <a:rPr lang="en-US" dirty="0"/>
              <a:t>Adult Basic Education (WIOA Title II)</a:t>
            </a:r>
          </a:p>
        </p:txBody>
      </p:sp>
      <p:sp>
        <p:nvSpPr>
          <p:cNvPr id="4" name="Slide Number Placeholder 3"/>
          <p:cNvSpPr>
            <a:spLocks noGrp="1"/>
          </p:cNvSpPr>
          <p:nvPr>
            <p:ph type="sldNum" sz="quarter" idx="12"/>
          </p:nvPr>
        </p:nvSpPr>
        <p:spPr/>
        <p:txBody>
          <a:bodyPr/>
          <a:lstStyle/>
          <a:p>
            <a:fld id="{789B7D0F-E67B-48F1-88C1-9DACDDD3914F}"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3302886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2"/>
          <p:cNvSpPr txBox="1">
            <a:spLocks noChangeArrowheads="1"/>
          </p:cNvSpPr>
          <p:nvPr/>
        </p:nvSpPr>
        <p:spPr bwMode="auto">
          <a:xfrm>
            <a:off x="4862290" y="5533724"/>
            <a:ext cx="3120572" cy="22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05" tIns="43753" rIns="87505" bIns="43753">
            <a:spAutoFit/>
          </a:bodyPr>
          <a:lstStyle>
            <a:lvl1pPr eaLnBrk="0" hangingPunct="0">
              <a:defRPr sz="900">
                <a:solidFill>
                  <a:schemeClr val="tx1"/>
                </a:solidFill>
                <a:latin typeface="Times New Roman" pitchFamily="18" charset="0"/>
              </a:defRPr>
            </a:lvl1pPr>
            <a:lvl2pPr marL="742950" indent="-285750" eaLnBrk="0" hangingPunct="0">
              <a:defRPr sz="900">
                <a:solidFill>
                  <a:schemeClr val="tx1"/>
                </a:solidFill>
                <a:latin typeface="Times New Roman" pitchFamily="18" charset="0"/>
              </a:defRPr>
            </a:lvl2pPr>
            <a:lvl3pPr marL="1143000" indent="-228600" eaLnBrk="0" hangingPunct="0">
              <a:defRPr sz="900">
                <a:solidFill>
                  <a:schemeClr val="tx1"/>
                </a:solidFill>
                <a:latin typeface="Times New Roman" pitchFamily="18" charset="0"/>
              </a:defRPr>
            </a:lvl3pPr>
            <a:lvl4pPr marL="1600200" indent="-228600" eaLnBrk="0" hangingPunct="0">
              <a:defRPr sz="900">
                <a:solidFill>
                  <a:schemeClr val="tx1"/>
                </a:solidFill>
                <a:latin typeface="Times New Roman" pitchFamily="18" charset="0"/>
              </a:defRPr>
            </a:lvl4pPr>
            <a:lvl5pPr marL="2057400" indent="-228600" eaLnBrk="0" hangingPunct="0">
              <a:defRPr sz="900">
                <a:solidFill>
                  <a:schemeClr val="tx1"/>
                </a:solidFill>
                <a:latin typeface="Times New Roman" pitchFamily="18" charset="0"/>
              </a:defRPr>
            </a:lvl5pPr>
            <a:lvl6pPr marL="2514600" indent="-228600" algn="ctr" eaLnBrk="0" fontAlgn="base" hangingPunct="0">
              <a:spcBef>
                <a:spcPct val="0"/>
              </a:spcBef>
              <a:spcAft>
                <a:spcPct val="0"/>
              </a:spcAft>
              <a:defRPr sz="900">
                <a:solidFill>
                  <a:schemeClr val="tx1"/>
                </a:solidFill>
                <a:latin typeface="Times New Roman" pitchFamily="18" charset="0"/>
              </a:defRPr>
            </a:lvl6pPr>
            <a:lvl7pPr marL="2971800" indent="-228600" algn="ctr" eaLnBrk="0" fontAlgn="base" hangingPunct="0">
              <a:spcBef>
                <a:spcPct val="0"/>
              </a:spcBef>
              <a:spcAft>
                <a:spcPct val="0"/>
              </a:spcAft>
              <a:defRPr sz="900">
                <a:solidFill>
                  <a:schemeClr val="tx1"/>
                </a:solidFill>
                <a:latin typeface="Times New Roman" pitchFamily="18" charset="0"/>
              </a:defRPr>
            </a:lvl7pPr>
            <a:lvl8pPr marL="3429000" indent="-228600" algn="ctr" eaLnBrk="0" fontAlgn="base" hangingPunct="0">
              <a:spcBef>
                <a:spcPct val="0"/>
              </a:spcBef>
              <a:spcAft>
                <a:spcPct val="0"/>
              </a:spcAft>
              <a:defRPr sz="900">
                <a:solidFill>
                  <a:schemeClr val="tx1"/>
                </a:solidFill>
                <a:latin typeface="Times New Roman" pitchFamily="18" charset="0"/>
              </a:defRPr>
            </a:lvl8pPr>
            <a:lvl9pPr marL="3886200" indent="-228600" algn="ctr" eaLnBrk="0" fontAlgn="base" hangingPunct="0">
              <a:spcBef>
                <a:spcPct val="0"/>
              </a:spcBef>
              <a:spcAft>
                <a:spcPct val="0"/>
              </a:spcAft>
              <a:defRPr sz="900">
                <a:solidFill>
                  <a:schemeClr val="tx1"/>
                </a:solidFill>
                <a:latin typeface="Times New Roman" pitchFamily="18" charset="0"/>
              </a:defRPr>
            </a:lvl9pPr>
          </a:lstStyle>
          <a:p>
            <a:pPr eaLnBrk="1" hangingPunct="1">
              <a:defRPr/>
            </a:pPr>
            <a:r>
              <a:rPr lang="en-US" dirty="0">
                <a:solidFill>
                  <a:srgbClr val="FFFFFF"/>
                </a:solidFill>
              </a:rPr>
              <a:t>Source: GED Testing Service</a:t>
            </a:r>
          </a:p>
        </p:txBody>
      </p:sp>
      <p:sp>
        <p:nvSpPr>
          <p:cNvPr id="6" name="Title 5"/>
          <p:cNvSpPr>
            <a:spLocks noGrp="1"/>
          </p:cNvSpPr>
          <p:nvPr>
            <p:ph type="title"/>
          </p:nvPr>
        </p:nvSpPr>
        <p:spPr>
          <a:xfrm>
            <a:off x="990600" y="228600"/>
            <a:ext cx="8609860" cy="825794"/>
          </a:xfrm>
        </p:spPr>
        <p:txBody>
          <a:bodyPr>
            <a:normAutofit fontScale="90000"/>
          </a:bodyPr>
          <a:lstStyle/>
          <a:p>
            <a:r>
              <a:rPr lang="en-US" dirty="0"/>
              <a:t>General Educational Development (GED)</a:t>
            </a:r>
            <a:r>
              <a:rPr lang="en-US" b="1" dirty="0"/>
              <a:t/>
            </a:r>
            <a:br>
              <a:rPr lang="en-US" b="1" dirty="0"/>
            </a:br>
            <a:endParaRPr lang="en-US" dirty="0"/>
          </a:p>
        </p:txBody>
      </p:sp>
      <p:sp>
        <p:nvSpPr>
          <p:cNvPr id="14" name="Slide Number Placeholder 6"/>
          <p:cNvSpPr>
            <a:spLocks noGrp="1"/>
          </p:cNvSpPr>
          <p:nvPr>
            <p:ph type="sldNum" sz="quarter" idx="4294967295"/>
          </p:nvPr>
        </p:nvSpPr>
        <p:spPr>
          <a:xfrm>
            <a:off x="8382000" y="6400800"/>
            <a:ext cx="542785" cy="365125"/>
          </a:xfrm>
          <a:prstGeom prst="rect">
            <a:avLst/>
          </a:prstGeom>
        </p:spPr>
        <p:txBody>
          <a:bodyPr/>
          <a:lstStyle/>
          <a:p>
            <a:pPr algn="l">
              <a:defRPr/>
            </a:pPr>
            <a:fld id="{134CB38E-420C-4D3C-AD80-50CBD1BF330D}" type="slidenum">
              <a:rPr lang="en-US" smtClean="0">
                <a:solidFill>
                  <a:schemeClr val="tx1">
                    <a:lumMod val="50000"/>
                    <a:lumOff val="50000"/>
                  </a:schemeClr>
                </a:solidFill>
              </a:rPr>
              <a:pPr algn="l">
                <a:defRPr/>
              </a:pPr>
              <a:t>14</a:t>
            </a:fld>
            <a:endParaRPr lang="en-US" dirty="0">
              <a:solidFill>
                <a:schemeClr val="tx1">
                  <a:lumMod val="50000"/>
                  <a:lumOff val="50000"/>
                </a:schemeClr>
              </a:solidFill>
            </a:endParaRPr>
          </a:p>
        </p:txBody>
      </p:sp>
      <p:sp>
        <p:nvSpPr>
          <p:cNvPr id="2" name="TextBox 1"/>
          <p:cNvSpPr txBox="1"/>
          <p:nvPr/>
        </p:nvSpPr>
        <p:spPr>
          <a:xfrm>
            <a:off x="228600" y="1215528"/>
            <a:ext cx="9067800" cy="4083955"/>
          </a:xfrm>
          <a:prstGeom prst="rect">
            <a:avLst/>
          </a:prstGeom>
          <a:noFill/>
        </p:spPr>
        <p:txBody>
          <a:bodyPr wrap="square" lIns="82058" tIns="41029" rIns="82058" bIns="41029" rtlCol="0">
            <a:spAutoFit/>
          </a:bodyPr>
          <a:lstStyle/>
          <a:p>
            <a:pPr>
              <a:defRPr/>
            </a:pPr>
            <a:r>
              <a:rPr lang="en-US" sz="2000" b="1" dirty="0">
                <a:solidFill>
                  <a:srgbClr val="5F5F5F"/>
                </a:solidFill>
                <a:latin typeface="Century Gothic" panose="020B0502020202020204" pitchFamily="34" charset="0"/>
              </a:rPr>
              <a:t>A total of 9,100 students took GED tests in 2016</a:t>
            </a:r>
          </a:p>
          <a:p>
            <a:pPr marL="685800" lvl="1" indent="-241300">
              <a:buFont typeface="Arial" pitchFamily="34" charset="0"/>
              <a:buChar char="•"/>
              <a:defRPr/>
            </a:pPr>
            <a:endParaRPr lang="en-US" sz="2000" dirty="0">
              <a:solidFill>
                <a:srgbClr val="5F5F5F"/>
              </a:solidFill>
              <a:latin typeface="Century Gothic" panose="020B0502020202020204" pitchFamily="34" charset="0"/>
            </a:endParaRPr>
          </a:p>
          <a:p>
            <a:pPr marL="685800" lvl="1" indent="-241300">
              <a:buFont typeface="Arial" pitchFamily="34" charset="0"/>
              <a:buChar char="•"/>
              <a:defRPr/>
            </a:pPr>
            <a:r>
              <a:rPr lang="en-US" sz="2000" dirty="0" smtClean="0">
                <a:solidFill>
                  <a:srgbClr val="5F5F5F"/>
                </a:solidFill>
                <a:latin typeface="Century Gothic" panose="020B0502020202020204" pitchFamily="34" charset="0"/>
              </a:rPr>
              <a:t>66% were </a:t>
            </a:r>
            <a:r>
              <a:rPr lang="en-US" sz="2000" dirty="0">
                <a:solidFill>
                  <a:srgbClr val="5F5F5F"/>
                </a:solidFill>
                <a:latin typeface="Century Gothic" panose="020B0502020202020204" pitchFamily="34" charset="0"/>
              </a:rPr>
              <a:t>unemployed</a:t>
            </a:r>
          </a:p>
          <a:p>
            <a:pPr marL="685800" lvl="1" indent="-241300">
              <a:buFont typeface="Arial" pitchFamily="34" charset="0"/>
              <a:buChar char="•"/>
              <a:defRPr/>
            </a:pPr>
            <a:endParaRPr lang="en-US" sz="2000" dirty="0">
              <a:solidFill>
                <a:srgbClr val="5F5F5F"/>
              </a:solidFill>
              <a:latin typeface="Century Gothic" panose="020B0502020202020204" pitchFamily="34" charset="0"/>
            </a:endParaRPr>
          </a:p>
          <a:p>
            <a:pPr marL="685800" lvl="1" indent="-241300">
              <a:buFont typeface="Arial" pitchFamily="34" charset="0"/>
              <a:buChar char="•"/>
              <a:defRPr/>
            </a:pPr>
            <a:r>
              <a:rPr lang="en-US" sz="2000" dirty="0" smtClean="0">
                <a:solidFill>
                  <a:srgbClr val="5F5F5F"/>
                </a:solidFill>
                <a:latin typeface="Century Gothic" panose="020B0502020202020204" pitchFamily="34" charset="0"/>
              </a:rPr>
              <a:t>73% reported </a:t>
            </a:r>
            <a:r>
              <a:rPr lang="en-US" sz="2000" dirty="0">
                <a:solidFill>
                  <a:srgbClr val="5F5F5F"/>
                </a:solidFill>
                <a:latin typeface="Century Gothic" panose="020B0502020202020204" pitchFamily="34" charset="0"/>
              </a:rPr>
              <a:t>annual income of $5,000 or less</a:t>
            </a:r>
          </a:p>
          <a:p>
            <a:pPr marL="685800" lvl="1" indent="-241300">
              <a:buFont typeface="Arial" pitchFamily="34" charset="0"/>
              <a:buChar char="•"/>
              <a:defRPr/>
            </a:pPr>
            <a:endParaRPr lang="en-US" sz="2000" dirty="0">
              <a:solidFill>
                <a:srgbClr val="5F5F5F"/>
              </a:solidFill>
              <a:latin typeface="Century Gothic" panose="020B0502020202020204" pitchFamily="34" charset="0"/>
            </a:endParaRPr>
          </a:p>
          <a:p>
            <a:pPr marL="685800" lvl="1" indent="-241300">
              <a:buFont typeface="Arial" pitchFamily="34" charset="0"/>
              <a:buChar char="•"/>
              <a:defRPr/>
            </a:pPr>
            <a:r>
              <a:rPr lang="en-US" sz="2000" dirty="0">
                <a:solidFill>
                  <a:srgbClr val="5F5F5F"/>
                </a:solidFill>
                <a:latin typeface="Century Gothic" panose="020B0502020202020204" pitchFamily="34" charset="0"/>
              </a:rPr>
              <a:t>39% reported a family member influenced them to obtain </a:t>
            </a:r>
          </a:p>
          <a:p>
            <a:pPr marL="444500" lvl="1">
              <a:defRPr/>
            </a:pPr>
            <a:r>
              <a:rPr lang="en-US" sz="2000" dirty="0">
                <a:solidFill>
                  <a:srgbClr val="5F5F5F"/>
                </a:solidFill>
                <a:latin typeface="Century Gothic" panose="020B0502020202020204" pitchFamily="34" charset="0"/>
              </a:rPr>
              <a:t>      their GED.</a:t>
            </a:r>
          </a:p>
          <a:p>
            <a:pPr marL="685800" lvl="1" indent="-241300">
              <a:buFont typeface="Arial" pitchFamily="34" charset="0"/>
              <a:buChar char="•"/>
              <a:defRPr/>
            </a:pPr>
            <a:endParaRPr lang="en-US" sz="2000" dirty="0">
              <a:solidFill>
                <a:srgbClr val="5F5F5F"/>
              </a:solidFill>
              <a:latin typeface="Century Gothic" panose="020B0502020202020204" pitchFamily="34" charset="0"/>
            </a:endParaRPr>
          </a:p>
          <a:p>
            <a:pPr marL="685800" lvl="1" indent="-241300">
              <a:buFont typeface="Arial" pitchFamily="34" charset="0"/>
              <a:buChar char="•"/>
              <a:defRPr/>
            </a:pPr>
            <a:r>
              <a:rPr lang="en-US" sz="2000" dirty="0" smtClean="0">
                <a:solidFill>
                  <a:srgbClr val="5F5F5F"/>
                </a:solidFill>
                <a:latin typeface="Century Gothic" panose="020B0502020202020204" pitchFamily="34" charset="0"/>
              </a:rPr>
              <a:t>58% of </a:t>
            </a:r>
            <a:r>
              <a:rPr lang="en-US" sz="2000" dirty="0">
                <a:solidFill>
                  <a:srgbClr val="5F5F5F"/>
                </a:solidFill>
                <a:latin typeface="Century Gothic" panose="020B0502020202020204" pitchFamily="34" charset="0"/>
              </a:rPr>
              <a:t>students were male</a:t>
            </a:r>
          </a:p>
          <a:p>
            <a:pPr marL="444500" lvl="1">
              <a:defRPr/>
            </a:pPr>
            <a:endParaRPr lang="en-US" sz="2000" dirty="0">
              <a:solidFill>
                <a:srgbClr val="5F5F5F"/>
              </a:solidFill>
              <a:latin typeface="Century Gothic" panose="020B0502020202020204" pitchFamily="34" charset="0"/>
            </a:endParaRPr>
          </a:p>
          <a:p>
            <a:pPr marL="685800" lvl="1" indent="-241300">
              <a:buFont typeface="Arial" pitchFamily="34" charset="0"/>
              <a:buChar char="•"/>
              <a:defRPr/>
            </a:pPr>
            <a:r>
              <a:rPr lang="en-US" sz="2000" dirty="0">
                <a:solidFill>
                  <a:srgbClr val="5F5F5F"/>
                </a:solidFill>
                <a:latin typeface="Century Gothic" panose="020B0502020202020204" pitchFamily="34" charset="0"/>
              </a:rPr>
              <a:t>The average age of GED Test takers: 24</a:t>
            </a:r>
          </a:p>
          <a:p>
            <a:pPr marL="752337" lvl="1" indent="-307718">
              <a:buFont typeface="Arial" pitchFamily="34" charset="0"/>
              <a:buChar char="•"/>
              <a:defRPr/>
            </a:pPr>
            <a:endParaRPr lang="en-US" sz="2000" dirty="0">
              <a:solidFill>
                <a:srgbClr val="5F5F5F"/>
              </a:solidFill>
              <a:latin typeface="Century Gothic" panose="020B0502020202020204" pitchFamily="34" charset="0"/>
            </a:endParaRPr>
          </a:p>
        </p:txBody>
      </p:sp>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099"/>
          <a:stretch/>
        </p:blipFill>
        <p:spPr bwMode="auto">
          <a:xfrm>
            <a:off x="7191514" y="4423041"/>
            <a:ext cx="1600201" cy="1752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7176573" y="3581400"/>
            <a:ext cx="1610548" cy="698412"/>
          </a:xfrm>
          <a:prstGeom prst="rect">
            <a:avLst/>
          </a:prstGeom>
          <a:noFill/>
        </p:spPr>
        <p:txBody>
          <a:bodyPr wrap="square" lIns="82058" tIns="41029" rIns="82058" bIns="41029" rtlCol="0">
            <a:spAutoFit/>
          </a:bodyPr>
          <a:lstStyle/>
          <a:p>
            <a:pPr algn="ctr">
              <a:defRPr/>
            </a:pPr>
            <a:r>
              <a:rPr lang="en-US" sz="1000" dirty="0">
                <a:solidFill>
                  <a:srgbClr val="5F5F5F"/>
                </a:solidFill>
              </a:rPr>
              <a:t>James: Veteran, Father, GED Completer, </a:t>
            </a:r>
          </a:p>
          <a:p>
            <a:pPr algn="ctr">
              <a:defRPr/>
            </a:pPr>
            <a:r>
              <a:rPr lang="en-US" sz="1000" dirty="0">
                <a:solidFill>
                  <a:srgbClr val="5F5F5F"/>
                </a:solidFill>
              </a:rPr>
              <a:t>Nursing Student</a:t>
            </a:r>
          </a:p>
        </p:txBody>
      </p:sp>
    </p:spTree>
    <p:extLst>
      <p:ext uri="{BB962C8B-B14F-4D97-AF65-F5344CB8AC3E}">
        <p14:creationId xmlns:p14="http://schemas.microsoft.com/office/powerpoint/2010/main" val="2440333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smtClean="0"/>
              <a:t>Career and technical education</a:t>
            </a:r>
            <a:endParaRPr lang="en-US" dirty="0"/>
          </a:p>
        </p:txBody>
      </p:sp>
      <p:sp>
        <p:nvSpPr>
          <p:cNvPr id="19" name="Content Placeholder 18"/>
          <p:cNvSpPr>
            <a:spLocks noGrp="1"/>
          </p:cNvSpPr>
          <p:nvPr>
            <p:ph idx="1"/>
          </p:nvPr>
        </p:nvSpPr>
        <p:spPr/>
        <p:txBody>
          <a:bodyPr/>
          <a:lstStyle/>
          <a:p>
            <a:endParaRPr lang="en-US" dirty="0" smtClean="0"/>
          </a:p>
          <a:p>
            <a:endParaRPr lang="en-US" dirty="0" smtClean="0"/>
          </a:p>
        </p:txBody>
      </p:sp>
      <p:graphicFrame>
        <p:nvGraphicFramePr>
          <p:cNvPr id="4" name="Diagram 3"/>
          <p:cNvGraphicFramePr/>
          <p:nvPr>
            <p:extLst>
              <p:ext uri="{D42A27DB-BD31-4B8C-83A1-F6EECF244321}">
                <p14:modId xmlns:p14="http://schemas.microsoft.com/office/powerpoint/2010/main" val="4163723649"/>
              </p:ext>
            </p:extLst>
          </p:nvPr>
        </p:nvGraphicFramePr>
        <p:xfrm>
          <a:off x="152400" y="1066800"/>
          <a:ext cx="8839200" cy="5278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E31375A4-56A4-47D6-9801-1991572033F7}" type="slidenum">
              <a:rPr lang="en-US" smtClean="0">
                <a:solidFill>
                  <a:srgbClr val="FFFFFF">
                    <a:lumMod val="50000"/>
                  </a:srgbClr>
                </a:solidFill>
              </a:rPr>
              <a:pPr/>
              <a:t>15</a:t>
            </a:fld>
            <a:endParaRPr lang="en-US" dirty="0">
              <a:solidFill>
                <a:srgbClr val="FFFFFF">
                  <a:lumMod val="50000"/>
                </a:srgbClr>
              </a:solidFill>
            </a:endParaRPr>
          </a:p>
        </p:txBody>
      </p:sp>
    </p:spTree>
    <p:extLst>
      <p:ext uri="{BB962C8B-B14F-4D97-AF65-F5344CB8AC3E}">
        <p14:creationId xmlns:p14="http://schemas.microsoft.com/office/powerpoint/2010/main" val="128204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866114736"/>
              </p:ext>
            </p:extLst>
          </p:nvPr>
        </p:nvGraphicFramePr>
        <p:xfrm>
          <a:off x="457200" y="3048000"/>
          <a:ext cx="86868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p:cNvSpPr>
            <a:spLocks noGrp="1"/>
          </p:cNvSpPr>
          <p:nvPr>
            <p:ph type="title"/>
          </p:nvPr>
        </p:nvSpPr>
        <p:spPr>
          <a:xfrm>
            <a:off x="1219200" y="152400"/>
            <a:ext cx="8457460" cy="597194"/>
          </a:xfrm>
        </p:spPr>
        <p:txBody>
          <a:bodyPr/>
          <a:lstStyle/>
          <a:p>
            <a:r>
              <a:rPr lang="en-US" dirty="0" smtClean="0"/>
              <a:t>Career Pathways</a:t>
            </a:r>
            <a:endParaRPr lang="en-US" dirty="0"/>
          </a:p>
        </p:txBody>
      </p:sp>
      <p:graphicFrame>
        <p:nvGraphicFramePr>
          <p:cNvPr id="2" name="Diagram 1"/>
          <p:cNvGraphicFramePr/>
          <p:nvPr>
            <p:extLst>
              <p:ext uri="{D42A27DB-BD31-4B8C-83A1-F6EECF244321}">
                <p14:modId xmlns:p14="http://schemas.microsoft.com/office/powerpoint/2010/main" val="453361709"/>
              </p:ext>
            </p:extLst>
          </p:nvPr>
        </p:nvGraphicFramePr>
        <p:xfrm>
          <a:off x="533400" y="1066800"/>
          <a:ext cx="8113489" cy="18254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3349018533"/>
              </p:ext>
            </p:extLst>
          </p:nvPr>
        </p:nvGraphicFramePr>
        <p:xfrm>
          <a:off x="381000" y="5410200"/>
          <a:ext cx="8610600" cy="838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4" name="Slide Number Placeholder 3"/>
          <p:cNvSpPr>
            <a:spLocks noGrp="1"/>
          </p:cNvSpPr>
          <p:nvPr>
            <p:ph type="sldNum" sz="quarter" idx="12"/>
          </p:nvPr>
        </p:nvSpPr>
        <p:spPr/>
        <p:txBody>
          <a:bodyPr/>
          <a:lstStyle/>
          <a:p>
            <a:fld id="{789B7D0F-E67B-48F1-88C1-9DACDDD3914F}"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3642769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7"/>
          <p:cNvSpPr>
            <a:spLocks noGrp="1"/>
          </p:cNvSpPr>
          <p:nvPr>
            <p:ph type="title"/>
          </p:nvPr>
        </p:nvSpPr>
        <p:spPr>
          <a:xfrm>
            <a:off x="1116089" y="304800"/>
            <a:ext cx="8178999" cy="548887"/>
          </a:xfrm>
        </p:spPr>
        <p:txBody>
          <a:bodyPr/>
          <a:lstStyle/>
          <a:p>
            <a:r>
              <a:rPr lang="en-US" dirty="0" smtClean="0"/>
              <a:t>2016 Completions</a:t>
            </a:r>
            <a:endParaRPr lang="en-US" dirty="0"/>
          </a:p>
        </p:txBody>
      </p:sp>
      <p:pic>
        <p:nvPicPr>
          <p:cNvPr id="3" name="Content Placeholder 2"/>
          <p:cNvPicPr>
            <a:picLocks noGrp="1" noChangeAspect="1"/>
          </p:cNvPicPr>
          <p:nvPr>
            <p:ph idx="1"/>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982648" y="1596401"/>
            <a:ext cx="4879039" cy="3842609"/>
          </a:xfrm>
          <a:prstGeom prst="rect">
            <a:avLst/>
          </a:prstGeom>
        </p:spPr>
      </p:pic>
      <p:sp>
        <p:nvSpPr>
          <p:cNvPr id="2" name="TextBox 1"/>
          <p:cNvSpPr txBox="1"/>
          <p:nvPr/>
        </p:nvSpPr>
        <p:spPr>
          <a:xfrm>
            <a:off x="1116089" y="5816872"/>
            <a:ext cx="7652526" cy="584775"/>
          </a:xfrm>
          <a:prstGeom prst="rect">
            <a:avLst/>
          </a:prstGeom>
          <a:noFill/>
        </p:spPr>
        <p:txBody>
          <a:bodyPr wrap="square" rtlCol="0">
            <a:spAutoFit/>
          </a:bodyPr>
          <a:lstStyle/>
          <a:p>
            <a:pPr marL="228600" indent="-228600">
              <a:buFont typeface="+mj-lt"/>
              <a:buAutoNum type="arabicPeriod"/>
            </a:pPr>
            <a:r>
              <a:rPr lang="en-US" sz="800" dirty="0">
                <a:solidFill>
                  <a:prstClr val="black"/>
                </a:solidFill>
              </a:rPr>
              <a:t>Includes Oregon Transfer Module, 1-2 yr. certificates, Associate/Bachelor/Master/PhD degrees, Post-doctoral and professional certificates.</a:t>
            </a:r>
          </a:p>
          <a:p>
            <a:pPr marL="228600" indent="-228600">
              <a:buFont typeface="+mj-lt"/>
              <a:buAutoNum type="arabicPeriod"/>
            </a:pPr>
            <a:r>
              <a:rPr lang="en-US" sz="800" dirty="0">
                <a:solidFill>
                  <a:prstClr val="black"/>
                </a:solidFill>
              </a:rPr>
              <a:t>Includes OHSU.</a:t>
            </a:r>
          </a:p>
          <a:p>
            <a:pPr marL="228600" indent="-228600">
              <a:buFont typeface="+mj-lt"/>
              <a:buAutoNum type="arabicPeriod"/>
            </a:pPr>
            <a:r>
              <a:rPr lang="en-US" sz="800" dirty="0">
                <a:solidFill>
                  <a:prstClr val="black"/>
                </a:solidFill>
              </a:rPr>
              <a:t>Total completions from 18 of the 24 Oregon-based regulated schools who reported data or reported it correctly for the 2015-16 academic year.</a:t>
            </a:r>
          </a:p>
          <a:p>
            <a:pPr marL="228600" indent="-228600">
              <a:buFont typeface="+mj-lt"/>
              <a:buAutoNum type="arabicPeriod"/>
            </a:pPr>
            <a:r>
              <a:rPr lang="en-US" sz="800" dirty="0">
                <a:solidFill>
                  <a:prstClr val="black"/>
                </a:solidFill>
              </a:rPr>
              <a:t>Total completions from 97 of the 201 Oregon-based schools who have reported data or reported it correctly for the 2015-16 academic year.</a:t>
            </a:r>
          </a:p>
        </p:txBody>
      </p:sp>
      <p:sp>
        <p:nvSpPr>
          <p:cNvPr id="8" name="TextBox 7"/>
          <p:cNvSpPr txBox="1"/>
          <p:nvPr/>
        </p:nvSpPr>
        <p:spPr>
          <a:xfrm>
            <a:off x="1783005" y="2796317"/>
            <a:ext cx="5690957" cy="1631216"/>
          </a:xfrm>
          <a:prstGeom prst="rect">
            <a:avLst/>
          </a:prstGeom>
          <a:noFill/>
        </p:spPr>
        <p:txBody>
          <a:bodyPr wrap="square" rtlCol="0">
            <a:spAutoFit/>
          </a:bodyPr>
          <a:lstStyle/>
          <a:p>
            <a:pPr algn="ctr"/>
            <a:r>
              <a:rPr lang="en-US" sz="2400" b="1" dirty="0">
                <a:solidFill>
                  <a:srgbClr val="C0504D"/>
                </a:solidFill>
              </a:rPr>
              <a:t>46,163</a:t>
            </a:r>
            <a:r>
              <a:rPr lang="en-US" sz="1000" b="1" baseline="100000" dirty="0">
                <a:solidFill>
                  <a:srgbClr val="C0504D"/>
                </a:solidFill>
              </a:rPr>
              <a:t>1</a:t>
            </a:r>
            <a:r>
              <a:rPr lang="en-US" sz="2400" b="1" dirty="0">
                <a:solidFill>
                  <a:prstClr val="black"/>
                </a:solidFill>
              </a:rPr>
              <a:t> </a:t>
            </a:r>
          </a:p>
          <a:p>
            <a:pPr algn="ctr"/>
            <a:r>
              <a:rPr lang="en-US" sz="2400" dirty="0">
                <a:solidFill>
                  <a:prstClr val="black"/>
                </a:solidFill>
              </a:rPr>
              <a:t>Total Degrees/Certificates Earned</a:t>
            </a:r>
            <a:endParaRPr lang="en-US" dirty="0">
              <a:solidFill>
                <a:prstClr val="black"/>
              </a:solidFill>
            </a:endParaRPr>
          </a:p>
          <a:p>
            <a:pPr algn="ctr"/>
            <a:r>
              <a:rPr lang="en-US" sz="2400" dirty="0">
                <a:solidFill>
                  <a:prstClr val="black"/>
                </a:solidFill>
              </a:rPr>
              <a:t>at </a:t>
            </a:r>
          </a:p>
          <a:p>
            <a:pPr algn="ctr"/>
            <a:r>
              <a:rPr lang="en-US" sz="2400" dirty="0">
                <a:solidFill>
                  <a:prstClr val="black"/>
                </a:solidFill>
              </a:rPr>
              <a:t>Oregon Public Institutions</a:t>
            </a:r>
          </a:p>
        </p:txBody>
      </p:sp>
      <p:sp>
        <p:nvSpPr>
          <p:cNvPr id="40" name="TextBox 39"/>
          <p:cNvSpPr txBox="1"/>
          <p:nvPr/>
        </p:nvSpPr>
        <p:spPr>
          <a:xfrm>
            <a:off x="135893" y="4558576"/>
            <a:ext cx="2233963" cy="738664"/>
          </a:xfrm>
          <a:prstGeom prst="rect">
            <a:avLst/>
          </a:prstGeom>
          <a:noFill/>
        </p:spPr>
        <p:txBody>
          <a:bodyPr wrap="square" rtlCol="0">
            <a:spAutoFit/>
          </a:bodyPr>
          <a:lstStyle/>
          <a:p>
            <a:pPr algn="ctr"/>
            <a:r>
              <a:rPr lang="en-US" sz="1400" dirty="0">
                <a:solidFill>
                  <a:prstClr val="black"/>
                </a:solidFill>
              </a:rPr>
              <a:t>201</a:t>
            </a:r>
          </a:p>
          <a:p>
            <a:pPr algn="ctr"/>
            <a:r>
              <a:rPr lang="en-US" sz="1400" dirty="0">
                <a:solidFill>
                  <a:prstClr val="black"/>
                </a:solidFill>
              </a:rPr>
              <a:t>Private Career Schools</a:t>
            </a:r>
          </a:p>
          <a:p>
            <a:pPr algn="ctr"/>
            <a:r>
              <a:rPr lang="en-US" sz="1400" dirty="0">
                <a:solidFill>
                  <a:srgbClr val="C0504D"/>
                </a:solidFill>
              </a:rPr>
              <a:t>5,862</a:t>
            </a:r>
            <a:r>
              <a:rPr lang="en-US" sz="900" baseline="100000" dirty="0">
                <a:solidFill>
                  <a:srgbClr val="C0504D"/>
                </a:solidFill>
              </a:rPr>
              <a:t>4</a:t>
            </a:r>
          </a:p>
        </p:txBody>
      </p:sp>
      <p:sp>
        <p:nvSpPr>
          <p:cNvPr id="41" name="TextBox 40"/>
          <p:cNvSpPr txBox="1"/>
          <p:nvPr/>
        </p:nvSpPr>
        <p:spPr>
          <a:xfrm>
            <a:off x="6558202" y="4558576"/>
            <a:ext cx="2585879" cy="738664"/>
          </a:xfrm>
          <a:prstGeom prst="rect">
            <a:avLst/>
          </a:prstGeom>
          <a:noFill/>
        </p:spPr>
        <p:txBody>
          <a:bodyPr wrap="square" rtlCol="0">
            <a:spAutoFit/>
          </a:bodyPr>
          <a:lstStyle/>
          <a:p>
            <a:pPr algn="ctr"/>
            <a:r>
              <a:rPr lang="en-US" sz="1400" dirty="0">
                <a:solidFill>
                  <a:prstClr val="black"/>
                </a:solidFill>
              </a:rPr>
              <a:t>8</a:t>
            </a:r>
            <a:r>
              <a:rPr lang="en-US" sz="900" baseline="100000" dirty="0">
                <a:solidFill>
                  <a:prstClr val="black"/>
                </a:solidFill>
              </a:rPr>
              <a:t>2</a:t>
            </a:r>
          </a:p>
          <a:p>
            <a:pPr algn="ctr"/>
            <a:r>
              <a:rPr lang="en-US" sz="1400" dirty="0">
                <a:solidFill>
                  <a:prstClr val="black"/>
                </a:solidFill>
              </a:rPr>
              <a:t>Public Universities</a:t>
            </a:r>
          </a:p>
          <a:p>
            <a:pPr algn="ctr"/>
            <a:r>
              <a:rPr lang="en-US" sz="1400" dirty="0">
                <a:solidFill>
                  <a:srgbClr val="C0504D"/>
                </a:solidFill>
              </a:rPr>
              <a:t>24,516 </a:t>
            </a:r>
          </a:p>
        </p:txBody>
      </p:sp>
      <p:sp>
        <p:nvSpPr>
          <p:cNvPr id="39" name="TextBox 38"/>
          <p:cNvSpPr txBox="1"/>
          <p:nvPr/>
        </p:nvSpPr>
        <p:spPr>
          <a:xfrm>
            <a:off x="5973486" y="1224943"/>
            <a:ext cx="2922874" cy="707886"/>
          </a:xfrm>
          <a:prstGeom prst="rect">
            <a:avLst/>
          </a:prstGeom>
          <a:noFill/>
        </p:spPr>
        <p:txBody>
          <a:bodyPr wrap="square" rtlCol="0">
            <a:spAutoFit/>
          </a:bodyPr>
          <a:lstStyle/>
          <a:p>
            <a:pPr algn="ctr"/>
            <a:r>
              <a:rPr lang="en-US" sz="1200" dirty="0">
                <a:solidFill>
                  <a:prstClr val="black"/>
                </a:solidFill>
              </a:rPr>
              <a:t>17</a:t>
            </a:r>
          </a:p>
          <a:p>
            <a:pPr algn="ctr"/>
            <a:r>
              <a:rPr lang="en-US" sz="1400" dirty="0">
                <a:solidFill>
                  <a:prstClr val="black"/>
                </a:solidFill>
              </a:rPr>
              <a:t>Public Community Colleges</a:t>
            </a:r>
          </a:p>
          <a:p>
            <a:pPr algn="ctr"/>
            <a:r>
              <a:rPr lang="en-US" sz="1400" dirty="0">
                <a:solidFill>
                  <a:srgbClr val="C0504D"/>
                </a:solidFill>
              </a:rPr>
              <a:t>21,647 </a:t>
            </a:r>
          </a:p>
        </p:txBody>
      </p:sp>
      <p:sp>
        <p:nvSpPr>
          <p:cNvPr id="38" name="TextBox 37"/>
          <p:cNvSpPr txBox="1"/>
          <p:nvPr/>
        </p:nvSpPr>
        <p:spPr>
          <a:xfrm>
            <a:off x="0" y="1225105"/>
            <a:ext cx="2762050" cy="954107"/>
          </a:xfrm>
          <a:prstGeom prst="rect">
            <a:avLst/>
          </a:prstGeom>
          <a:noFill/>
        </p:spPr>
        <p:txBody>
          <a:bodyPr wrap="square" rtlCol="0">
            <a:spAutoFit/>
          </a:bodyPr>
          <a:lstStyle/>
          <a:p>
            <a:pPr algn="ctr"/>
            <a:r>
              <a:rPr lang="en-US" sz="1400" dirty="0">
                <a:solidFill>
                  <a:prstClr val="black"/>
                </a:solidFill>
              </a:rPr>
              <a:t>47 </a:t>
            </a:r>
          </a:p>
          <a:p>
            <a:pPr algn="ctr"/>
            <a:r>
              <a:rPr lang="en-US" sz="1400" dirty="0">
                <a:solidFill>
                  <a:prstClr val="black"/>
                </a:solidFill>
              </a:rPr>
              <a:t>Degree Granting Private </a:t>
            </a:r>
          </a:p>
          <a:p>
            <a:pPr algn="ctr"/>
            <a:r>
              <a:rPr lang="en-US" sz="1400" dirty="0">
                <a:solidFill>
                  <a:prstClr val="black"/>
                </a:solidFill>
              </a:rPr>
              <a:t>Postsecondary Schools</a:t>
            </a:r>
          </a:p>
          <a:p>
            <a:pPr algn="ctr"/>
            <a:r>
              <a:rPr lang="en-US" sz="1400" dirty="0">
                <a:solidFill>
                  <a:srgbClr val="C0504D"/>
                </a:solidFill>
              </a:rPr>
              <a:t>1,871</a:t>
            </a:r>
            <a:r>
              <a:rPr lang="en-US" sz="900" baseline="100000" dirty="0">
                <a:solidFill>
                  <a:srgbClr val="C0504D"/>
                </a:solidFill>
              </a:rPr>
              <a:t>3</a:t>
            </a:r>
          </a:p>
        </p:txBody>
      </p:sp>
      <p:sp>
        <p:nvSpPr>
          <p:cNvPr id="4" name="Slide Number Placeholder 3"/>
          <p:cNvSpPr>
            <a:spLocks noGrp="1"/>
          </p:cNvSpPr>
          <p:nvPr>
            <p:ph type="sldNum" sz="quarter" idx="12"/>
          </p:nvPr>
        </p:nvSpPr>
        <p:spPr/>
        <p:txBody>
          <a:bodyPr/>
          <a:lstStyle/>
          <a:p>
            <a:fld id="{E31375A4-56A4-47D6-9801-1991572033F7}" type="slidenum">
              <a:rPr lang="en-US" smtClean="0">
                <a:solidFill>
                  <a:srgbClr val="FFFFFF">
                    <a:lumMod val="50000"/>
                  </a:srgbClr>
                </a:solidFill>
              </a:rPr>
              <a:pPr/>
              <a:t>17</a:t>
            </a:fld>
            <a:endParaRPr lang="en-US" dirty="0">
              <a:solidFill>
                <a:srgbClr val="FFFFFF">
                  <a:lumMod val="50000"/>
                </a:srgbClr>
              </a:solidFill>
            </a:endParaRPr>
          </a:p>
        </p:txBody>
      </p:sp>
    </p:spTree>
    <p:extLst>
      <p:ext uri="{BB962C8B-B14F-4D97-AF65-F5344CB8AC3E}">
        <p14:creationId xmlns:p14="http://schemas.microsoft.com/office/powerpoint/2010/main" val="39011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71600"/>
            <a:ext cx="7886700" cy="4986785"/>
          </a:xfrm>
        </p:spPr>
        <p:txBody>
          <a:bodyPr>
            <a:normAutofit/>
          </a:bodyPr>
          <a:lstStyle/>
          <a:p>
            <a:pPr marL="377190" indent="-342900">
              <a:buFont typeface="Arial" panose="020B0604020202020204" pitchFamily="34" charset="0"/>
              <a:buChar char="•"/>
            </a:pPr>
            <a:r>
              <a:rPr lang="en-US" dirty="0" smtClean="0">
                <a:solidFill>
                  <a:schemeClr val="accent1">
                    <a:lumMod val="75000"/>
                  </a:schemeClr>
                </a:solidFill>
              </a:rPr>
              <a:t>$25 million annually</a:t>
            </a:r>
          </a:p>
          <a:p>
            <a:endParaRPr lang="en-US" dirty="0" smtClean="0">
              <a:solidFill>
                <a:schemeClr val="accent1">
                  <a:lumMod val="75000"/>
                </a:schemeClr>
              </a:solidFill>
            </a:endParaRPr>
          </a:p>
          <a:p>
            <a:pPr marL="377190" indent="-342900">
              <a:buFont typeface="Arial" panose="020B0604020202020204" pitchFamily="34" charset="0"/>
              <a:buChar char="•"/>
            </a:pPr>
            <a:r>
              <a:rPr lang="en-US" dirty="0" smtClean="0">
                <a:solidFill>
                  <a:schemeClr val="accent1">
                    <a:lumMod val="75000"/>
                  </a:schemeClr>
                </a:solidFill>
              </a:rPr>
              <a:t>Population served</a:t>
            </a:r>
          </a:p>
          <a:p>
            <a:pPr marL="788670" lvl="1" indent="-342900">
              <a:buFont typeface="Arial" panose="020B0604020202020204" pitchFamily="34" charset="0"/>
              <a:buChar char="•"/>
            </a:pPr>
            <a:r>
              <a:rPr lang="en-US" sz="2400" dirty="0" smtClean="0">
                <a:solidFill>
                  <a:schemeClr val="accent1">
                    <a:lumMod val="75000"/>
                  </a:schemeClr>
                </a:solidFill>
              </a:rPr>
              <a:t>18+</a:t>
            </a:r>
          </a:p>
          <a:p>
            <a:pPr marL="788670" lvl="1" indent="-342900">
              <a:buFont typeface="Arial" panose="020B0604020202020204" pitchFamily="34" charset="0"/>
              <a:buChar char="•"/>
            </a:pPr>
            <a:r>
              <a:rPr lang="en-US" sz="2400" dirty="0" smtClean="0">
                <a:solidFill>
                  <a:schemeClr val="accent1">
                    <a:lumMod val="75000"/>
                  </a:schemeClr>
                </a:solidFill>
              </a:rPr>
              <a:t>Low Income Adults</a:t>
            </a:r>
          </a:p>
          <a:p>
            <a:pPr marL="788670" lvl="1" indent="-342900">
              <a:buFont typeface="Arial" panose="020B0604020202020204" pitchFamily="34" charset="0"/>
              <a:buChar char="•"/>
            </a:pPr>
            <a:r>
              <a:rPr lang="en-US" sz="2400" dirty="0" smtClean="0">
                <a:solidFill>
                  <a:schemeClr val="accent1">
                    <a:lumMod val="75000"/>
                  </a:schemeClr>
                </a:solidFill>
              </a:rPr>
              <a:t>Dislocated Workers</a:t>
            </a:r>
          </a:p>
          <a:p>
            <a:pPr marL="1028700" lvl="2" indent="-342900">
              <a:buFont typeface="Arial" panose="020B0604020202020204" pitchFamily="34" charset="0"/>
              <a:buChar char="•"/>
            </a:pPr>
            <a:r>
              <a:rPr lang="en-US" sz="2400" dirty="0" smtClean="0">
                <a:solidFill>
                  <a:schemeClr val="accent1">
                    <a:lumMod val="75000"/>
                  </a:schemeClr>
                </a:solidFill>
              </a:rPr>
              <a:t>Lost job due to no fault of their own</a:t>
            </a:r>
          </a:p>
          <a:p>
            <a:pPr lvl="1" indent="0">
              <a:buNone/>
            </a:pPr>
            <a:endParaRPr lang="en-US" sz="2400" dirty="0" smtClean="0">
              <a:solidFill>
                <a:schemeClr val="accent1">
                  <a:lumMod val="75000"/>
                </a:schemeClr>
              </a:solidFill>
            </a:endParaRPr>
          </a:p>
        </p:txBody>
      </p:sp>
      <p:sp>
        <p:nvSpPr>
          <p:cNvPr id="3" name="Title 2"/>
          <p:cNvSpPr>
            <a:spLocks noGrp="1"/>
          </p:cNvSpPr>
          <p:nvPr>
            <p:ph type="title"/>
          </p:nvPr>
        </p:nvSpPr>
        <p:spPr>
          <a:xfrm>
            <a:off x="990600" y="304800"/>
            <a:ext cx="7886700" cy="505648"/>
          </a:xfrm>
        </p:spPr>
        <p:txBody>
          <a:bodyPr>
            <a:normAutofit/>
          </a:bodyPr>
          <a:lstStyle/>
          <a:p>
            <a:r>
              <a:rPr lang="en-US" dirty="0" smtClean="0"/>
              <a:t>Adults, dislocated Workers (WIOA TI)	</a:t>
            </a:r>
            <a:endParaRPr lang="en-US" dirty="0"/>
          </a:p>
        </p:txBody>
      </p:sp>
      <p:sp>
        <p:nvSpPr>
          <p:cNvPr id="4" name="Slide Number Placeholder 3"/>
          <p:cNvSpPr>
            <a:spLocks noGrp="1"/>
          </p:cNvSpPr>
          <p:nvPr>
            <p:ph type="sldNum" sz="quarter" idx="12"/>
          </p:nvPr>
        </p:nvSpPr>
        <p:spPr/>
        <p:txBody>
          <a:bodyPr/>
          <a:lstStyle/>
          <a:p>
            <a:fld id="{789B7D0F-E67B-48F1-88C1-9DACDDD3914F}"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881165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191500" cy="5029200"/>
          </a:xfrm>
        </p:spPr>
        <p:txBody>
          <a:bodyPr>
            <a:normAutofit lnSpcReduction="10000"/>
          </a:bodyPr>
          <a:lstStyle/>
          <a:p>
            <a:pPr marL="377190" indent="-342900">
              <a:buFont typeface="Wingdings" panose="05000000000000000000" pitchFamily="2" charset="2"/>
              <a:buChar char="q"/>
            </a:pPr>
            <a:r>
              <a:rPr lang="en-US" sz="2800" dirty="0">
                <a:solidFill>
                  <a:schemeClr val="accent1">
                    <a:lumMod val="75000"/>
                  </a:schemeClr>
                </a:solidFill>
              </a:rPr>
              <a:t>Work </a:t>
            </a:r>
            <a:r>
              <a:rPr lang="en-US" sz="2800" dirty="0" smtClean="0">
                <a:solidFill>
                  <a:schemeClr val="accent1">
                    <a:lumMod val="75000"/>
                  </a:schemeClr>
                </a:solidFill>
              </a:rPr>
              <a:t>readiness skills</a:t>
            </a:r>
            <a:endParaRPr lang="en-US" sz="2800" dirty="0">
              <a:solidFill>
                <a:schemeClr val="accent1">
                  <a:lumMod val="75000"/>
                </a:schemeClr>
              </a:solidFill>
            </a:endParaRPr>
          </a:p>
          <a:p>
            <a:pPr marL="788670" lvl="1" indent="-342900">
              <a:buFont typeface="Wingdings" panose="05000000000000000000" pitchFamily="2" charset="2"/>
              <a:buChar char="q"/>
            </a:pPr>
            <a:endParaRPr lang="en-US" dirty="0">
              <a:solidFill>
                <a:schemeClr val="accent1">
                  <a:lumMod val="75000"/>
                </a:schemeClr>
              </a:solidFill>
            </a:endParaRPr>
          </a:p>
          <a:p>
            <a:pPr marL="377190" indent="-342900">
              <a:buFont typeface="Wingdings" panose="05000000000000000000" pitchFamily="2" charset="2"/>
              <a:buChar char="q"/>
            </a:pPr>
            <a:r>
              <a:rPr lang="en-US" sz="2800" dirty="0">
                <a:solidFill>
                  <a:schemeClr val="accent1">
                    <a:lumMod val="75000"/>
                  </a:schemeClr>
                </a:solidFill>
              </a:rPr>
              <a:t>Industry recognized certifications</a:t>
            </a:r>
          </a:p>
          <a:p>
            <a:pPr marL="788670" lvl="1" indent="-342900">
              <a:buFont typeface="Wingdings" panose="05000000000000000000" pitchFamily="2" charset="2"/>
              <a:buChar char="q"/>
            </a:pPr>
            <a:r>
              <a:rPr lang="en-US" sz="2400" dirty="0"/>
              <a:t>National Career Readiness Certificate</a:t>
            </a:r>
          </a:p>
          <a:p>
            <a:pPr marL="1028700" lvl="2" indent="-342900">
              <a:buFont typeface="Wingdings" panose="05000000000000000000" pitchFamily="2" charset="2"/>
              <a:buChar char="q"/>
            </a:pPr>
            <a:r>
              <a:rPr lang="en-US" sz="2400" dirty="0"/>
              <a:t>ACT Certified Work Ready Communities</a:t>
            </a:r>
          </a:p>
          <a:p>
            <a:endParaRPr lang="en-US" dirty="0">
              <a:solidFill>
                <a:schemeClr val="accent1">
                  <a:lumMod val="75000"/>
                </a:schemeClr>
              </a:solidFill>
            </a:endParaRPr>
          </a:p>
          <a:p>
            <a:pPr marL="377190" indent="-342900">
              <a:buFont typeface="Wingdings" panose="05000000000000000000" pitchFamily="2" charset="2"/>
              <a:buChar char="q"/>
            </a:pPr>
            <a:r>
              <a:rPr lang="en-US" sz="2800" dirty="0">
                <a:solidFill>
                  <a:schemeClr val="accent1">
                    <a:lumMod val="75000"/>
                  </a:schemeClr>
                </a:solidFill>
              </a:rPr>
              <a:t>Work </a:t>
            </a:r>
            <a:r>
              <a:rPr lang="en-US" sz="2800" dirty="0" smtClean="0">
                <a:solidFill>
                  <a:schemeClr val="accent1">
                    <a:lumMod val="75000"/>
                  </a:schemeClr>
                </a:solidFill>
              </a:rPr>
              <a:t>Experience</a:t>
            </a:r>
          </a:p>
          <a:p>
            <a:pPr marL="788670" lvl="1" indent="-342900">
              <a:buFont typeface="Wingdings" panose="05000000000000000000" pitchFamily="2" charset="2"/>
              <a:buChar char="q"/>
            </a:pPr>
            <a:r>
              <a:rPr lang="en-US" sz="2400" dirty="0" smtClean="0"/>
              <a:t>On </a:t>
            </a:r>
            <a:r>
              <a:rPr lang="en-US" sz="2400" dirty="0"/>
              <a:t>the Job </a:t>
            </a:r>
            <a:r>
              <a:rPr lang="en-US" sz="2400" dirty="0" smtClean="0"/>
              <a:t>Training</a:t>
            </a:r>
          </a:p>
          <a:p>
            <a:pPr marL="1028700" lvl="2" indent="-342900">
              <a:buFont typeface="Wingdings" panose="05000000000000000000" pitchFamily="2" charset="2"/>
              <a:buChar char="q"/>
            </a:pPr>
            <a:r>
              <a:rPr lang="en-US" sz="2400" dirty="0"/>
              <a:t>Back to Work Oregon</a:t>
            </a:r>
          </a:p>
          <a:p>
            <a:endParaRPr lang="en-US" dirty="0">
              <a:solidFill>
                <a:schemeClr val="accent1">
                  <a:lumMod val="75000"/>
                </a:schemeClr>
              </a:solidFill>
            </a:endParaRPr>
          </a:p>
          <a:p>
            <a:pPr marL="377190" indent="-342900">
              <a:buFont typeface="Wingdings" panose="05000000000000000000" pitchFamily="2" charset="2"/>
              <a:buChar char="q"/>
            </a:pPr>
            <a:r>
              <a:rPr lang="en-US" sz="2800" dirty="0">
                <a:solidFill>
                  <a:schemeClr val="accent1">
                    <a:lumMod val="75000"/>
                  </a:schemeClr>
                </a:solidFill>
              </a:rPr>
              <a:t>Apprenticeships</a:t>
            </a:r>
          </a:p>
          <a:p>
            <a:pPr marL="377190" indent="-342900">
              <a:buFont typeface="Wingdings" panose="05000000000000000000" pitchFamily="2" charset="2"/>
              <a:buChar char="q"/>
            </a:pPr>
            <a:endParaRPr lang="en-US" dirty="0" smtClean="0"/>
          </a:p>
          <a:p>
            <a:pPr marL="45720"/>
            <a:endParaRPr lang="en-US" dirty="0" smtClean="0"/>
          </a:p>
          <a:p>
            <a:pPr marL="45720"/>
            <a:endParaRPr lang="en-US" dirty="0"/>
          </a:p>
        </p:txBody>
      </p:sp>
      <p:sp>
        <p:nvSpPr>
          <p:cNvPr id="3" name="Title 2"/>
          <p:cNvSpPr>
            <a:spLocks noGrp="1"/>
          </p:cNvSpPr>
          <p:nvPr>
            <p:ph type="title"/>
          </p:nvPr>
        </p:nvSpPr>
        <p:spPr>
          <a:xfrm>
            <a:off x="1143000" y="228600"/>
            <a:ext cx="7886700" cy="515348"/>
          </a:xfrm>
        </p:spPr>
        <p:txBody>
          <a:bodyPr>
            <a:normAutofit fontScale="90000"/>
          </a:bodyPr>
          <a:lstStyle/>
          <a:p>
            <a:r>
              <a:rPr lang="en-US" dirty="0" smtClean="0"/>
              <a:t>Services adults and dislocated workers</a:t>
            </a:r>
            <a:endParaRPr lang="en-US" dirty="0"/>
          </a:p>
        </p:txBody>
      </p:sp>
      <p:sp>
        <p:nvSpPr>
          <p:cNvPr id="4" name="Slide Number Placeholder 3"/>
          <p:cNvSpPr>
            <a:spLocks noGrp="1"/>
          </p:cNvSpPr>
          <p:nvPr>
            <p:ph type="sldNum" sz="quarter" idx="12"/>
          </p:nvPr>
        </p:nvSpPr>
        <p:spPr/>
        <p:txBody>
          <a:bodyPr/>
          <a:lstStyle/>
          <a:p>
            <a:fld id="{789B7D0F-E67B-48F1-88C1-9DACDDD3914F}"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687949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202"/>
          <p:cNvSpPr/>
          <p:nvPr/>
        </p:nvSpPr>
        <p:spPr>
          <a:xfrm>
            <a:off x="381000" y="940582"/>
            <a:ext cx="8610523" cy="494867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p:cNvSpPr/>
          <p:nvPr/>
        </p:nvSpPr>
        <p:spPr>
          <a:xfrm>
            <a:off x="668102" y="5356642"/>
            <a:ext cx="8036317" cy="1065234"/>
          </a:xfrm>
          <a:prstGeom prst="rect">
            <a:avLst/>
          </a:prstGeom>
          <a:solidFill>
            <a:srgbClr val="1660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FFFFFF"/>
                </a:solidFill>
              </a:rPr>
              <a:t>WorkSource Oregon (WSO)</a:t>
            </a:r>
          </a:p>
          <a:p>
            <a:pPr marL="285750" indent="-285750">
              <a:buFont typeface="Arial" panose="020B0604020202020204" pitchFamily="34" charset="0"/>
              <a:buChar char="•"/>
            </a:pPr>
            <a:r>
              <a:rPr lang="en-US" dirty="0">
                <a:solidFill>
                  <a:srgbClr val="FFFFFF"/>
                </a:solidFill>
              </a:rPr>
              <a:t>Local Workforce Development Boards</a:t>
            </a:r>
          </a:p>
          <a:p>
            <a:pPr marL="285750" indent="-285750">
              <a:buFont typeface="Arial" panose="020B0604020202020204" pitchFamily="34" charset="0"/>
              <a:buChar char="•"/>
            </a:pPr>
            <a:r>
              <a:rPr lang="en-US" dirty="0">
                <a:solidFill>
                  <a:srgbClr val="FFFFFF"/>
                </a:solidFill>
              </a:rPr>
              <a:t>Community Based Organizations</a:t>
            </a:r>
          </a:p>
        </p:txBody>
      </p:sp>
      <p:sp>
        <p:nvSpPr>
          <p:cNvPr id="2" name="Slide Number Placeholder 1"/>
          <p:cNvSpPr>
            <a:spLocks noGrp="1"/>
          </p:cNvSpPr>
          <p:nvPr>
            <p:ph type="sldNum" sz="quarter" idx="12"/>
          </p:nvPr>
        </p:nvSpPr>
        <p:spPr>
          <a:xfrm>
            <a:off x="6980903" y="6333824"/>
            <a:ext cx="2133600" cy="365125"/>
          </a:xfrm>
        </p:spPr>
        <p:txBody>
          <a:bodyPr/>
          <a:lstStyle/>
          <a:p>
            <a:fld id="{687D7A59-36E2-48B9-B146-C1E59501F63F}" type="slidenum">
              <a:rPr lang="en-US" smtClean="0">
                <a:solidFill>
                  <a:prstClr val="black">
                    <a:tint val="75000"/>
                  </a:prstClr>
                </a:solidFill>
              </a:rPr>
              <a:pPr/>
              <a:t>2</a:t>
            </a:fld>
            <a:endParaRPr lang="en-US" dirty="0">
              <a:solidFill>
                <a:prstClr val="black">
                  <a:tint val="75000"/>
                </a:prstClr>
              </a:solidFill>
            </a:endParaRPr>
          </a:p>
        </p:txBody>
      </p:sp>
      <p:sp>
        <p:nvSpPr>
          <p:cNvPr id="3" name="TextBox 2"/>
          <p:cNvSpPr txBox="1"/>
          <p:nvPr/>
        </p:nvSpPr>
        <p:spPr>
          <a:xfrm>
            <a:off x="4952917" y="5410200"/>
            <a:ext cx="3570403"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FF"/>
                </a:solidFill>
              </a:rPr>
              <a:t>Community Colleges</a:t>
            </a:r>
          </a:p>
          <a:p>
            <a:pPr marL="285750" indent="-285750">
              <a:buFont typeface="Arial" panose="020B0604020202020204" pitchFamily="34" charset="0"/>
              <a:buChar char="•"/>
            </a:pPr>
            <a:r>
              <a:rPr lang="en-US" dirty="0">
                <a:solidFill>
                  <a:srgbClr val="FFFFFF"/>
                </a:solidFill>
              </a:rPr>
              <a:t>Economic Development</a:t>
            </a:r>
          </a:p>
        </p:txBody>
      </p:sp>
      <p:sp>
        <p:nvSpPr>
          <p:cNvPr id="8" name="TextBox 7"/>
          <p:cNvSpPr txBox="1"/>
          <p:nvPr/>
        </p:nvSpPr>
        <p:spPr>
          <a:xfrm>
            <a:off x="715867" y="294251"/>
            <a:ext cx="7742333" cy="646331"/>
          </a:xfrm>
          <a:prstGeom prst="rect">
            <a:avLst/>
          </a:prstGeom>
          <a:noFill/>
        </p:spPr>
        <p:txBody>
          <a:bodyPr wrap="square" rtlCol="0">
            <a:spAutoFit/>
          </a:bodyPr>
          <a:lstStyle/>
          <a:p>
            <a:pPr algn="ctr"/>
            <a:r>
              <a:rPr lang="en-US" sz="3600" dirty="0">
                <a:solidFill>
                  <a:srgbClr val="FFC000">
                    <a:lumMod val="50000"/>
                  </a:srgbClr>
                </a:solidFill>
              </a:rPr>
              <a:t>Part of the Nation’s Workforce System </a:t>
            </a:r>
          </a:p>
        </p:txBody>
      </p:sp>
      <p:sp>
        <p:nvSpPr>
          <p:cNvPr id="263" name="Rectangle 262"/>
          <p:cNvSpPr/>
          <p:nvPr/>
        </p:nvSpPr>
        <p:spPr>
          <a:xfrm>
            <a:off x="462452" y="1028701"/>
            <a:ext cx="8452948" cy="4067930"/>
          </a:xfrm>
          <a:prstGeom prst="rect">
            <a:avLst/>
          </a:prstGeom>
          <a:gradFill flip="none" rotWithShape="1">
            <a:gsLst>
              <a:gs pos="0">
                <a:schemeClr val="accent1">
                  <a:tint val="66000"/>
                  <a:satMod val="160000"/>
                </a:schemeClr>
              </a:gs>
              <a:gs pos="47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64" name="Group 263"/>
          <p:cNvGrpSpPr/>
          <p:nvPr/>
        </p:nvGrpSpPr>
        <p:grpSpPr>
          <a:xfrm>
            <a:off x="462452" y="1352211"/>
            <a:ext cx="8232456" cy="3793594"/>
            <a:chOff x="462452" y="1352211"/>
            <a:chExt cx="8232456" cy="3793594"/>
          </a:xfrm>
        </p:grpSpPr>
        <p:sp>
          <p:nvSpPr>
            <p:cNvPr id="10" name="Content Placeholder 1"/>
            <p:cNvSpPr txBox="1">
              <a:spLocks/>
            </p:cNvSpPr>
            <p:nvPr/>
          </p:nvSpPr>
          <p:spPr>
            <a:xfrm>
              <a:off x="2106095" y="2781759"/>
              <a:ext cx="1539082" cy="236404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0" indent="0">
                <a:buClr>
                  <a:srgbClr val="675E47"/>
                </a:buClr>
                <a:buFont typeface="Wingdings" charset="2"/>
                <a:buNone/>
              </a:pPr>
              <a:r>
                <a:rPr lang="en-US" sz="1400" b="1" dirty="0">
                  <a:solidFill>
                    <a:srgbClr val="2F2B20"/>
                  </a:solidFill>
                </a:rPr>
                <a:t>OED</a:t>
              </a:r>
            </a:p>
            <a:p>
              <a:pPr marL="182563" indent="-182563">
                <a:buClr>
                  <a:srgbClr val="675E47"/>
                </a:buClr>
              </a:pPr>
              <a:r>
                <a:rPr lang="en-US" sz="1400" b="1" dirty="0">
                  <a:solidFill>
                    <a:srgbClr val="2F2B20"/>
                  </a:solidFill>
                </a:rPr>
                <a:t>WorkSource </a:t>
              </a:r>
              <a:r>
                <a:rPr lang="en-US" sz="1400" b="1" dirty="0" smtClean="0">
                  <a:solidFill>
                    <a:srgbClr val="2F2B20"/>
                  </a:solidFill>
                </a:rPr>
                <a:t>Oregon (WSO)</a:t>
              </a:r>
              <a:endParaRPr lang="en-US" sz="1400" b="1" dirty="0">
                <a:solidFill>
                  <a:srgbClr val="2F2B20"/>
                </a:solidFill>
              </a:endParaRPr>
            </a:p>
            <a:p>
              <a:pPr marL="182563" indent="-182563">
                <a:buClr>
                  <a:srgbClr val="675E47"/>
                </a:buClr>
              </a:pPr>
              <a:r>
                <a:rPr lang="en-US" sz="1400" b="1" dirty="0">
                  <a:solidFill>
                    <a:srgbClr val="2F2B20"/>
                  </a:solidFill>
                </a:rPr>
                <a:t>Unemployment Insurance</a:t>
              </a:r>
            </a:p>
            <a:p>
              <a:pPr marL="182563" indent="-182563">
                <a:buClr>
                  <a:srgbClr val="675E47"/>
                </a:buClr>
              </a:pPr>
              <a:r>
                <a:rPr lang="en-US" sz="1400" b="1" dirty="0">
                  <a:solidFill>
                    <a:srgbClr val="2F2B20"/>
                  </a:solidFill>
                </a:rPr>
                <a:t>Labor Market </a:t>
              </a:r>
              <a:r>
                <a:rPr lang="en-US" sz="1400" b="1" dirty="0" smtClean="0">
                  <a:solidFill>
                    <a:srgbClr val="2F2B20"/>
                  </a:solidFill>
                </a:rPr>
                <a:t>Information</a:t>
              </a:r>
            </a:p>
            <a:p>
              <a:pPr marL="182563" indent="-182563">
                <a:buClr>
                  <a:srgbClr val="675E47"/>
                </a:buClr>
              </a:pPr>
              <a:r>
                <a:rPr lang="en-US" sz="1400" b="1" dirty="0" smtClean="0">
                  <a:solidFill>
                    <a:srgbClr val="2F2B20"/>
                  </a:solidFill>
                </a:rPr>
                <a:t>Research</a:t>
              </a:r>
              <a:endParaRPr lang="en-US" sz="1400" dirty="0">
                <a:solidFill>
                  <a:srgbClr val="2F2B20"/>
                </a:solidFill>
              </a:endParaRPr>
            </a:p>
          </p:txBody>
        </p:sp>
        <p:grpSp>
          <p:nvGrpSpPr>
            <p:cNvPr id="262" name="Group 261"/>
            <p:cNvGrpSpPr/>
            <p:nvPr/>
          </p:nvGrpSpPr>
          <p:grpSpPr>
            <a:xfrm>
              <a:off x="462452" y="1352211"/>
              <a:ext cx="8232456" cy="3782520"/>
              <a:chOff x="462452" y="1352211"/>
              <a:chExt cx="8232456" cy="3782520"/>
            </a:xfrm>
          </p:grpSpPr>
          <p:sp>
            <p:nvSpPr>
              <p:cNvPr id="28" name="Rectangle 27"/>
              <p:cNvSpPr/>
              <p:nvPr/>
            </p:nvSpPr>
            <p:spPr>
              <a:xfrm>
                <a:off x="462452" y="1352239"/>
                <a:ext cx="1965493" cy="516638"/>
              </a:xfrm>
              <a:prstGeom prst="rect">
                <a:avLst/>
              </a:prstGeom>
              <a:solidFill>
                <a:srgbClr val="1660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US Dept. of Labor</a:t>
                </a:r>
              </a:p>
            </p:txBody>
          </p:sp>
          <p:cxnSp>
            <p:nvCxnSpPr>
              <p:cNvPr id="44" name="Straight Connector 43"/>
              <p:cNvCxnSpPr/>
              <p:nvPr/>
            </p:nvCxnSpPr>
            <p:spPr>
              <a:xfrm>
                <a:off x="643813" y="2751334"/>
                <a:ext cx="8036317" cy="106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Content Placeholder 1"/>
              <p:cNvSpPr txBox="1">
                <a:spLocks/>
              </p:cNvSpPr>
              <p:nvPr/>
            </p:nvSpPr>
            <p:spPr>
              <a:xfrm>
                <a:off x="611029" y="2779891"/>
                <a:ext cx="1565518" cy="1555933"/>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0" indent="0">
                  <a:buClr>
                    <a:srgbClr val="675E47"/>
                  </a:buClr>
                  <a:buFont typeface="Wingdings" charset="2"/>
                  <a:buNone/>
                </a:pPr>
                <a:r>
                  <a:rPr lang="en-US" sz="1400" b="1" dirty="0">
                    <a:solidFill>
                      <a:srgbClr val="2F2B20"/>
                    </a:solidFill>
                  </a:rPr>
                  <a:t>BOLI</a:t>
                </a:r>
              </a:p>
              <a:p>
                <a:pPr marL="182563" indent="-182563">
                  <a:buClr>
                    <a:srgbClr val="675E47"/>
                  </a:buClr>
                </a:pPr>
                <a:r>
                  <a:rPr lang="en-US" sz="1400" b="1" dirty="0">
                    <a:solidFill>
                      <a:srgbClr val="2F2B20"/>
                    </a:solidFill>
                  </a:rPr>
                  <a:t>Apprenticeship</a:t>
                </a:r>
              </a:p>
              <a:p>
                <a:pPr marL="456883" lvl="1" indent="-182563">
                  <a:buClr>
                    <a:srgbClr val="675E47"/>
                  </a:buClr>
                </a:pPr>
                <a:endParaRPr lang="en-US" sz="900" b="1" dirty="0">
                  <a:solidFill>
                    <a:srgbClr val="2F2B20"/>
                  </a:solidFill>
                </a:endParaRPr>
              </a:p>
              <a:p>
                <a:pPr marL="456883" lvl="1" indent="-182563">
                  <a:buClr>
                    <a:srgbClr val="675E47"/>
                  </a:buClr>
                </a:pPr>
                <a:endParaRPr lang="en-US" sz="900" b="1" dirty="0">
                  <a:solidFill>
                    <a:srgbClr val="2F2B20"/>
                  </a:solidFill>
                </a:endParaRPr>
              </a:p>
            </p:txBody>
          </p:sp>
          <p:sp>
            <p:nvSpPr>
              <p:cNvPr id="11" name="Content Placeholder 1"/>
              <p:cNvSpPr txBox="1">
                <a:spLocks/>
              </p:cNvSpPr>
              <p:nvPr/>
            </p:nvSpPr>
            <p:spPr>
              <a:xfrm>
                <a:off x="3619407" y="2360007"/>
                <a:ext cx="1935252" cy="2339043"/>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182563" indent="-182563">
                  <a:buClr>
                    <a:srgbClr val="675E47"/>
                  </a:buClr>
                </a:pPr>
                <a:endParaRPr lang="en-US" sz="1100" dirty="0">
                  <a:solidFill>
                    <a:srgbClr val="2F2B20"/>
                  </a:solidFill>
                </a:endParaRPr>
              </a:p>
            </p:txBody>
          </p:sp>
          <p:sp>
            <p:nvSpPr>
              <p:cNvPr id="40" name="Content Placeholder 1"/>
              <p:cNvSpPr txBox="1">
                <a:spLocks/>
              </p:cNvSpPr>
              <p:nvPr/>
            </p:nvSpPr>
            <p:spPr>
              <a:xfrm>
                <a:off x="7271094" y="2752399"/>
                <a:ext cx="1423814" cy="169224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0" indent="0">
                  <a:buClr>
                    <a:srgbClr val="675E47"/>
                  </a:buClr>
                  <a:buFont typeface="Wingdings" charset="2"/>
                  <a:buNone/>
                </a:pPr>
                <a:r>
                  <a:rPr lang="en-US" sz="1400" b="1" dirty="0">
                    <a:solidFill>
                      <a:srgbClr val="2F2B20"/>
                    </a:solidFill>
                  </a:rPr>
                  <a:t>DHS</a:t>
                </a:r>
              </a:p>
              <a:p>
                <a:pPr marL="182563" indent="-182563">
                  <a:buClr>
                    <a:srgbClr val="675E47"/>
                  </a:buClr>
                </a:pPr>
                <a:r>
                  <a:rPr lang="en-US" sz="1400" b="1" dirty="0">
                    <a:solidFill>
                      <a:srgbClr val="2F2B20"/>
                    </a:solidFill>
                  </a:rPr>
                  <a:t>Self Sufficiency Programs</a:t>
                </a:r>
              </a:p>
              <a:p>
                <a:pPr marL="182563" indent="-182563">
                  <a:buClr>
                    <a:srgbClr val="675E47"/>
                  </a:buClr>
                </a:pPr>
                <a:r>
                  <a:rPr lang="en-US" sz="1400" b="1" dirty="0">
                    <a:solidFill>
                      <a:srgbClr val="2F2B20"/>
                    </a:solidFill>
                  </a:rPr>
                  <a:t>Vocational Rehabilitation</a:t>
                </a:r>
              </a:p>
              <a:p>
                <a:pPr>
                  <a:buClr>
                    <a:srgbClr val="675E47"/>
                  </a:buClr>
                </a:pPr>
                <a:endParaRPr lang="en-US" sz="1100" b="1" dirty="0">
                  <a:solidFill>
                    <a:srgbClr val="2F2B20"/>
                  </a:solidFill>
                </a:endParaRPr>
              </a:p>
            </p:txBody>
          </p:sp>
          <p:sp>
            <p:nvSpPr>
              <p:cNvPr id="12" name="Content Placeholder 1"/>
              <p:cNvSpPr txBox="1">
                <a:spLocks/>
              </p:cNvSpPr>
              <p:nvPr/>
            </p:nvSpPr>
            <p:spPr>
              <a:xfrm>
                <a:off x="3682782" y="2747727"/>
                <a:ext cx="2181383" cy="238700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Clr>
                    <a:srgbClr val="675E47"/>
                  </a:buClr>
                  <a:buFont typeface="Wingdings" charset="2"/>
                  <a:buNone/>
                </a:pPr>
                <a:r>
                  <a:rPr lang="en-US" sz="1400" b="1" dirty="0">
                    <a:solidFill>
                      <a:srgbClr val="2F2B20"/>
                    </a:solidFill>
                  </a:rPr>
                  <a:t>HECC</a:t>
                </a:r>
              </a:p>
              <a:p>
                <a:pPr>
                  <a:buClr>
                    <a:srgbClr val="675E47"/>
                  </a:buClr>
                </a:pPr>
                <a:r>
                  <a:rPr lang="en-US" sz="1400" b="1" dirty="0">
                    <a:solidFill>
                      <a:srgbClr val="2F2B20"/>
                    </a:solidFill>
                  </a:rPr>
                  <a:t>WIOA Grant Administration</a:t>
                </a:r>
              </a:p>
              <a:p>
                <a:pPr>
                  <a:buClr>
                    <a:srgbClr val="675E47"/>
                  </a:buClr>
                </a:pPr>
                <a:r>
                  <a:rPr lang="en-US" sz="1400" b="1" dirty="0">
                    <a:solidFill>
                      <a:srgbClr val="2F2B20"/>
                    </a:solidFill>
                  </a:rPr>
                  <a:t>Community Colleges</a:t>
                </a:r>
              </a:p>
              <a:p>
                <a:pPr>
                  <a:buClr>
                    <a:srgbClr val="675E47"/>
                  </a:buClr>
                </a:pPr>
                <a:r>
                  <a:rPr lang="en-US" sz="1400" b="1" dirty="0">
                    <a:solidFill>
                      <a:srgbClr val="2F2B20"/>
                    </a:solidFill>
                  </a:rPr>
                  <a:t>Private Career Schools</a:t>
                </a:r>
              </a:p>
              <a:p>
                <a:pPr>
                  <a:buClr>
                    <a:srgbClr val="675E47"/>
                  </a:buClr>
                </a:pPr>
                <a:r>
                  <a:rPr lang="en-US" sz="1400" b="1" dirty="0">
                    <a:solidFill>
                      <a:srgbClr val="2F2B20"/>
                    </a:solidFill>
                  </a:rPr>
                  <a:t>Universities</a:t>
                </a:r>
              </a:p>
              <a:p>
                <a:pPr>
                  <a:buClr>
                    <a:srgbClr val="675E47"/>
                  </a:buClr>
                </a:pPr>
                <a:r>
                  <a:rPr lang="en-US" sz="1400" b="1" dirty="0">
                    <a:solidFill>
                      <a:srgbClr val="2F2B20"/>
                    </a:solidFill>
                  </a:rPr>
                  <a:t>Private Universities</a:t>
                </a:r>
              </a:p>
              <a:p>
                <a:pPr>
                  <a:buClr>
                    <a:srgbClr val="675E47"/>
                  </a:buClr>
                </a:pPr>
                <a:r>
                  <a:rPr lang="en-US" sz="1400" b="1" dirty="0">
                    <a:solidFill>
                      <a:srgbClr val="2F2B20"/>
                    </a:solidFill>
                  </a:rPr>
                  <a:t>Scholarships</a:t>
                </a:r>
              </a:p>
              <a:p>
                <a:pPr>
                  <a:buClr>
                    <a:srgbClr val="675E47"/>
                  </a:buClr>
                </a:pPr>
                <a:r>
                  <a:rPr lang="en-US" sz="1400" b="1" dirty="0">
                    <a:solidFill>
                      <a:srgbClr val="2F2B20"/>
                    </a:solidFill>
                  </a:rPr>
                  <a:t>Research</a:t>
                </a:r>
              </a:p>
              <a:p>
                <a:pPr marL="45720" indent="0">
                  <a:buClr>
                    <a:srgbClr val="675E47"/>
                  </a:buClr>
                  <a:buFont typeface="Wingdings" charset="2"/>
                  <a:buNone/>
                </a:pPr>
                <a:endParaRPr lang="en-US" sz="1200" b="1" dirty="0">
                  <a:solidFill>
                    <a:srgbClr val="2F2B20"/>
                  </a:solidFill>
                </a:endParaRPr>
              </a:p>
            </p:txBody>
          </p:sp>
          <p:sp>
            <p:nvSpPr>
              <p:cNvPr id="117" name="Content Placeholder 1"/>
              <p:cNvSpPr txBox="1">
                <a:spLocks/>
              </p:cNvSpPr>
              <p:nvPr/>
            </p:nvSpPr>
            <p:spPr>
              <a:xfrm>
                <a:off x="5833348" y="2779891"/>
                <a:ext cx="1090750" cy="169224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0" indent="0">
                  <a:buClr>
                    <a:srgbClr val="675E47"/>
                  </a:buClr>
                  <a:buFont typeface="Wingdings" charset="2"/>
                  <a:buNone/>
                </a:pPr>
                <a:r>
                  <a:rPr lang="en-US" sz="1400" b="1" dirty="0">
                    <a:solidFill>
                      <a:srgbClr val="2F2B20"/>
                    </a:solidFill>
                  </a:rPr>
                  <a:t>Commission for the Blind</a:t>
                </a:r>
              </a:p>
            </p:txBody>
          </p:sp>
          <p:sp>
            <p:nvSpPr>
              <p:cNvPr id="71" name="Rectangle 70"/>
              <p:cNvSpPr/>
              <p:nvPr/>
            </p:nvSpPr>
            <p:spPr>
              <a:xfrm>
                <a:off x="2580360" y="1352239"/>
                <a:ext cx="2226351" cy="508914"/>
              </a:xfrm>
              <a:prstGeom prst="rect">
                <a:avLst/>
              </a:prstGeom>
              <a:solidFill>
                <a:srgbClr val="1660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US Dept. of Education</a:t>
                </a:r>
              </a:p>
            </p:txBody>
          </p:sp>
          <p:sp>
            <p:nvSpPr>
              <p:cNvPr id="72" name="Rectangle 71"/>
              <p:cNvSpPr/>
              <p:nvPr/>
            </p:nvSpPr>
            <p:spPr>
              <a:xfrm>
                <a:off x="4923343" y="1352211"/>
                <a:ext cx="2214942" cy="508914"/>
              </a:xfrm>
              <a:prstGeom prst="rect">
                <a:avLst/>
              </a:prstGeom>
              <a:solidFill>
                <a:srgbClr val="1660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US Dept. of Health &amp; Human Services</a:t>
                </a:r>
              </a:p>
            </p:txBody>
          </p:sp>
          <p:cxnSp>
            <p:nvCxnSpPr>
              <p:cNvPr id="59" name="Straight Arrow Connector 58"/>
              <p:cNvCxnSpPr>
                <a:cxnSpLocks/>
              </p:cNvCxnSpPr>
              <p:nvPr/>
            </p:nvCxnSpPr>
            <p:spPr>
              <a:xfrm>
                <a:off x="838200" y="2580693"/>
                <a:ext cx="0" cy="181463"/>
              </a:xfrm>
              <a:prstGeom prst="straightConnector1">
                <a:avLst/>
              </a:prstGeom>
              <a:ln w="76200">
                <a:solidFill>
                  <a:srgbClr val="16608E"/>
                </a:solidFill>
                <a:tailEnd type="stealth"/>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cxnSpLocks/>
              </p:cNvCxnSpPr>
              <p:nvPr/>
            </p:nvCxnSpPr>
            <p:spPr>
              <a:xfrm>
                <a:off x="1731973" y="2878874"/>
                <a:ext cx="353931" cy="0"/>
              </a:xfrm>
              <a:prstGeom prst="straightConnector1">
                <a:avLst/>
              </a:prstGeom>
              <a:ln w="76200">
                <a:solidFill>
                  <a:srgbClr val="16608E"/>
                </a:solidFill>
                <a:tailEnd type="stealth"/>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cxnSpLocks/>
              </p:cNvCxnSpPr>
              <p:nvPr/>
            </p:nvCxnSpPr>
            <p:spPr>
              <a:xfrm>
                <a:off x="7956856" y="1786991"/>
                <a:ext cx="0" cy="965408"/>
              </a:xfrm>
              <a:prstGeom prst="straightConnector1">
                <a:avLst/>
              </a:prstGeom>
              <a:ln w="73025">
                <a:solidFill>
                  <a:srgbClr val="16608E"/>
                </a:solidFill>
                <a:tailEnd type="stealt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271094" y="1356101"/>
                <a:ext cx="1371524" cy="508914"/>
              </a:xfrm>
              <a:prstGeom prst="rect">
                <a:avLst/>
              </a:prstGeom>
              <a:solidFill>
                <a:srgbClr val="1660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US Dept. of Agriculture</a:t>
                </a:r>
              </a:p>
            </p:txBody>
          </p:sp>
          <p:cxnSp>
            <p:nvCxnSpPr>
              <p:cNvPr id="29" name="Straight Arrow Connector 28"/>
              <p:cNvCxnSpPr>
                <a:cxnSpLocks/>
              </p:cNvCxnSpPr>
              <p:nvPr/>
            </p:nvCxnSpPr>
            <p:spPr>
              <a:xfrm>
                <a:off x="6930724" y="3831982"/>
                <a:ext cx="392802" cy="8021"/>
              </a:xfrm>
              <a:prstGeom prst="straightConnector1">
                <a:avLst/>
              </a:prstGeom>
              <a:ln w="76200">
                <a:solidFill>
                  <a:srgbClr val="16608E"/>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a:off x="3962400" y="1861125"/>
                <a:ext cx="0" cy="877023"/>
              </a:xfrm>
              <a:prstGeom prst="straightConnector1">
                <a:avLst/>
              </a:prstGeom>
              <a:ln w="73025">
                <a:solidFill>
                  <a:srgbClr val="16608E"/>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p:cNvCxnSpPr>
              <p:nvPr/>
            </p:nvCxnSpPr>
            <p:spPr>
              <a:xfrm>
                <a:off x="7504392" y="2353803"/>
                <a:ext cx="0" cy="384345"/>
              </a:xfrm>
              <a:prstGeom prst="straightConnector1">
                <a:avLst/>
              </a:prstGeom>
              <a:ln w="73025">
                <a:solidFill>
                  <a:srgbClr val="16608E"/>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p:cNvCxnSpPr>
              <p:nvPr/>
            </p:nvCxnSpPr>
            <p:spPr>
              <a:xfrm>
                <a:off x="5492624" y="2931000"/>
                <a:ext cx="331062" cy="0"/>
              </a:xfrm>
              <a:prstGeom prst="straightConnector1">
                <a:avLst/>
              </a:prstGeom>
              <a:ln w="76200">
                <a:solidFill>
                  <a:srgbClr val="16608E"/>
                </a:solidFill>
                <a:tailEnd type="stealth"/>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p:cNvCxnSpPr>
              <p:nvPr/>
            </p:nvCxnSpPr>
            <p:spPr>
              <a:xfrm>
                <a:off x="3453472" y="3186888"/>
                <a:ext cx="304800" cy="0"/>
              </a:xfrm>
              <a:prstGeom prst="straightConnector1">
                <a:avLst/>
              </a:prstGeom>
              <a:ln w="73025">
                <a:solidFill>
                  <a:srgbClr val="16608E"/>
                </a:solidFill>
                <a:tailEnd type="stealt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248736" y="2482994"/>
                <a:ext cx="1204736" cy="0"/>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453472" y="2447208"/>
                <a:ext cx="0" cy="774155"/>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731973" y="1868877"/>
                <a:ext cx="0" cy="1047866"/>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653950" y="2601977"/>
                <a:ext cx="2348429" cy="5342"/>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387516" y="2932785"/>
                <a:ext cx="1138445" cy="0"/>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419600" y="1861125"/>
                <a:ext cx="0" cy="1102721"/>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6068192" y="2353803"/>
                <a:ext cx="1472295" cy="2194"/>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6966295" y="2575542"/>
                <a:ext cx="0" cy="1282755"/>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286000" y="1868877"/>
                <a:ext cx="0" cy="578331"/>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686261" y="1828800"/>
                <a:ext cx="720" cy="804119"/>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6060454" y="1828800"/>
                <a:ext cx="0" cy="564010"/>
              </a:xfrm>
              <a:prstGeom prst="line">
                <a:avLst/>
              </a:prstGeom>
              <a:ln w="76200">
                <a:solidFill>
                  <a:srgbClr val="16608E"/>
                </a:solidFill>
              </a:ln>
            </p:spPr>
            <p:style>
              <a:lnRef idx="1">
                <a:schemeClr val="accent1"/>
              </a:lnRef>
              <a:fillRef idx="0">
                <a:schemeClr val="accent1"/>
              </a:fillRef>
              <a:effectRef idx="0">
                <a:schemeClr val="accent1"/>
              </a:effectRef>
              <a:fontRef idx="minor">
                <a:schemeClr val="tx1"/>
              </a:fontRef>
            </p:style>
          </p:cxnSp>
        </p:grpSp>
      </p:grpSp>
      <p:cxnSp>
        <p:nvCxnSpPr>
          <p:cNvPr id="15" name="Straight Connector 14"/>
          <p:cNvCxnSpPr/>
          <p:nvPr/>
        </p:nvCxnSpPr>
        <p:spPr>
          <a:xfrm>
            <a:off x="838200" y="1865015"/>
            <a:ext cx="0" cy="736962"/>
          </a:xfrm>
          <a:prstGeom prst="line">
            <a:avLst/>
          </a:prstGeom>
          <a:ln w="76200">
            <a:solidFill>
              <a:srgbClr val="16608E"/>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785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010" y="76200"/>
            <a:ext cx="7886700" cy="820148"/>
          </a:xfrm>
        </p:spPr>
        <p:txBody>
          <a:bodyPr>
            <a:normAutofit fontScale="90000"/>
          </a:bodyPr>
          <a:lstStyle/>
          <a:p>
            <a:r>
              <a:rPr lang="en-US" dirty="0" smtClean="0"/>
              <a:t>Adult and dislocated worker </a:t>
            </a:r>
            <a:br>
              <a:rPr lang="en-US" dirty="0" smtClean="0"/>
            </a:br>
            <a:r>
              <a:rPr lang="en-US" dirty="0" smtClean="0"/>
              <a:t>Performance Measures	</a:t>
            </a:r>
            <a:endParaRPr lang="en-US" dirty="0"/>
          </a:p>
        </p:txBody>
      </p:sp>
      <p:sp>
        <p:nvSpPr>
          <p:cNvPr id="3" name="Content Placeholder 2"/>
          <p:cNvSpPr>
            <a:spLocks noGrp="1"/>
          </p:cNvSpPr>
          <p:nvPr>
            <p:ph idx="1"/>
          </p:nvPr>
        </p:nvSpPr>
        <p:spPr>
          <a:xfrm>
            <a:off x="228600" y="1190184"/>
            <a:ext cx="8763000" cy="5134416"/>
          </a:xfrm>
        </p:spPr>
        <p:txBody>
          <a:bodyPr>
            <a:normAutofit fontScale="92500" lnSpcReduction="10000"/>
          </a:bodyPr>
          <a:lstStyle/>
          <a:p>
            <a:pPr marL="377190" indent="-342900">
              <a:buFont typeface="Wingdings" panose="05000000000000000000" pitchFamily="2" charset="2"/>
              <a:buChar char="§"/>
            </a:pPr>
            <a:r>
              <a:rPr lang="en-US" dirty="0" smtClean="0"/>
              <a:t>Employment, Earnings, Retention</a:t>
            </a:r>
          </a:p>
          <a:p>
            <a:pPr marL="377190" indent="-342900">
              <a:buFont typeface="Wingdings" panose="05000000000000000000" pitchFamily="2" charset="2"/>
              <a:buChar char="§"/>
            </a:pPr>
            <a:endParaRPr lang="en-US" dirty="0" smtClean="0"/>
          </a:p>
          <a:p>
            <a:pPr marL="377190" indent="-342900">
              <a:buFont typeface="Wingdings" panose="05000000000000000000" pitchFamily="2" charset="2"/>
              <a:buChar char="§"/>
            </a:pPr>
            <a:r>
              <a:rPr lang="en-US" dirty="0" smtClean="0"/>
              <a:t>Measureable Skills Gain</a:t>
            </a:r>
          </a:p>
          <a:p>
            <a:pPr marL="377190" indent="-342900">
              <a:buFont typeface="Wingdings" panose="05000000000000000000" pitchFamily="2" charset="2"/>
              <a:buChar char="§"/>
            </a:pPr>
            <a:endParaRPr lang="en-US" dirty="0" smtClean="0"/>
          </a:p>
          <a:p>
            <a:pPr marL="377190" indent="-342900">
              <a:buFont typeface="Wingdings" panose="05000000000000000000" pitchFamily="2" charset="2"/>
              <a:buChar char="§"/>
            </a:pPr>
            <a:r>
              <a:rPr lang="en-US" dirty="0" smtClean="0"/>
              <a:t>Credential Attainment</a:t>
            </a:r>
          </a:p>
          <a:p>
            <a:pPr marL="377190" indent="-342900">
              <a:buFont typeface="Wingdings" panose="05000000000000000000" pitchFamily="2" charset="2"/>
              <a:buChar char="§"/>
            </a:pPr>
            <a:endParaRPr lang="en-US" dirty="0" smtClean="0"/>
          </a:p>
          <a:p>
            <a:pPr marL="377190" indent="-342900">
              <a:buFont typeface="Wingdings" panose="05000000000000000000" pitchFamily="2" charset="2"/>
              <a:buChar char="§"/>
            </a:pPr>
            <a:r>
              <a:rPr lang="en-US" dirty="0" smtClean="0"/>
              <a:t>Certificates </a:t>
            </a:r>
          </a:p>
          <a:p>
            <a:pPr marL="377190" indent="-342900">
              <a:buFont typeface="Wingdings" panose="05000000000000000000" pitchFamily="2" charset="2"/>
              <a:buChar char="§"/>
            </a:pPr>
            <a:r>
              <a:rPr lang="en-US" dirty="0"/>
              <a:t>	</a:t>
            </a:r>
            <a:r>
              <a:rPr lang="en-US" dirty="0" smtClean="0"/>
              <a:t>National Career Readiness Certificates (NCRC)</a:t>
            </a:r>
          </a:p>
          <a:p>
            <a:endParaRPr lang="en-US" dirty="0" smtClean="0"/>
          </a:p>
          <a:p>
            <a:pPr marL="377190" indent="-342900">
              <a:buFont typeface="Wingdings" panose="05000000000000000000" pitchFamily="2" charset="2"/>
              <a:buChar char="§"/>
            </a:pPr>
            <a:r>
              <a:rPr lang="en-US" dirty="0" smtClean="0"/>
              <a:t>On the Job Trainings</a:t>
            </a:r>
          </a:p>
          <a:p>
            <a:pPr marL="377190" indent="-342900">
              <a:buFont typeface="Wingdings" panose="05000000000000000000" pitchFamily="2" charset="2"/>
              <a:buChar char="§"/>
            </a:pPr>
            <a:r>
              <a:rPr lang="en-US" dirty="0"/>
              <a:t>	</a:t>
            </a:r>
            <a:r>
              <a:rPr lang="en-US" dirty="0" smtClean="0"/>
              <a:t>Employment, Wages, Retention</a:t>
            </a:r>
          </a:p>
          <a:p>
            <a:endParaRPr lang="en-US" dirty="0" smtClean="0"/>
          </a:p>
        </p:txBody>
      </p:sp>
      <p:sp>
        <p:nvSpPr>
          <p:cNvPr id="4" name="Slide Number Placeholder 3"/>
          <p:cNvSpPr>
            <a:spLocks noGrp="1"/>
          </p:cNvSpPr>
          <p:nvPr>
            <p:ph type="sldNum" sz="quarter" idx="12"/>
          </p:nvPr>
        </p:nvSpPr>
        <p:spPr/>
        <p:txBody>
          <a:bodyPr/>
          <a:lstStyle/>
          <a:p>
            <a:fld id="{789B7D0F-E67B-48F1-88C1-9DACDDD3914F}"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934939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143000"/>
            <a:ext cx="7781166" cy="523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81200" y="500390"/>
            <a:ext cx="5282408" cy="523220"/>
          </a:xfrm>
          <a:prstGeom prst="rect">
            <a:avLst/>
          </a:prstGeom>
          <a:noFill/>
        </p:spPr>
        <p:txBody>
          <a:bodyPr wrap="none" rtlCol="0">
            <a:spAutoFit/>
          </a:bodyPr>
          <a:lstStyle/>
          <a:p>
            <a:r>
              <a:rPr lang="en-US" sz="2800" dirty="0" smtClean="0"/>
              <a:t>Oregon’s Industry Sector Strategies</a:t>
            </a:r>
            <a:endParaRPr lang="en-US" sz="2800" dirty="0"/>
          </a:p>
        </p:txBody>
      </p:sp>
      <p:sp>
        <p:nvSpPr>
          <p:cNvPr id="3" name="Slide Number Placeholder 2"/>
          <p:cNvSpPr>
            <a:spLocks noGrp="1"/>
          </p:cNvSpPr>
          <p:nvPr>
            <p:ph type="sldNum" sz="quarter" idx="12"/>
          </p:nvPr>
        </p:nvSpPr>
        <p:spPr/>
        <p:txBody>
          <a:bodyPr/>
          <a:lstStyle/>
          <a:p>
            <a:fld id="{3FB8EE0F-A9BE-47BD-95F9-0A18059C6F3F}"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290586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228600"/>
            <a:ext cx="7620000" cy="509631"/>
          </a:xfrm>
        </p:spPr>
        <p:txBody>
          <a:bodyPr>
            <a:normAutofit/>
          </a:bodyPr>
          <a:lstStyle/>
          <a:p>
            <a:r>
              <a:rPr lang="en-US" dirty="0" smtClean="0"/>
              <a:t>Industry Sector Strategies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77727334"/>
              </p:ext>
            </p:extLst>
          </p:nvPr>
        </p:nvGraphicFramePr>
        <p:xfrm>
          <a:off x="762001" y="1295400"/>
          <a:ext cx="7691876"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789B7D0F-E67B-48F1-88C1-9DACDDD3914F}"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136324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620000" cy="620785"/>
          </a:xfrm>
        </p:spPr>
        <p:txBody>
          <a:bodyPr>
            <a:normAutofit/>
          </a:bodyPr>
          <a:lstStyle/>
          <a:p>
            <a:r>
              <a:rPr lang="en-US" dirty="0" smtClean="0"/>
              <a:t>Young </a:t>
            </a:r>
            <a:r>
              <a:rPr lang="en-US" dirty="0" err="1" smtClean="0"/>
              <a:t>oregonians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525635"/>
              </p:ext>
            </p:extLst>
          </p:nvPr>
        </p:nvGraphicFramePr>
        <p:xfrm>
          <a:off x="1092926" y="1905000"/>
          <a:ext cx="7212873"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487279" y="6061502"/>
            <a:ext cx="6589921" cy="276999"/>
          </a:xfrm>
          <a:prstGeom prst="rect">
            <a:avLst/>
          </a:prstGeom>
          <a:noFill/>
        </p:spPr>
        <p:txBody>
          <a:bodyPr wrap="square" rtlCol="0">
            <a:spAutoFit/>
          </a:bodyPr>
          <a:lstStyle/>
          <a:p>
            <a:pPr algn="ctr"/>
            <a:r>
              <a:rPr lang="en-US" sz="1200" dirty="0">
                <a:solidFill>
                  <a:schemeClr val="accent6">
                    <a:lumMod val="75000"/>
                  </a:schemeClr>
                </a:solidFill>
                <a:hlinkClick r:id="rId8"/>
              </a:rPr>
              <a:t>Source</a:t>
            </a:r>
            <a:r>
              <a:rPr lang="en-US" sz="1200" dirty="0" smtClean="0">
                <a:solidFill>
                  <a:schemeClr val="accent6">
                    <a:lumMod val="75000"/>
                  </a:schemeClr>
                </a:solidFill>
                <a:hlinkClick r:id="rId8"/>
              </a:rPr>
              <a:t>:</a:t>
            </a:r>
            <a:r>
              <a:rPr lang="en-US" sz="1200" dirty="0">
                <a:solidFill>
                  <a:schemeClr val="accent6">
                    <a:lumMod val="75000"/>
                  </a:schemeClr>
                </a:solidFill>
              </a:rPr>
              <a:t>– </a:t>
            </a:r>
            <a:r>
              <a:rPr lang="en-US" sz="1200" u="sng" dirty="0">
                <a:hlinkClick r:id="rId9"/>
              </a:rPr>
              <a:t>Endangered: Youth in the Labor </a:t>
            </a:r>
            <a:r>
              <a:rPr lang="en-US" sz="1200" u="sng" dirty="0" smtClean="0">
                <a:hlinkClick r:id="rId9"/>
              </a:rPr>
              <a:t>Force</a:t>
            </a:r>
            <a:r>
              <a:rPr lang="en-US" sz="1200" u="sng" dirty="0" smtClean="0"/>
              <a:t>  </a:t>
            </a:r>
            <a:r>
              <a:rPr lang="en-US" sz="1200" dirty="0" smtClean="0"/>
              <a:t> </a:t>
            </a:r>
            <a:endParaRPr lang="en-US" sz="1200" dirty="0">
              <a:solidFill>
                <a:prstClr val="black"/>
              </a:solidFill>
            </a:endParaRPr>
          </a:p>
        </p:txBody>
      </p:sp>
      <p:sp>
        <p:nvSpPr>
          <p:cNvPr id="3" name="Slide Number Placeholder 2"/>
          <p:cNvSpPr>
            <a:spLocks noGrp="1"/>
          </p:cNvSpPr>
          <p:nvPr>
            <p:ph type="sldNum" sz="quarter" idx="12"/>
          </p:nvPr>
        </p:nvSpPr>
        <p:spPr/>
        <p:txBody>
          <a:bodyPr/>
          <a:lstStyle/>
          <a:p>
            <a:fld id="{789B7D0F-E67B-48F1-88C1-9DACDDD3914F}"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40394939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5502"/>
            <a:ext cx="7620000" cy="763398"/>
          </a:xfrm>
        </p:spPr>
        <p:txBody>
          <a:bodyPr>
            <a:normAutofit/>
          </a:bodyPr>
          <a:lstStyle/>
          <a:p>
            <a:r>
              <a:rPr lang="en-US" dirty="0" smtClean="0">
                <a:solidFill>
                  <a:schemeClr val="accent1">
                    <a:lumMod val="75000"/>
                  </a:schemeClr>
                </a:solidFill>
              </a:rPr>
              <a:t>Strategies to serve young people</a:t>
            </a:r>
            <a:endParaRPr lang="en-US" dirty="0">
              <a:solidFill>
                <a:schemeClr val="accent1">
                  <a:lumMod val="75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92465778"/>
              </p:ext>
            </p:extLst>
          </p:nvPr>
        </p:nvGraphicFramePr>
        <p:xfrm>
          <a:off x="228600" y="1143000"/>
          <a:ext cx="8686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789B7D0F-E67B-48F1-88C1-9DACDDD3914F}"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4221025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Young people performance Measures</a:t>
            </a:r>
            <a:endParaRPr lang="en-US" dirty="0"/>
          </a:p>
        </p:txBody>
      </p:sp>
      <p:sp>
        <p:nvSpPr>
          <p:cNvPr id="3" name="Content Placeholder 2"/>
          <p:cNvSpPr>
            <a:spLocks noGrp="1"/>
          </p:cNvSpPr>
          <p:nvPr>
            <p:ph idx="1"/>
          </p:nvPr>
        </p:nvSpPr>
        <p:spPr>
          <a:xfrm>
            <a:off x="228600" y="1295400"/>
            <a:ext cx="8686800" cy="5110169"/>
          </a:xfrm>
        </p:spPr>
        <p:txBody>
          <a:bodyPr>
            <a:normAutofit fontScale="92500" lnSpcReduction="10000"/>
          </a:bodyPr>
          <a:lstStyle/>
          <a:p>
            <a:pPr marL="377190" indent="-342900">
              <a:buFont typeface="Arial" panose="020B0604020202020204" pitchFamily="34" charset="0"/>
              <a:buChar char="•"/>
            </a:pPr>
            <a:r>
              <a:rPr lang="en-US" dirty="0" smtClean="0"/>
              <a:t>HS Completion (Degree or Certificate)</a:t>
            </a:r>
          </a:p>
          <a:p>
            <a:pPr marL="377190" indent="-342900">
              <a:buFont typeface="Arial" panose="020B0604020202020204" pitchFamily="34" charset="0"/>
              <a:buChar char="•"/>
            </a:pPr>
            <a:endParaRPr lang="en-US" dirty="0" smtClean="0"/>
          </a:p>
          <a:p>
            <a:pPr marL="377190" indent="-342900">
              <a:buFont typeface="Arial" panose="020B0604020202020204" pitchFamily="34" charset="0"/>
              <a:buChar char="•"/>
            </a:pPr>
            <a:r>
              <a:rPr lang="en-US" dirty="0" smtClean="0"/>
              <a:t>Entered into Education or Employment</a:t>
            </a:r>
          </a:p>
          <a:p>
            <a:pPr marL="377190" indent="-342900">
              <a:buFont typeface="Arial" panose="020B0604020202020204" pitchFamily="34" charset="0"/>
              <a:buChar char="•"/>
            </a:pPr>
            <a:endParaRPr lang="en-US" dirty="0" smtClean="0"/>
          </a:p>
          <a:p>
            <a:pPr marL="377190" indent="-342900">
              <a:buFont typeface="Arial" panose="020B0604020202020204" pitchFamily="34" charset="0"/>
              <a:buChar char="•"/>
            </a:pPr>
            <a:r>
              <a:rPr lang="en-US" dirty="0" smtClean="0"/>
              <a:t>Literacy and Numeracy Gains</a:t>
            </a:r>
          </a:p>
          <a:p>
            <a:pPr marL="377190" indent="-342900">
              <a:buFont typeface="Arial" panose="020B0604020202020204" pitchFamily="34" charset="0"/>
              <a:buChar char="•"/>
            </a:pPr>
            <a:endParaRPr lang="en-US" dirty="0" smtClean="0"/>
          </a:p>
          <a:p>
            <a:pPr marL="377190" indent="-342900">
              <a:buFont typeface="Arial" panose="020B0604020202020204" pitchFamily="34" charset="0"/>
              <a:buChar char="•"/>
            </a:pPr>
            <a:r>
              <a:rPr lang="en-US" dirty="0" smtClean="0"/>
              <a:t>Wages</a:t>
            </a:r>
          </a:p>
          <a:p>
            <a:pPr marL="377190" indent="-342900">
              <a:buFont typeface="Arial" panose="020B0604020202020204" pitchFamily="34" charset="0"/>
              <a:buChar char="•"/>
            </a:pPr>
            <a:endParaRPr lang="en-US" dirty="0" smtClean="0"/>
          </a:p>
          <a:p>
            <a:pPr marL="377190" indent="-342900">
              <a:buFont typeface="Arial" panose="020B0604020202020204" pitchFamily="34" charset="0"/>
              <a:buChar char="•"/>
            </a:pPr>
            <a:r>
              <a:rPr lang="en-US" dirty="0" smtClean="0"/>
              <a:t>OYCC Hours Worked</a:t>
            </a:r>
          </a:p>
          <a:p>
            <a:pPr marL="377190" indent="-342900">
              <a:buFont typeface="Arial" panose="020B0604020202020204" pitchFamily="34" charset="0"/>
              <a:buChar char="•"/>
            </a:pPr>
            <a:endParaRPr lang="en-US" dirty="0" smtClean="0"/>
          </a:p>
          <a:p>
            <a:pPr marL="377190" indent="-342900">
              <a:buFont typeface="Arial" panose="020B0604020202020204" pitchFamily="34" charset="0"/>
              <a:buChar char="•"/>
            </a:pPr>
            <a:r>
              <a:rPr lang="en-US" dirty="0" smtClean="0"/>
              <a:t>High School Diploma Essential Skills Requirement (NCRC)	</a:t>
            </a:r>
          </a:p>
          <a:p>
            <a:endParaRPr lang="en-US" dirty="0" smtClean="0"/>
          </a:p>
          <a:p>
            <a:pPr marL="377190" indent="-34290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789B7D0F-E67B-48F1-88C1-9DACDDD3914F}"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711249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Subtitle 2"/>
          <p:cNvSpPr>
            <a:spLocks noGrp="1"/>
          </p:cNvSpPr>
          <p:nvPr>
            <p:ph type="subTitle" idx="4294967295"/>
          </p:nvPr>
        </p:nvSpPr>
        <p:spPr>
          <a:xfrm>
            <a:off x="2198136" y="1653064"/>
            <a:ext cx="5029200" cy="2254251"/>
          </a:xfrm>
          <a:prstGeom prst="rect">
            <a:avLst/>
          </a:prstGeom>
        </p:spPr>
        <p:txBody>
          <a:bodyPr/>
          <a:lstStyle/>
          <a:p>
            <a:pPr marL="0" indent="0" algn="ctr">
              <a:buNone/>
              <a:defRPr/>
            </a:pPr>
            <a:endParaRPr lang="en-US" sz="2000" b="1" dirty="0" smtClean="0">
              <a:ea typeface="+mn-ea"/>
              <a:cs typeface="+mn-cs"/>
            </a:endParaRPr>
          </a:p>
          <a:p>
            <a:pPr marL="0" indent="0">
              <a:buNone/>
              <a:defRPr/>
            </a:pPr>
            <a:endParaRPr lang="en-US" sz="2800" dirty="0" smtClean="0">
              <a:ea typeface="+mn-ea"/>
              <a:cs typeface="+mn-cs"/>
            </a:endParaRPr>
          </a:p>
          <a:p>
            <a:pPr marL="0" indent="0">
              <a:buNone/>
              <a:defRPr/>
            </a:pPr>
            <a:endParaRPr lang="en-US" sz="2800" dirty="0" smtClean="0">
              <a:ea typeface="+mn-ea"/>
              <a:cs typeface="+mn-cs"/>
            </a:endParaRPr>
          </a:p>
        </p:txBody>
      </p:sp>
      <p:sp>
        <p:nvSpPr>
          <p:cNvPr id="4" name="Slide Number Placeholder 3"/>
          <p:cNvSpPr>
            <a:spLocks noGrp="1"/>
          </p:cNvSpPr>
          <p:nvPr>
            <p:ph type="sldNum" sz="quarter" idx="4"/>
          </p:nvPr>
        </p:nvSpPr>
        <p:spPr/>
        <p:txBody>
          <a:bodyPr/>
          <a:lstStyle/>
          <a:p>
            <a:pPr algn="r"/>
            <a:fld id="{63367C75-72A5-4526-8D00-8554BFB728E3}" type="slidenum">
              <a:rPr lang="en-US" smtClean="0"/>
              <a:pPr algn="r"/>
              <a:t>26</a:t>
            </a:fld>
            <a:endParaRPr lang="en-US" dirty="0"/>
          </a:p>
        </p:txBody>
      </p:sp>
      <p:sp>
        <p:nvSpPr>
          <p:cNvPr id="5" name="Rectangle 4"/>
          <p:cNvSpPr/>
          <p:nvPr/>
        </p:nvSpPr>
        <p:spPr>
          <a:xfrm>
            <a:off x="2938675" y="838200"/>
            <a:ext cx="3200400" cy="1477328"/>
          </a:xfrm>
          <a:prstGeom prst="rect">
            <a:avLst/>
          </a:prstGeom>
        </p:spPr>
        <p:txBody>
          <a:bodyPr wrap="square">
            <a:spAutoFit/>
          </a:bodyPr>
          <a:lstStyle/>
          <a:p>
            <a:pPr algn="ctr"/>
            <a:r>
              <a:rPr lang="en-US" sz="2400" b="1" dirty="0" smtClean="0"/>
              <a:t>Oregon Employment Department </a:t>
            </a:r>
          </a:p>
          <a:p>
            <a:pPr algn="ctr"/>
            <a:r>
              <a:rPr lang="en-US" sz="2400" b="1" dirty="0" smtClean="0"/>
              <a:t>Workforce </a:t>
            </a:r>
            <a:r>
              <a:rPr lang="en-US" sz="2400" b="1" dirty="0"/>
              <a:t>Operations</a:t>
            </a:r>
            <a:br>
              <a:rPr lang="en-US" sz="2400" b="1" dirty="0"/>
            </a:b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7137" y="3200400"/>
            <a:ext cx="3345801" cy="2513512"/>
          </a:xfrm>
          <a:prstGeom prst="rect">
            <a:avLst/>
          </a:prstGeom>
        </p:spPr>
      </p:pic>
      <p:sp>
        <p:nvSpPr>
          <p:cNvPr id="8" name="TextBox 7"/>
          <p:cNvSpPr txBox="1"/>
          <p:nvPr/>
        </p:nvSpPr>
        <p:spPr>
          <a:xfrm>
            <a:off x="2938675" y="2447330"/>
            <a:ext cx="3276600" cy="369332"/>
          </a:xfrm>
          <a:prstGeom prst="rect">
            <a:avLst/>
          </a:prstGeom>
          <a:noFill/>
        </p:spPr>
        <p:txBody>
          <a:bodyPr wrap="square" rtlCol="0">
            <a:spAutoFit/>
          </a:bodyPr>
          <a:lstStyle/>
          <a:p>
            <a:pPr algn="ctr"/>
            <a:r>
              <a:rPr lang="en-US" dirty="0" smtClean="0"/>
              <a:t>Jim </a:t>
            </a:r>
            <a:r>
              <a:rPr lang="en-US" dirty="0" err="1" smtClean="0"/>
              <a:t>Pfarrer</a:t>
            </a:r>
            <a:r>
              <a:rPr lang="en-US" dirty="0" smtClean="0"/>
              <a:t>, Division Director</a:t>
            </a:r>
            <a:endParaRPr lang="en-US" dirty="0"/>
          </a:p>
        </p:txBody>
      </p:sp>
      <p:sp>
        <p:nvSpPr>
          <p:cNvPr id="9" name="Footer Placeholder 2"/>
          <p:cNvSpPr txBox="1">
            <a:spLocks/>
          </p:cNvSpPr>
          <p:nvPr/>
        </p:nvSpPr>
        <p:spPr>
          <a:xfrm>
            <a:off x="1676400" y="6474622"/>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prstClr val="white"/>
                </a:solidFill>
              </a:rPr>
              <a:t>Support Business ∙ Promote Employment</a:t>
            </a:r>
            <a:endParaRPr lang="en-US" sz="1200" dirty="0">
              <a:solidFill>
                <a:prstClr val="white"/>
              </a:solidFill>
            </a:endParaRPr>
          </a:p>
        </p:txBody>
      </p:sp>
    </p:spTree>
    <p:extLst>
      <p:ext uri="{BB962C8B-B14F-4D97-AF65-F5344CB8AC3E}">
        <p14:creationId xmlns:p14="http://schemas.microsoft.com/office/powerpoint/2010/main" val="3823820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1"/>
          <p:cNvSpPr>
            <a:spLocks noGrp="1"/>
          </p:cNvSpPr>
          <p:nvPr>
            <p:ph idx="1"/>
          </p:nvPr>
        </p:nvSpPr>
        <p:spPr>
          <a:xfrm>
            <a:off x="914401" y="1092200"/>
            <a:ext cx="7408863" cy="4978400"/>
          </a:xfrm>
        </p:spPr>
        <p:txBody>
          <a:bodyPr/>
          <a:lstStyle/>
          <a:p>
            <a:pPr>
              <a:spcBef>
                <a:spcPts val="1200"/>
              </a:spcBef>
            </a:pPr>
            <a:r>
              <a:rPr lang="en-US" altLang="en-US" sz="1600" dirty="0" smtClean="0">
                <a:ea typeface="ＭＳ Ｐゴシック" pitchFamily="34" charset="-128"/>
              </a:rPr>
              <a:t>Business Services</a:t>
            </a:r>
          </a:p>
          <a:p>
            <a:pPr lvl="1">
              <a:spcBef>
                <a:spcPts val="1200"/>
              </a:spcBef>
            </a:pPr>
            <a:r>
              <a:rPr lang="en-US" altLang="en-US" sz="1600" dirty="0" smtClean="0">
                <a:ea typeface="ＭＳ Ｐゴシック" pitchFamily="34" charset="-128"/>
              </a:rPr>
              <a:t>51% of customized listings close with a hire. </a:t>
            </a:r>
          </a:p>
          <a:p>
            <a:pPr lvl="1">
              <a:spcBef>
                <a:spcPts val="1200"/>
              </a:spcBef>
            </a:pPr>
            <a:r>
              <a:rPr lang="en-US" altLang="en-US" sz="1600" dirty="0" smtClean="0">
                <a:ea typeface="ＭＳ Ｐゴシック" pitchFamily="34" charset="-128"/>
              </a:rPr>
              <a:t>85% employer satisfaction rate</a:t>
            </a:r>
          </a:p>
          <a:p>
            <a:pPr>
              <a:spcBef>
                <a:spcPts val="1200"/>
              </a:spcBef>
            </a:pPr>
            <a:r>
              <a:rPr lang="en-US" altLang="en-US" sz="1600" dirty="0" smtClean="0">
                <a:ea typeface="ＭＳ Ｐゴシック" pitchFamily="34" charset="-128"/>
              </a:rPr>
              <a:t>Work Opportunity Tax Credit - Policy Package #103</a:t>
            </a:r>
          </a:p>
          <a:p>
            <a:pPr lvl="1">
              <a:spcBef>
                <a:spcPts val="1200"/>
              </a:spcBef>
            </a:pPr>
            <a:r>
              <a:rPr lang="en-US" altLang="en-US" sz="1600" dirty="0" smtClean="0">
                <a:ea typeface="ＭＳ Ｐゴシック" pitchFamily="34" charset="-128"/>
              </a:rPr>
              <a:t>Processed $96,502,400 in tax credits to Oregon employers</a:t>
            </a:r>
          </a:p>
          <a:p>
            <a:pPr lvl="1">
              <a:spcBef>
                <a:spcPts val="1200"/>
              </a:spcBef>
            </a:pPr>
            <a:r>
              <a:rPr lang="en-US" altLang="en-US" sz="1600" dirty="0">
                <a:ea typeface="ＭＳ Ｐゴシック" pitchFamily="34" charset="-128"/>
              </a:rPr>
              <a:t>50,000 Oregonians were hired</a:t>
            </a:r>
          </a:p>
          <a:p>
            <a:pPr>
              <a:spcBef>
                <a:spcPts val="1200"/>
              </a:spcBef>
            </a:pPr>
            <a:r>
              <a:rPr lang="en-US" altLang="en-US" sz="1600" dirty="0" smtClean="0">
                <a:ea typeface="ＭＳ Ｐゴシック" pitchFamily="34" charset="-128"/>
              </a:rPr>
              <a:t>Veteran’s Employment Assistance</a:t>
            </a:r>
          </a:p>
          <a:p>
            <a:pPr lvl="1">
              <a:spcBef>
                <a:spcPts val="1200"/>
              </a:spcBef>
            </a:pPr>
            <a:r>
              <a:rPr lang="en-US" altLang="en-US" sz="1600" dirty="0" smtClean="0">
                <a:ea typeface="ＭＳ Ｐゴシック" pitchFamily="34" charset="-128"/>
              </a:rPr>
              <a:t>Served 19,165 veterans</a:t>
            </a:r>
          </a:p>
          <a:p>
            <a:pPr>
              <a:spcBef>
                <a:spcPts val="1200"/>
              </a:spcBef>
            </a:pPr>
            <a:r>
              <a:rPr lang="en-US" altLang="en-US" sz="1600" dirty="0">
                <a:ea typeface="ＭＳ Ｐゴシック" pitchFamily="34" charset="-128"/>
              </a:rPr>
              <a:t>Reemployment and Eligibility </a:t>
            </a:r>
            <a:r>
              <a:rPr lang="en-US" altLang="en-US" sz="1600" dirty="0" smtClean="0">
                <a:ea typeface="ＭＳ Ｐゴシック" pitchFamily="34" charset="-128"/>
              </a:rPr>
              <a:t>Assessment (REA)</a:t>
            </a:r>
            <a:endParaRPr lang="en-US" altLang="en-US" sz="1600" dirty="0">
              <a:ea typeface="ＭＳ Ｐゴシック" pitchFamily="34" charset="-128"/>
            </a:endParaRPr>
          </a:p>
          <a:p>
            <a:pPr lvl="1">
              <a:spcBef>
                <a:spcPts val="1200"/>
              </a:spcBef>
            </a:pPr>
            <a:r>
              <a:rPr lang="en-US" altLang="en-US" sz="1600" dirty="0">
                <a:ea typeface="ＭＳ Ｐゴシック" pitchFamily="34" charset="-128"/>
              </a:rPr>
              <a:t>Conducted 64,847 REA claimant interviews</a:t>
            </a:r>
          </a:p>
        </p:txBody>
      </p:sp>
      <p:sp>
        <p:nvSpPr>
          <p:cNvPr id="5" name="Title 2"/>
          <p:cNvSpPr txBox="1">
            <a:spLocks/>
          </p:cNvSpPr>
          <p:nvPr/>
        </p:nvSpPr>
        <p:spPr>
          <a:xfrm>
            <a:off x="1371606" y="345440"/>
            <a:ext cx="5410199" cy="838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dirty="0" smtClean="0"/>
              <a:t>Workforce Operations in Action</a:t>
            </a:r>
            <a:endParaRPr lang="en-US" sz="3200" dirty="0"/>
          </a:p>
        </p:txBody>
      </p:sp>
      <p:sp>
        <p:nvSpPr>
          <p:cNvPr id="8" name="Slide Number Placeholder 2"/>
          <p:cNvSpPr>
            <a:spLocks noGrp="1"/>
          </p:cNvSpPr>
          <p:nvPr>
            <p:ph type="sldNum" sz="quarter" idx="4"/>
          </p:nvPr>
        </p:nvSpPr>
        <p:spPr>
          <a:xfrm>
            <a:off x="8077200" y="6416837"/>
            <a:ext cx="990600" cy="365125"/>
          </a:xfrm>
        </p:spPr>
        <p:txBody>
          <a:bodyPr/>
          <a:lstStyle/>
          <a:p>
            <a:pPr algn="r"/>
            <a:fld id="{63367C75-72A5-4526-8D00-8554BFB728E3}" type="slidenum">
              <a:rPr lang="en-US" smtClean="0"/>
              <a:pPr algn="r"/>
              <a:t>27</a:t>
            </a:fld>
            <a:endParaRPr lang="en-US" dirty="0"/>
          </a:p>
        </p:txBody>
      </p:sp>
      <p:sp>
        <p:nvSpPr>
          <p:cNvPr id="6" name="Footer Placeholder 2"/>
          <p:cNvSpPr txBox="1">
            <a:spLocks/>
          </p:cNvSpPr>
          <p:nvPr/>
        </p:nvSpPr>
        <p:spPr>
          <a:xfrm>
            <a:off x="1661160" y="6497482"/>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prstClr val="white"/>
                </a:solidFill>
              </a:rPr>
              <a:t>Support Business ∙ Promote Employment</a:t>
            </a:r>
            <a:endParaRPr lang="en-US" sz="1200" dirty="0">
              <a:solidFill>
                <a:prstClr val="white"/>
              </a:solidFill>
            </a:endParaRPr>
          </a:p>
        </p:txBody>
      </p:sp>
    </p:spTree>
    <p:extLst>
      <p:ext uri="{BB962C8B-B14F-4D97-AF65-F5344CB8AC3E}">
        <p14:creationId xmlns:p14="http://schemas.microsoft.com/office/powerpoint/2010/main" val="1040101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1"/>
          <p:cNvSpPr>
            <a:spLocks noGrp="1"/>
          </p:cNvSpPr>
          <p:nvPr>
            <p:ph idx="1"/>
          </p:nvPr>
        </p:nvSpPr>
        <p:spPr>
          <a:xfrm>
            <a:off x="838202" y="1600200"/>
            <a:ext cx="7408863" cy="4978400"/>
          </a:xfrm>
        </p:spPr>
        <p:txBody>
          <a:bodyPr/>
          <a:lstStyle/>
          <a:p>
            <a:pPr>
              <a:spcBef>
                <a:spcPts val="1200"/>
              </a:spcBef>
            </a:pPr>
            <a:r>
              <a:rPr lang="en-US" altLang="en-US" sz="1600" dirty="0" smtClean="0">
                <a:ea typeface="ＭＳ Ｐゴシック" pitchFamily="34" charset="-128"/>
              </a:rPr>
              <a:t>Trade </a:t>
            </a:r>
            <a:r>
              <a:rPr lang="en-US" altLang="en-US" sz="1600" dirty="0">
                <a:ea typeface="ＭＳ Ｐゴシック" pitchFamily="34" charset="-128"/>
              </a:rPr>
              <a:t>Adjustment </a:t>
            </a:r>
            <a:r>
              <a:rPr lang="en-US" altLang="en-US" sz="1600" dirty="0" smtClean="0">
                <a:ea typeface="ＭＳ Ｐゴシック" pitchFamily="34" charset="-128"/>
              </a:rPr>
              <a:t>Assistance - </a:t>
            </a:r>
            <a:r>
              <a:rPr lang="en-US" altLang="en-US" sz="1600" dirty="0">
                <a:ea typeface="ＭＳ Ｐゴシック" pitchFamily="34" charset="-128"/>
              </a:rPr>
              <a:t>Policy Package #102</a:t>
            </a:r>
          </a:p>
          <a:p>
            <a:pPr lvl="1">
              <a:spcBef>
                <a:spcPts val="1200"/>
              </a:spcBef>
            </a:pPr>
            <a:r>
              <a:rPr lang="en-US" altLang="en-US" sz="1600" dirty="0">
                <a:ea typeface="ＭＳ Ｐゴシック" pitchFamily="34" charset="-128"/>
              </a:rPr>
              <a:t>Serve 5,000 affected workers each year</a:t>
            </a:r>
          </a:p>
          <a:p>
            <a:pPr lvl="1">
              <a:spcBef>
                <a:spcPts val="1200"/>
              </a:spcBef>
            </a:pPr>
            <a:r>
              <a:rPr lang="en-US" altLang="en-US" sz="1600" dirty="0">
                <a:ea typeface="ＭＳ Ｐゴシック" pitchFamily="34" charset="-128"/>
              </a:rPr>
              <a:t>70% entered employment rate</a:t>
            </a:r>
          </a:p>
          <a:p>
            <a:pPr>
              <a:spcBef>
                <a:spcPts val="1200"/>
              </a:spcBef>
            </a:pPr>
            <a:r>
              <a:rPr lang="en-US" altLang="en-US" sz="1600" dirty="0">
                <a:ea typeface="ＭＳ Ｐゴシック" pitchFamily="34" charset="-128"/>
              </a:rPr>
              <a:t>Migrant Seasonal Farmworker Program</a:t>
            </a:r>
          </a:p>
          <a:p>
            <a:pPr lvl="1">
              <a:spcBef>
                <a:spcPts val="1200"/>
              </a:spcBef>
            </a:pPr>
            <a:r>
              <a:rPr lang="en-US" altLang="en-US" sz="1600" dirty="0">
                <a:ea typeface="ＭＳ Ｐゴシック" pitchFamily="34" charset="-128"/>
              </a:rPr>
              <a:t>Provided employment service information to 18,000 migrant </a:t>
            </a:r>
            <a:r>
              <a:rPr lang="en-US" altLang="en-US" sz="1600" dirty="0" smtClean="0">
                <a:ea typeface="ＭＳ Ｐゴシック" pitchFamily="34" charset="-128"/>
              </a:rPr>
              <a:t>workers</a:t>
            </a:r>
            <a:endParaRPr lang="en-US" altLang="en-US" sz="1600" dirty="0">
              <a:ea typeface="ＭＳ Ｐゴシック" pitchFamily="34" charset="-128"/>
            </a:endParaRPr>
          </a:p>
          <a:p>
            <a:pPr>
              <a:spcBef>
                <a:spcPts val="1200"/>
              </a:spcBef>
            </a:pPr>
            <a:r>
              <a:rPr lang="en-US" altLang="en-US" sz="1600" dirty="0" smtClean="0">
                <a:ea typeface="ＭＳ Ｐゴシック" pitchFamily="34" charset="-128"/>
              </a:rPr>
              <a:t>Foreign </a:t>
            </a:r>
            <a:r>
              <a:rPr lang="en-US" altLang="en-US" sz="1600" dirty="0">
                <a:ea typeface="ＭＳ Ｐゴシック" pitchFamily="34" charset="-128"/>
              </a:rPr>
              <a:t>Labor Certification</a:t>
            </a:r>
          </a:p>
          <a:p>
            <a:pPr lvl="1">
              <a:spcBef>
                <a:spcPts val="1200"/>
              </a:spcBef>
            </a:pPr>
            <a:r>
              <a:rPr lang="en-US" altLang="en-US" sz="1600" dirty="0">
                <a:ea typeface="ＭＳ Ｐゴシック" pitchFamily="34" charset="-128"/>
              </a:rPr>
              <a:t>Averaging 60 applications per year with 2,000 positions certified</a:t>
            </a:r>
          </a:p>
          <a:p>
            <a:pPr>
              <a:spcBef>
                <a:spcPts val="1200"/>
              </a:spcBef>
            </a:pPr>
            <a:r>
              <a:rPr lang="en-US" altLang="en-US" sz="1600" dirty="0">
                <a:ea typeface="ＭＳ Ｐゴシック" pitchFamily="34" charset="-128"/>
              </a:rPr>
              <a:t>Aligned workforce services through implementation of </a:t>
            </a:r>
            <a:r>
              <a:rPr lang="en-US" altLang="en-US" sz="1600" dirty="0" err="1">
                <a:ea typeface="ＭＳ Ｐゴシック" pitchFamily="34" charset="-128"/>
              </a:rPr>
              <a:t>WorkSource</a:t>
            </a:r>
            <a:r>
              <a:rPr lang="en-US" altLang="en-US" sz="1600" dirty="0">
                <a:ea typeface="ＭＳ Ｐゴシック" pitchFamily="34" charset="-128"/>
              </a:rPr>
              <a:t> Oregon standards</a:t>
            </a:r>
          </a:p>
          <a:p>
            <a:pPr>
              <a:spcBef>
                <a:spcPts val="1200"/>
              </a:spcBef>
            </a:pPr>
            <a:endParaRPr lang="en-US" altLang="en-US" sz="1600" dirty="0" smtClean="0">
              <a:ea typeface="ＭＳ Ｐゴシック" pitchFamily="34" charset="-128"/>
            </a:endParaRPr>
          </a:p>
          <a:p>
            <a:pPr lvl="2">
              <a:spcBef>
                <a:spcPts val="1200"/>
              </a:spcBef>
              <a:buClr>
                <a:srgbClr val="31B6FD"/>
              </a:buClr>
            </a:pPr>
            <a:endParaRPr lang="en-US" altLang="en-US" sz="2400" dirty="0" smtClean="0">
              <a:ea typeface="ＭＳ Ｐゴシック" pitchFamily="34" charset="-128"/>
            </a:endParaRPr>
          </a:p>
          <a:p>
            <a:pPr lvl="2">
              <a:buClr>
                <a:srgbClr val="31B6FD"/>
              </a:buClr>
            </a:pPr>
            <a:endParaRPr lang="en-US" altLang="en-US" sz="2400" dirty="0">
              <a:ea typeface="ＭＳ Ｐゴシック" pitchFamily="34" charset="-128"/>
            </a:endParaRPr>
          </a:p>
          <a:p>
            <a:pPr marL="0" indent="0">
              <a:buClr>
                <a:schemeClr val="tx2"/>
              </a:buClr>
              <a:buFont typeface="Symbol" pitchFamily="18" charset="2"/>
              <a:buNone/>
            </a:pPr>
            <a:endParaRPr lang="en-US" altLang="en-US" dirty="0">
              <a:ea typeface="ＭＳ Ｐゴシック" pitchFamily="34" charset="-128"/>
            </a:endParaRPr>
          </a:p>
          <a:p>
            <a:pPr lvl="2">
              <a:spcBef>
                <a:spcPts val="1200"/>
              </a:spcBef>
              <a:buClr>
                <a:srgbClr val="31B6FD"/>
              </a:buClr>
            </a:pPr>
            <a:endParaRPr lang="en-US" altLang="en-US" sz="2400" dirty="0" smtClean="0">
              <a:ea typeface="ＭＳ Ｐゴシック" pitchFamily="34" charset="-128"/>
            </a:endParaRPr>
          </a:p>
          <a:p>
            <a:pPr lvl="2">
              <a:buClr>
                <a:srgbClr val="31B6FD"/>
              </a:buClr>
            </a:pPr>
            <a:endParaRPr lang="en-US" altLang="en-US" sz="2400" dirty="0" smtClean="0">
              <a:ea typeface="ＭＳ Ｐゴシック" pitchFamily="34" charset="-128"/>
            </a:endParaRPr>
          </a:p>
          <a:p>
            <a:pPr marL="0" indent="0">
              <a:buClr>
                <a:schemeClr val="tx2"/>
              </a:buClr>
              <a:buFont typeface="Symbol" pitchFamily="18" charset="2"/>
              <a:buNone/>
            </a:pPr>
            <a:endParaRPr lang="en-US" altLang="en-US" sz="2800" dirty="0" smtClean="0">
              <a:ea typeface="ＭＳ Ｐゴシック" pitchFamily="34" charset="-128"/>
            </a:endParaRPr>
          </a:p>
        </p:txBody>
      </p:sp>
      <p:sp>
        <p:nvSpPr>
          <p:cNvPr id="5" name="Title 2"/>
          <p:cNvSpPr txBox="1">
            <a:spLocks/>
          </p:cNvSpPr>
          <p:nvPr/>
        </p:nvSpPr>
        <p:spPr>
          <a:xfrm>
            <a:off x="137161" y="426720"/>
            <a:ext cx="8001000" cy="736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dirty="0" smtClean="0"/>
              <a:t>Workforce Operations in Action</a:t>
            </a:r>
            <a:endParaRPr lang="en-US" sz="3200" dirty="0"/>
          </a:p>
        </p:txBody>
      </p:sp>
      <p:sp>
        <p:nvSpPr>
          <p:cNvPr id="8" name="Slide Number Placeholder 2"/>
          <p:cNvSpPr>
            <a:spLocks noGrp="1"/>
          </p:cNvSpPr>
          <p:nvPr>
            <p:ph type="sldNum" sz="quarter" idx="4"/>
          </p:nvPr>
        </p:nvSpPr>
        <p:spPr>
          <a:xfrm>
            <a:off x="8077200" y="6416837"/>
            <a:ext cx="990600" cy="365125"/>
          </a:xfrm>
        </p:spPr>
        <p:txBody>
          <a:bodyPr/>
          <a:lstStyle/>
          <a:p>
            <a:pPr algn="r"/>
            <a:fld id="{63367C75-72A5-4526-8D00-8554BFB728E3}" type="slidenum">
              <a:rPr lang="en-US" smtClean="0"/>
              <a:pPr algn="r"/>
              <a:t>28</a:t>
            </a:fld>
            <a:endParaRPr lang="en-US" dirty="0"/>
          </a:p>
        </p:txBody>
      </p:sp>
      <p:sp>
        <p:nvSpPr>
          <p:cNvPr id="6" name="Footer Placeholder 2"/>
          <p:cNvSpPr txBox="1">
            <a:spLocks/>
          </p:cNvSpPr>
          <p:nvPr/>
        </p:nvSpPr>
        <p:spPr>
          <a:xfrm>
            <a:off x="1676400" y="6486052"/>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prstClr val="white"/>
                </a:solidFill>
              </a:rPr>
              <a:t>Support Business ∙ Promote Employment</a:t>
            </a:r>
            <a:endParaRPr lang="en-US" sz="1200" dirty="0">
              <a:solidFill>
                <a:prstClr val="white"/>
              </a:solidFill>
            </a:endParaRPr>
          </a:p>
        </p:txBody>
      </p:sp>
    </p:spTree>
    <p:extLst>
      <p:ext uri="{BB962C8B-B14F-4D97-AF65-F5344CB8AC3E}">
        <p14:creationId xmlns:p14="http://schemas.microsoft.com/office/powerpoint/2010/main" val="3061422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6" y="381000"/>
            <a:ext cx="1760376" cy="1320800"/>
          </a:xfrm>
        </p:spPr>
        <p:txBody>
          <a:bodyPr/>
          <a:lstStyle/>
          <a:p>
            <a:pPr algn="l"/>
            <a:r>
              <a:rPr lang="en-US" sz="2400" dirty="0" err="1" smtClean="0"/>
              <a:t>WorkSource</a:t>
            </a:r>
            <a:r>
              <a:rPr lang="en-US" sz="2400" dirty="0" smtClean="0"/>
              <a:t> Oregon  Operational Standards</a:t>
            </a:r>
            <a:br>
              <a:rPr lang="en-US" sz="2400" dirty="0" smtClean="0"/>
            </a:br>
            <a:endParaRPr lang="en-US" sz="2400" dirty="0"/>
          </a:p>
        </p:txBody>
      </p:sp>
      <p:sp>
        <p:nvSpPr>
          <p:cNvPr id="5" name="Slide Number Placeholder 4"/>
          <p:cNvSpPr>
            <a:spLocks noGrp="1"/>
          </p:cNvSpPr>
          <p:nvPr>
            <p:ph type="sldNum" sz="quarter" idx="4"/>
          </p:nvPr>
        </p:nvSpPr>
        <p:spPr/>
        <p:txBody>
          <a:bodyPr/>
          <a:lstStyle/>
          <a:p>
            <a:pPr algn="r"/>
            <a:fld id="{63367C75-72A5-4526-8D00-8554BFB728E3}" type="slidenum">
              <a:rPr lang="en-US" smtClean="0"/>
              <a:pPr algn="r"/>
              <a:t>29</a:t>
            </a:fld>
            <a:endParaRPr lang="en-US" dirty="0"/>
          </a:p>
        </p:txBody>
      </p:sp>
      <p:sp>
        <p:nvSpPr>
          <p:cNvPr id="6" name="TextBox 5"/>
          <p:cNvSpPr txBox="1"/>
          <p:nvPr/>
        </p:nvSpPr>
        <p:spPr>
          <a:xfrm>
            <a:off x="1" y="2717800"/>
            <a:ext cx="1686680" cy="369332"/>
          </a:xfrm>
          <a:prstGeom prst="rect">
            <a:avLst/>
          </a:prstGeom>
          <a:noFill/>
        </p:spPr>
        <p:txBody>
          <a:bodyPr wrap="none" rtlCol="0">
            <a:spAutoFit/>
          </a:bodyPr>
          <a:lstStyle/>
          <a:p>
            <a:r>
              <a:rPr lang="en-US" b="1" dirty="0" smtClean="0"/>
              <a:t>December 2015</a:t>
            </a:r>
            <a:endParaRPr lang="en-US" b="1" dirty="0"/>
          </a:p>
        </p:txBody>
      </p:sp>
      <p:pic>
        <p:nvPicPr>
          <p:cNvPr id="3174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981200" y="584203"/>
            <a:ext cx="6934200" cy="554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2"/>
          <p:cNvSpPr txBox="1">
            <a:spLocks/>
          </p:cNvSpPr>
          <p:nvPr/>
        </p:nvSpPr>
        <p:spPr>
          <a:xfrm>
            <a:off x="1676400" y="6455734"/>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prstClr val="white"/>
                </a:solidFill>
              </a:rPr>
              <a:t>Support Business ∙ Promote Employment</a:t>
            </a:r>
            <a:endParaRPr lang="en-US" sz="1200" dirty="0">
              <a:solidFill>
                <a:prstClr val="white"/>
              </a:solidFill>
            </a:endParaRPr>
          </a:p>
        </p:txBody>
      </p:sp>
    </p:spTree>
    <p:extLst>
      <p:ext uri="{BB962C8B-B14F-4D97-AF65-F5344CB8AC3E}">
        <p14:creationId xmlns:p14="http://schemas.microsoft.com/office/powerpoint/2010/main" val="3309322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lgn="r"/>
            <a:fld id="{63367C75-72A5-4526-8D00-8554BFB728E3}" type="slidenum">
              <a:rPr lang="en-US" smtClean="0"/>
              <a:pPr algn="r"/>
              <a:t>3</a:t>
            </a:fld>
            <a:endParaRPr lang="en-US" dirty="0"/>
          </a:p>
        </p:txBody>
      </p:sp>
      <p:sp>
        <p:nvSpPr>
          <p:cNvPr id="6" name="Content Placeholder 5"/>
          <p:cNvSpPr>
            <a:spLocks noGrp="1"/>
          </p:cNvSpPr>
          <p:nvPr>
            <p:ph idx="1"/>
          </p:nvPr>
        </p:nvSpPr>
        <p:spPr>
          <a:xfrm>
            <a:off x="262128" y="1600200"/>
            <a:ext cx="4059615" cy="4353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400" dirty="0" smtClean="0"/>
              <a:t>Work readiness skills</a:t>
            </a:r>
          </a:p>
          <a:p>
            <a:pPr marL="285750" indent="-285750">
              <a:spcAft>
                <a:spcPts val="600"/>
              </a:spcAft>
              <a:buFont typeface="Arial" panose="020B0604020202020204" pitchFamily="34" charset="0"/>
              <a:buChar char="•"/>
            </a:pPr>
            <a:r>
              <a:rPr lang="en-US" sz="2400" dirty="0" smtClean="0"/>
              <a:t>Job placement</a:t>
            </a:r>
            <a:endParaRPr lang="en-US" sz="2400" dirty="0"/>
          </a:p>
          <a:p>
            <a:pPr marL="285750" indent="-285750">
              <a:spcAft>
                <a:spcPts val="600"/>
              </a:spcAft>
              <a:buFont typeface="Arial" panose="020B0604020202020204" pitchFamily="34" charset="0"/>
              <a:buChar char="•"/>
            </a:pPr>
            <a:r>
              <a:rPr lang="en-US" sz="2400" dirty="0" smtClean="0"/>
              <a:t>Career advising</a:t>
            </a:r>
            <a:endParaRPr lang="en-US" sz="2400" dirty="0"/>
          </a:p>
          <a:p>
            <a:pPr marL="285750" indent="-285750">
              <a:spcAft>
                <a:spcPts val="600"/>
              </a:spcAft>
              <a:buFont typeface="Arial" panose="020B0604020202020204" pitchFamily="34" charset="0"/>
              <a:buChar char="•"/>
            </a:pPr>
            <a:r>
              <a:rPr lang="en-US" sz="2400" dirty="0" smtClean="0"/>
              <a:t>Workplace accommodations</a:t>
            </a:r>
            <a:endParaRPr lang="en-US" sz="2400" dirty="0"/>
          </a:p>
          <a:p>
            <a:pPr marL="285750" indent="-285750">
              <a:spcAft>
                <a:spcPts val="600"/>
              </a:spcAft>
              <a:buFont typeface="Arial" panose="020B0604020202020204" pitchFamily="34" charset="0"/>
              <a:buChar char="•"/>
            </a:pPr>
            <a:r>
              <a:rPr lang="en-US" sz="2400" dirty="0" smtClean="0"/>
              <a:t>Adaptive technology</a:t>
            </a:r>
            <a:endParaRPr lang="en-US" sz="2400" dirty="0"/>
          </a:p>
          <a:p>
            <a:pPr marL="285750" indent="-285750">
              <a:spcAft>
                <a:spcPts val="600"/>
              </a:spcAft>
              <a:buFont typeface="Arial" panose="020B0604020202020204" pitchFamily="34" charset="0"/>
              <a:buChar char="•"/>
            </a:pPr>
            <a:r>
              <a:rPr lang="en-US" sz="2400" dirty="0" smtClean="0"/>
              <a:t>Academic advising</a:t>
            </a:r>
          </a:p>
          <a:p>
            <a:pPr marL="285750" indent="-285750">
              <a:spcAft>
                <a:spcPts val="600"/>
              </a:spcAft>
              <a:buFont typeface="Arial" panose="020B0604020202020204" pitchFamily="34" charset="0"/>
              <a:buChar char="•"/>
            </a:pPr>
            <a:r>
              <a:rPr lang="en-US" sz="2400" dirty="0" smtClean="0"/>
              <a:t>Adult Basic Education</a:t>
            </a:r>
          </a:p>
          <a:p>
            <a:pPr marL="285750" indent="-285750">
              <a:buFont typeface="Arial" panose="020B0604020202020204" pitchFamily="34" charset="0"/>
              <a:buChar char="•"/>
            </a:pPr>
            <a:endParaRPr lang="en-US" dirty="0"/>
          </a:p>
        </p:txBody>
      </p:sp>
      <p:sp>
        <p:nvSpPr>
          <p:cNvPr id="9" name="TextBox 8"/>
          <p:cNvSpPr txBox="1"/>
          <p:nvPr/>
        </p:nvSpPr>
        <p:spPr>
          <a:xfrm>
            <a:off x="2514600" y="799812"/>
            <a:ext cx="4343400" cy="584775"/>
          </a:xfrm>
          <a:prstGeom prst="rect">
            <a:avLst/>
          </a:prstGeom>
          <a:noFill/>
        </p:spPr>
        <p:txBody>
          <a:bodyPr wrap="square" rtlCol="0">
            <a:spAutoFit/>
          </a:bodyPr>
          <a:lstStyle/>
          <a:p>
            <a:pPr algn="ctr"/>
            <a:r>
              <a:rPr lang="en-US" sz="3200" b="1" dirty="0" smtClean="0"/>
              <a:t>Individuals</a:t>
            </a:r>
            <a:endParaRPr lang="en-US" sz="3200" b="1" dirty="0"/>
          </a:p>
        </p:txBody>
      </p:sp>
      <p:sp>
        <p:nvSpPr>
          <p:cNvPr id="10" name="TextBox 9"/>
          <p:cNvSpPr txBox="1"/>
          <p:nvPr/>
        </p:nvSpPr>
        <p:spPr>
          <a:xfrm>
            <a:off x="1524000" y="259614"/>
            <a:ext cx="6096000" cy="584775"/>
          </a:xfrm>
          <a:prstGeom prst="rect">
            <a:avLst/>
          </a:prstGeom>
          <a:noFill/>
        </p:spPr>
        <p:txBody>
          <a:bodyPr wrap="square" rtlCol="0">
            <a:spAutoFit/>
          </a:bodyPr>
          <a:lstStyle/>
          <a:p>
            <a:pPr algn="ctr"/>
            <a:r>
              <a:rPr lang="en-US" sz="3200" dirty="0" smtClean="0"/>
              <a:t>Workforce System Services</a:t>
            </a:r>
            <a:endParaRPr lang="en-US" sz="3200" dirty="0"/>
          </a:p>
        </p:txBody>
      </p:sp>
      <p:sp>
        <p:nvSpPr>
          <p:cNvPr id="11" name="Content Placeholder 5"/>
          <p:cNvSpPr txBox="1">
            <a:spLocks/>
          </p:cNvSpPr>
          <p:nvPr/>
        </p:nvSpPr>
        <p:spPr>
          <a:xfrm>
            <a:off x="4572000" y="1600200"/>
            <a:ext cx="4093143" cy="434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spcAft>
                <a:spcPts val="600"/>
              </a:spcAft>
            </a:pPr>
            <a:r>
              <a:rPr lang="en-US" sz="2400" dirty="0" smtClean="0"/>
              <a:t>Training</a:t>
            </a:r>
          </a:p>
          <a:p>
            <a:pPr marL="285750" indent="-285750">
              <a:spcAft>
                <a:spcPts val="600"/>
              </a:spcAft>
            </a:pPr>
            <a:r>
              <a:rPr lang="en-US" sz="2400" dirty="0" smtClean="0"/>
              <a:t>Continuing education</a:t>
            </a:r>
          </a:p>
          <a:p>
            <a:pPr marL="285750" indent="-285750">
              <a:spcAft>
                <a:spcPts val="600"/>
              </a:spcAft>
            </a:pPr>
            <a:r>
              <a:rPr lang="en-US" sz="2400" dirty="0" smtClean="0"/>
              <a:t>Certificates and Degrees</a:t>
            </a:r>
          </a:p>
          <a:p>
            <a:pPr marL="285750" indent="-285750">
              <a:spcAft>
                <a:spcPts val="600"/>
              </a:spcAft>
            </a:pPr>
            <a:r>
              <a:rPr lang="en-US" sz="2400" dirty="0" smtClean="0"/>
              <a:t>Supportive services</a:t>
            </a:r>
          </a:p>
          <a:p>
            <a:pPr marL="285750" indent="-285750">
              <a:spcAft>
                <a:spcPts val="600"/>
              </a:spcAft>
            </a:pPr>
            <a:r>
              <a:rPr lang="en-US" sz="2400" dirty="0" smtClean="0"/>
              <a:t>Mental health services/referral</a:t>
            </a:r>
          </a:p>
          <a:p>
            <a:pPr marL="285750" indent="-285750">
              <a:spcAft>
                <a:spcPts val="600"/>
              </a:spcAft>
            </a:pPr>
            <a:r>
              <a:rPr lang="en-US" sz="2400" dirty="0" smtClean="0"/>
              <a:t>Coordinate local services</a:t>
            </a:r>
          </a:p>
          <a:p>
            <a:pPr marL="285750" indent="-285750">
              <a:spcAft>
                <a:spcPts val="600"/>
              </a:spcAft>
            </a:pPr>
            <a:r>
              <a:rPr lang="en-US" sz="2400" dirty="0" smtClean="0"/>
              <a:t>Financial safety net</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0" y="6492875"/>
            <a:ext cx="5486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268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6" y="381000"/>
            <a:ext cx="1760376" cy="1320800"/>
          </a:xfrm>
        </p:spPr>
        <p:txBody>
          <a:bodyPr/>
          <a:lstStyle/>
          <a:p>
            <a:pPr algn="l"/>
            <a:r>
              <a:rPr lang="en-US" sz="2400" dirty="0" err="1" smtClean="0"/>
              <a:t>WorkSource</a:t>
            </a:r>
            <a:r>
              <a:rPr lang="en-US" sz="2400" dirty="0" smtClean="0"/>
              <a:t> Oregon </a:t>
            </a:r>
            <a:br>
              <a:rPr lang="en-US" sz="2400" dirty="0" smtClean="0"/>
            </a:br>
            <a:r>
              <a:rPr lang="en-US" sz="2400" dirty="0" smtClean="0"/>
              <a:t>Operational Standards</a:t>
            </a:r>
            <a:br>
              <a:rPr lang="en-US" sz="2400" dirty="0" smtClean="0"/>
            </a:br>
            <a:endParaRPr lang="en-US" sz="2400" dirty="0"/>
          </a:p>
        </p:txBody>
      </p:sp>
      <p:sp>
        <p:nvSpPr>
          <p:cNvPr id="5" name="Slide Number Placeholder 4"/>
          <p:cNvSpPr>
            <a:spLocks noGrp="1"/>
          </p:cNvSpPr>
          <p:nvPr>
            <p:ph type="sldNum" sz="quarter" idx="4"/>
          </p:nvPr>
        </p:nvSpPr>
        <p:spPr/>
        <p:txBody>
          <a:bodyPr/>
          <a:lstStyle/>
          <a:p>
            <a:pPr algn="r"/>
            <a:fld id="{63367C75-72A5-4526-8D00-8554BFB728E3}" type="slidenum">
              <a:rPr lang="en-US" smtClean="0"/>
              <a:pPr algn="r"/>
              <a:t>30</a:t>
            </a:fld>
            <a:endParaRPr lang="en-US" dirty="0"/>
          </a:p>
        </p:txBody>
      </p:sp>
      <p:sp>
        <p:nvSpPr>
          <p:cNvPr id="6" name="TextBox 5"/>
          <p:cNvSpPr txBox="1"/>
          <p:nvPr/>
        </p:nvSpPr>
        <p:spPr>
          <a:xfrm>
            <a:off x="45720" y="2711291"/>
            <a:ext cx="1523174" cy="338554"/>
          </a:xfrm>
          <a:prstGeom prst="rect">
            <a:avLst/>
          </a:prstGeom>
          <a:noFill/>
        </p:spPr>
        <p:txBody>
          <a:bodyPr wrap="none" rtlCol="0">
            <a:spAutoFit/>
          </a:bodyPr>
          <a:lstStyle/>
          <a:p>
            <a:r>
              <a:rPr lang="en-US" sz="1600" b="1" dirty="0" smtClean="0"/>
              <a:t>December 2016</a:t>
            </a:r>
            <a:endParaRPr lang="en-US" sz="1600" b="1" dirty="0"/>
          </a:p>
        </p:txBody>
      </p:sp>
      <p:sp>
        <p:nvSpPr>
          <p:cNvPr id="9" name="TextBox 1"/>
          <p:cNvSpPr txBox="1"/>
          <p:nvPr/>
        </p:nvSpPr>
        <p:spPr>
          <a:xfrm>
            <a:off x="5762706" y="5236634"/>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0" name="TextBox 2"/>
          <p:cNvSpPr txBox="1"/>
          <p:nvPr/>
        </p:nvSpPr>
        <p:spPr>
          <a:xfrm>
            <a:off x="5762706" y="11015134"/>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1" name="TextBox 3"/>
          <p:cNvSpPr txBox="1"/>
          <p:nvPr/>
        </p:nvSpPr>
        <p:spPr>
          <a:xfrm>
            <a:off x="5762706" y="5477934"/>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2" name="TextBox 4"/>
          <p:cNvSpPr txBox="1"/>
          <p:nvPr/>
        </p:nvSpPr>
        <p:spPr>
          <a:xfrm>
            <a:off x="5762706" y="4421717"/>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3" name="TextBox 5"/>
          <p:cNvSpPr txBox="1"/>
          <p:nvPr/>
        </p:nvSpPr>
        <p:spPr>
          <a:xfrm>
            <a:off x="5762706" y="3630085"/>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4" name="TextBox 6"/>
          <p:cNvSpPr txBox="1"/>
          <p:nvPr/>
        </p:nvSpPr>
        <p:spPr>
          <a:xfrm>
            <a:off x="5762706" y="5477934"/>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5" name="TextBox 7"/>
          <p:cNvSpPr txBox="1"/>
          <p:nvPr/>
        </p:nvSpPr>
        <p:spPr>
          <a:xfrm>
            <a:off x="5762706" y="4421717"/>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6" name="TextBox 8"/>
          <p:cNvSpPr txBox="1"/>
          <p:nvPr/>
        </p:nvSpPr>
        <p:spPr>
          <a:xfrm>
            <a:off x="5762706" y="10488085"/>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7" name="TextBox 9"/>
          <p:cNvSpPr txBox="1"/>
          <p:nvPr/>
        </p:nvSpPr>
        <p:spPr>
          <a:xfrm>
            <a:off x="5762706" y="12073467"/>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8" name="TextBox 11"/>
          <p:cNvSpPr txBox="1"/>
          <p:nvPr/>
        </p:nvSpPr>
        <p:spPr>
          <a:xfrm>
            <a:off x="5762706" y="11808885"/>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9" name="TextBox 12"/>
          <p:cNvSpPr txBox="1"/>
          <p:nvPr/>
        </p:nvSpPr>
        <p:spPr>
          <a:xfrm>
            <a:off x="5762706" y="12073467"/>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20" name="TextBox 13"/>
          <p:cNvSpPr txBox="1"/>
          <p:nvPr/>
        </p:nvSpPr>
        <p:spPr>
          <a:xfrm>
            <a:off x="5762706" y="12073467"/>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21" name="TextBox 14"/>
          <p:cNvSpPr txBox="1"/>
          <p:nvPr/>
        </p:nvSpPr>
        <p:spPr>
          <a:xfrm>
            <a:off x="5762706" y="8396817"/>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22" name="TextBox 15"/>
          <p:cNvSpPr txBox="1"/>
          <p:nvPr/>
        </p:nvSpPr>
        <p:spPr>
          <a:xfrm>
            <a:off x="5762706" y="8638117"/>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23" name="TextBox 16"/>
          <p:cNvSpPr txBox="1"/>
          <p:nvPr/>
        </p:nvSpPr>
        <p:spPr>
          <a:xfrm>
            <a:off x="5762706" y="8638117"/>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24" name="TextBox 17"/>
          <p:cNvSpPr txBox="1"/>
          <p:nvPr/>
        </p:nvSpPr>
        <p:spPr>
          <a:xfrm>
            <a:off x="5762706" y="7846484"/>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25" name="TextBox 18"/>
          <p:cNvSpPr txBox="1"/>
          <p:nvPr/>
        </p:nvSpPr>
        <p:spPr>
          <a:xfrm>
            <a:off x="5762706" y="12073467"/>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pic>
        <p:nvPicPr>
          <p:cNvPr id="30740" name="Picture 20"/>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905001" y="584204"/>
            <a:ext cx="7010400" cy="564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Footer Placeholder 2"/>
          <p:cNvSpPr txBox="1">
            <a:spLocks/>
          </p:cNvSpPr>
          <p:nvPr/>
        </p:nvSpPr>
        <p:spPr>
          <a:xfrm>
            <a:off x="1828800" y="6492875"/>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prstClr val="white"/>
                </a:solidFill>
              </a:rPr>
              <a:t>Support Business ∙ Promote Employment</a:t>
            </a:r>
            <a:endParaRPr lang="en-US" sz="1200" dirty="0">
              <a:solidFill>
                <a:prstClr val="white"/>
              </a:solidFill>
            </a:endParaRPr>
          </a:p>
        </p:txBody>
      </p:sp>
    </p:spTree>
    <p:extLst>
      <p:ext uri="{BB962C8B-B14F-4D97-AF65-F5344CB8AC3E}">
        <p14:creationId xmlns:p14="http://schemas.microsoft.com/office/powerpoint/2010/main" val="41782589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81000" y="457204"/>
            <a:ext cx="8229600" cy="1252539"/>
          </a:xfrm>
        </p:spPr>
        <p:txBody>
          <a:bodyPr rtlCol="0">
            <a:noAutofit/>
          </a:bodyPr>
          <a:lstStyle/>
          <a:p>
            <a:pPr fontAlgn="auto">
              <a:spcAft>
                <a:spcPts val="0"/>
              </a:spcAft>
              <a:defRPr/>
            </a:pPr>
            <a:r>
              <a:rPr lang="en-US" b="1" dirty="0" smtClean="0">
                <a:solidFill>
                  <a:schemeClr val="bg1"/>
                </a:solidFill>
                <a:ea typeface="+mj-ea"/>
                <a:cs typeface="+mj-cs"/>
              </a:rPr>
              <a:t>(</a:t>
            </a:r>
            <a:endParaRPr lang="en-US" b="1" dirty="0" smtClean="0">
              <a:solidFill>
                <a:srgbClr val="FF0000"/>
              </a:solidFill>
              <a:ea typeface="+mj-ea"/>
              <a:cs typeface="+mj-cs"/>
            </a:endParaRPr>
          </a:p>
        </p:txBody>
      </p:sp>
      <p:sp>
        <p:nvSpPr>
          <p:cNvPr id="5" name="Title 2"/>
          <p:cNvSpPr txBox="1">
            <a:spLocks/>
          </p:cNvSpPr>
          <p:nvPr/>
        </p:nvSpPr>
        <p:spPr>
          <a:xfrm>
            <a:off x="533400" y="381000"/>
            <a:ext cx="8229600" cy="711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t>Job Seeker Perspective</a:t>
            </a:r>
            <a:endParaRPr lang="en-US" sz="2400" dirty="0"/>
          </a:p>
        </p:txBody>
      </p:sp>
      <p:pic>
        <p:nvPicPr>
          <p:cNvPr id="3" name="CUSTOM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963304"/>
            <a:ext cx="6819900" cy="5114925"/>
          </a:xfrm>
          <a:prstGeom prst="rect">
            <a:avLst/>
          </a:prstGeom>
        </p:spPr>
      </p:pic>
      <p:sp>
        <p:nvSpPr>
          <p:cNvPr id="6" name="Slide Number Placeholder 2"/>
          <p:cNvSpPr>
            <a:spLocks noGrp="1"/>
          </p:cNvSpPr>
          <p:nvPr>
            <p:ph type="sldNum" sz="quarter" idx="4"/>
          </p:nvPr>
        </p:nvSpPr>
        <p:spPr>
          <a:xfrm>
            <a:off x="8077200" y="6416837"/>
            <a:ext cx="990600" cy="365125"/>
          </a:xfrm>
        </p:spPr>
        <p:txBody>
          <a:bodyPr/>
          <a:lstStyle/>
          <a:p>
            <a:pPr algn="r"/>
            <a:fld id="{63367C75-72A5-4526-8D00-8554BFB728E3}" type="slidenum">
              <a:rPr lang="en-US" smtClean="0"/>
              <a:pPr algn="r"/>
              <a:t>31</a:t>
            </a:fld>
            <a:endParaRPr lang="en-US" dirty="0"/>
          </a:p>
        </p:txBody>
      </p:sp>
      <p:sp>
        <p:nvSpPr>
          <p:cNvPr id="8" name="Footer Placeholder 2"/>
          <p:cNvSpPr txBox="1">
            <a:spLocks/>
          </p:cNvSpPr>
          <p:nvPr/>
        </p:nvSpPr>
        <p:spPr>
          <a:xfrm>
            <a:off x="1809750" y="6492875"/>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prstClr val="white"/>
                </a:solidFill>
              </a:rPr>
              <a:t>Support Business ∙ Promote Employment</a:t>
            </a:r>
            <a:endParaRPr lang="en-US" sz="1200" dirty="0">
              <a:solidFill>
                <a:prstClr val="white"/>
              </a:solidFill>
            </a:endParaRPr>
          </a:p>
        </p:txBody>
      </p:sp>
    </p:spTree>
    <p:extLst>
      <p:ext uri="{BB962C8B-B14F-4D97-AF65-F5344CB8AC3E}">
        <p14:creationId xmlns:p14="http://schemas.microsoft.com/office/powerpoint/2010/main" val="1070270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2783030693"/>
              </p:ext>
            </p:extLst>
          </p:nvPr>
        </p:nvGraphicFramePr>
        <p:xfrm>
          <a:off x="2209800" y="-7032"/>
          <a:ext cx="6934200" cy="6382432"/>
        </p:xfrm>
        <a:graphic>
          <a:graphicData uri="http://schemas.openxmlformats.org/presentationml/2006/ole">
            <mc:AlternateContent xmlns:mc="http://schemas.openxmlformats.org/markup-compatibility/2006">
              <mc:Choice xmlns:v="urn:schemas-microsoft-com:vml" Requires="v">
                <p:oleObj spid="_x0000_s1086" name="Acrobat Document" r:id="rId4" imgW="6034986" imgH="4663440" progId="Acrobat.Document.11">
                  <p:embed/>
                </p:oleObj>
              </mc:Choice>
              <mc:Fallback>
                <p:oleObj name="Acrobat Document" r:id="rId4" imgW="6034986" imgH="4663440" progId="Acrobat.Document.11">
                  <p:embed/>
                  <p:pic>
                    <p:nvPicPr>
                      <p:cNvPr id="0" name=""/>
                      <p:cNvPicPr/>
                      <p:nvPr/>
                    </p:nvPicPr>
                    <p:blipFill>
                      <a:blip r:embed="rId5"/>
                      <a:stretch>
                        <a:fillRect/>
                      </a:stretch>
                    </p:blipFill>
                    <p:spPr>
                      <a:xfrm>
                        <a:off x="2209800" y="-7032"/>
                        <a:ext cx="6934200" cy="6382432"/>
                      </a:xfrm>
                      <a:prstGeom prst="rect">
                        <a:avLst/>
                      </a:prstGeom>
                    </p:spPr>
                  </p:pic>
                </p:oleObj>
              </mc:Fallback>
            </mc:AlternateContent>
          </a:graphicData>
        </a:graphic>
      </p:graphicFrame>
      <p:sp>
        <p:nvSpPr>
          <p:cNvPr id="2" name="Title 1"/>
          <p:cNvSpPr>
            <a:spLocks noGrp="1"/>
          </p:cNvSpPr>
          <p:nvPr>
            <p:ph type="title"/>
          </p:nvPr>
        </p:nvSpPr>
        <p:spPr>
          <a:xfrm>
            <a:off x="-22653" y="381000"/>
            <a:ext cx="2461054" cy="2133600"/>
          </a:xfrm>
        </p:spPr>
        <p:txBody>
          <a:bodyPr/>
          <a:lstStyle/>
          <a:p>
            <a:pPr algn="l"/>
            <a:r>
              <a:rPr lang="en-US" sz="2400" dirty="0" smtClean="0"/>
              <a:t>Oregon’s </a:t>
            </a:r>
            <a:r>
              <a:rPr lang="en-US" sz="2400" dirty="0" err="1" smtClean="0"/>
              <a:t>WorkSource</a:t>
            </a:r>
            <a:r>
              <a:rPr lang="en-US" sz="2400" dirty="0" smtClean="0"/>
              <a:t> Centers</a:t>
            </a:r>
            <a:endParaRPr lang="en-US" sz="2400" dirty="0"/>
          </a:p>
        </p:txBody>
      </p:sp>
      <p:sp>
        <p:nvSpPr>
          <p:cNvPr id="5" name="Slide Number Placeholder 4"/>
          <p:cNvSpPr>
            <a:spLocks noGrp="1"/>
          </p:cNvSpPr>
          <p:nvPr>
            <p:ph type="sldNum" sz="quarter" idx="4"/>
          </p:nvPr>
        </p:nvSpPr>
        <p:spPr/>
        <p:txBody>
          <a:bodyPr/>
          <a:lstStyle/>
          <a:p>
            <a:pPr algn="r"/>
            <a:fld id="{63367C75-72A5-4526-8D00-8554BFB728E3}" type="slidenum">
              <a:rPr lang="en-US" smtClean="0"/>
              <a:pPr algn="r"/>
              <a:t>32</a:t>
            </a:fld>
            <a:endParaRPr lang="en-US" dirty="0"/>
          </a:p>
        </p:txBody>
      </p:sp>
      <p:sp>
        <p:nvSpPr>
          <p:cNvPr id="6" name="Footer Placeholder 2"/>
          <p:cNvSpPr txBox="1">
            <a:spLocks/>
          </p:cNvSpPr>
          <p:nvPr/>
        </p:nvSpPr>
        <p:spPr>
          <a:xfrm>
            <a:off x="1676400" y="6497482"/>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prstClr val="white"/>
                </a:solidFill>
              </a:rPr>
              <a:t>Support Business ∙ Promote Employment</a:t>
            </a:r>
            <a:endParaRPr lang="en-US" sz="1200" dirty="0">
              <a:solidFill>
                <a:prstClr val="white"/>
              </a:solidFill>
            </a:endParaRPr>
          </a:p>
        </p:txBody>
      </p:sp>
    </p:spTree>
    <p:extLst>
      <p:ext uri="{BB962C8B-B14F-4D97-AF65-F5344CB8AC3E}">
        <p14:creationId xmlns:p14="http://schemas.microsoft.com/office/powerpoint/2010/main" val="2904831943"/>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304800"/>
            <a:ext cx="9220200" cy="1143000"/>
          </a:xfrm>
        </p:spPr>
        <p:txBody>
          <a:bodyPr/>
          <a:lstStyle/>
          <a:p>
            <a:r>
              <a:rPr lang="en-US" sz="2400" dirty="0"/>
              <a:t>Job Seekers and Business Served by </a:t>
            </a:r>
            <a:r>
              <a:rPr lang="en-US" sz="2400" dirty="0" err="1"/>
              <a:t>WorkSource</a:t>
            </a:r>
            <a:r>
              <a:rPr lang="en-US" sz="2400" dirty="0"/>
              <a:t> </a:t>
            </a:r>
            <a:r>
              <a:rPr lang="en-US" sz="2400" dirty="0" smtClean="0"/>
              <a:t>Center</a:t>
            </a:r>
            <a:r>
              <a:rPr lang="en-US" sz="2400" dirty="0"/>
              <a:t/>
            </a:r>
            <a:br>
              <a:rPr lang="en-US" sz="2400" dirty="0"/>
            </a:br>
            <a:endParaRPr lang="en-US" sz="2400" dirty="0"/>
          </a:p>
        </p:txBody>
      </p:sp>
      <p:sp>
        <p:nvSpPr>
          <p:cNvPr id="5" name="Slide Number Placeholder 4"/>
          <p:cNvSpPr>
            <a:spLocks noGrp="1"/>
          </p:cNvSpPr>
          <p:nvPr>
            <p:ph type="sldNum" sz="quarter" idx="4"/>
          </p:nvPr>
        </p:nvSpPr>
        <p:spPr/>
        <p:txBody>
          <a:bodyPr/>
          <a:lstStyle/>
          <a:p>
            <a:pPr algn="r"/>
            <a:fld id="{63367C75-72A5-4526-8D00-8554BFB728E3}" type="slidenum">
              <a:rPr lang="en-US" smtClean="0"/>
              <a:pPr algn="r"/>
              <a:t>33</a:t>
            </a:fld>
            <a:endParaRPr lang="en-US" dirty="0"/>
          </a:p>
        </p:txBody>
      </p:sp>
      <p:graphicFrame>
        <p:nvGraphicFramePr>
          <p:cNvPr id="6" name="Chart Placeholder 5"/>
          <p:cNvGraphicFramePr>
            <a:graphicFrameLocks noGrp="1"/>
          </p:cNvGraphicFramePr>
          <p:nvPr>
            <p:ph type="chart" idx="1"/>
            <p:extLst>
              <p:ext uri="{D42A27DB-BD31-4B8C-83A1-F6EECF244321}">
                <p14:modId xmlns:p14="http://schemas.microsoft.com/office/powerpoint/2010/main" val="2580858548"/>
              </p:ext>
            </p:extLst>
          </p:nvPr>
        </p:nvGraphicFramePr>
        <p:xfrm>
          <a:off x="152399" y="838193"/>
          <a:ext cx="7543801" cy="5494281"/>
        </p:xfrm>
        <a:graphic>
          <a:graphicData uri="http://schemas.openxmlformats.org/drawingml/2006/table">
            <a:tbl>
              <a:tblPr/>
              <a:tblGrid>
                <a:gridCol w="1388300">
                  <a:extLst>
                    <a:ext uri="{9D8B030D-6E8A-4147-A177-3AD203B41FA5}">
                      <a16:colId xmlns:a16="http://schemas.microsoft.com/office/drawing/2014/main" xmlns="" val="20000"/>
                    </a:ext>
                  </a:extLst>
                </a:gridCol>
                <a:gridCol w="1156281">
                  <a:extLst>
                    <a:ext uri="{9D8B030D-6E8A-4147-A177-3AD203B41FA5}">
                      <a16:colId xmlns:a16="http://schemas.microsoft.com/office/drawing/2014/main" xmlns="" val="20001"/>
                    </a:ext>
                  </a:extLst>
                </a:gridCol>
                <a:gridCol w="989898">
                  <a:extLst>
                    <a:ext uri="{9D8B030D-6E8A-4147-A177-3AD203B41FA5}">
                      <a16:colId xmlns:a16="http://schemas.microsoft.com/office/drawing/2014/main" xmlns="" val="20002"/>
                    </a:ext>
                  </a:extLst>
                </a:gridCol>
                <a:gridCol w="170043">
                  <a:extLst>
                    <a:ext uri="{9D8B030D-6E8A-4147-A177-3AD203B41FA5}">
                      <a16:colId xmlns:a16="http://schemas.microsoft.com/office/drawing/2014/main" xmlns="" val="20003"/>
                    </a:ext>
                  </a:extLst>
                </a:gridCol>
                <a:gridCol w="1452024">
                  <a:extLst>
                    <a:ext uri="{9D8B030D-6E8A-4147-A177-3AD203B41FA5}">
                      <a16:colId xmlns:a16="http://schemas.microsoft.com/office/drawing/2014/main" xmlns="" val="20004"/>
                    </a:ext>
                  </a:extLst>
                </a:gridCol>
                <a:gridCol w="1092556">
                  <a:extLst>
                    <a:ext uri="{9D8B030D-6E8A-4147-A177-3AD203B41FA5}">
                      <a16:colId xmlns:a16="http://schemas.microsoft.com/office/drawing/2014/main" xmlns="" val="20005"/>
                    </a:ext>
                  </a:extLst>
                </a:gridCol>
                <a:gridCol w="1294699">
                  <a:extLst>
                    <a:ext uri="{9D8B030D-6E8A-4147-A177-3AD203B41FA5}">
                      <a16:colId xmlns:a16="http://schemas.microsoft.com/office/drawing/2014/main" xmlns="" val="20006"/>
                    </a:ext>
                  </a:extLst>
                </a:gridCol>
              </a:tblGrid>
              <a:tr h="663715">
                <a:tc>
                  <a:txBody>
                    <a:bodyPr/>
                    <a:lstStyle/>
                    <a:p>
                      <a:pPr algn="ctr" fontAlgn="ctr"/>
                      <a:r>
                        <a:rPr lang="en-US" sz="1600" b="0" i="0" u="none" strike="noStrike" dirty="0" err="1">
                          <a:solidFill>
                            <a:srgbClr val="FFFFFF"/>
                          </a:solidFill>
                          <a:effectLst/>
                          <a:latin typeface="Calibri"/>
                        </a:rPr>
                        <a:t>WorkSource</a:t>
                      </a:r>
                      <a:r>
                        <a:rPr lang="en-US" sz="1600" b="0" i="0" u="none" strike="noStrike" dirty="0">
                          <a:solidFill>
                            <a:srgbClr val="FFFFFF"/>
                          </a:solidFill>
                          <a:effectLst/>
                          <a:latin typeface="Calibri"/>
                        </a:rPr>
                        <a:t> Center</a:t>
                      </a: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0" i="0" u="none" strike="noStrike" dirty="0">
                          <a:solidFill>
                            <a:srgbClr val="FFFFFF"/>
                          </a:solidFill>
                          <a:effectLst/>
                          <a:latin typeface="Calibri"/>
                        </a:rPr>
                        <a:t>Job Seekers Served</a:t>
                      </a: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0" i="0" u="none" strike="noStrike" dirty="0">
                          <a:solidFill>
                            <a:srgbClr val="FFFFFF"/>
                          </a:solidFill>
                          <a:effectLst/>
                          <a:latin typeface="Calibri"/>
                        </a:rPr>
                        <a:t>Employers Served</a:t>
                      </a: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dirty="0" err="1">
                          <a:solidFill>
                            <a:srgbClr val="FFFFFF"/>
                          </a:solidFill>
                          <a:effectLst/>
                          <a:latin typeface="Calibri"/>
                        </a:rPr>
                        <a:t>WorkSource</a:t>
                      </a:r>
                      <a:r>
                        <a:rPr lang="en-US" sz="1600" b="0" i="0" u="none" strike="noStrike" dirty="0">
                          <a:solidFill>
                            <a:srgbClr val="FFFFFF"/>
                          </a:solidFill>
                          <a:effectLst/>
                          <a:latin typeface="Calibri"/>
                        </a:rPr>
                        <a:t> Center</a:t>
                      </a: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0" i="0" u="none" strike="noStrike" dirty="0">
                          <a:solidFill>
                            <a:srgbClr val="FFFFFF"/>
                          </a:solidFill>
                          <a:effectLst/>
                          <a:latin typeface="Calibri"/>
                        </a:rPr>
                        <a:t>Job Seekers Served</a:t>
                      </a: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0" i="0" u="none" strike="noStrike" dirty="0">
                          <a:solidFill>
                            <a:srgbClr val="FFFFFF"/>
                          </a:solidFill>
                          <a:effectLst/>
                          <a:latin typeface="Calibri"/>
                        </a:rPr>
                        <a:t>Employers Served</a:t>
                      </a: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xmlns="" val="10000"/>
                  </a:ext>
                </a:extLst>
              </a:tr>
              <a:tr h="222207">
                <a:tc>
                  <a:txBody>
                    <a:bodyPr/>
                    <a:lstStyle/>
                    <a:p>
                      <a:pPr algn="l" fontAlgn="ctr"/>
                      <a:r>
                        <a:rPr lang="en-US" sz="1200" b="0" i="0" u="none" strike="noStrike" dirty="0">
                          <a:solidFill>
                            <a:srgbClr val="000000"/>
                          </a:solidFill>
                          <a:effectLst/>
                          <a:latin typeface="Calibri"/>
                          <a:ea typeface="Times New Roman"/>
                          <a:cs typeface="Arial"/>
                        </a:rPr>
                        <a:t>Albany</a:t>
                      </a:r>
                      <a:endParaRPr lang="en-US" sz="1200" b="0" i="0" u="none" strike="noStrike" dirty="0">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4,974</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663</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dirty="0">
                          <a:solidFill>
                            <a:srgbClr val="000000"/>
                          </a:solidFill>
                          <a:effectLst/>
                          <a:latin typeface="Calibri"/>
                          <a:ea typeface="Times New Roman"/>
                          <a:cs typeface="Arial"/>
                        </a:rPr>
                        <a:t>McMinnville</a:t>
                      </a:r>
                      <a:endParaRPr lang="en-US" sz="1200" b="0" i="0" u="none" strike="noStrike" dirty="0">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3,176</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444</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xmlns="" val="10001"/>
                  </a:ext>
                </a:extLst>
              </a:tr>
              <a:tr h="222207">
                <a:tc>
                  <a:txBody>
                    <a:bodyPr/>
                    <a:lstStyle/>
                    <a:p>
                      <a:pPr algn="l" fontAlgn="ctr"/>
                      <a:r>
                        <a:rPr lang="en-US" sz="1200" b="0" i="0" u="none" strike="noStrike" dirty="0">
                          <a:solidFill>
                            <a:srgbClr val="000000"/>
                          </a:solidFill>
                          <a:effectLst/>
                          <a:latin typeface="Calibri"/>
                          <a:ea typeface="Times New Roman"/>
                          <a:cs typeface="Arial"/>
                        </a:rPr>
                        <a:t>Astoria</a:t>
                      </a:r>
                      <a:endParaRPr lang="en-US" sz="1200" b="0" i="0" u="none" strike="noStrike" dirty="0">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1,765</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435</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dirty="0">
                          <a:solidFill>
                            <a:srgbClr val="000000"/>
                          </a:solidFill>
                          <a:effectLst/>
                          <a:latin typeface="Calibri"/>
                          <a:ea typeface="Times New Roman"/>
                          <a:cs typeface="Arial"/>
                        </a:rPr>
                        <a:t>Medford</a:t>
                      </a:r>
                      <a:endParaRPr lang="en-US" sz="1200" b="0" i="0" u="none" strike="noStrike" dirty="0">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9,725</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793</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22207">
                <a:tc>
                  <a:txBody>
                    <a:bodyPr/>
                    <a:lstStyle/>
                    <a:p>
                      <a:pPr algn="l" fontAlgn="ctr"/>
                      <a:r>
                        <a:rPr lang="en-US" sz="1200" b="0" i="0" u="none" strike="noStrike" dirty="0">
                          <a:solidFill>
                            <a:srgbClr val="000000"/>
                          </a:solidFill>
                          <a:effectLst/>
                          <a:latin typeface="Calibri"/>
                          <a:ea typeface="Times New Roman"/>
                          <a:cs typeface="Arial"/>
                        </a:rPr>
                        <a:t>Baker City</a:t>
                      </a:r>
                      <a:endParaRPr lang="en-US" sz="1200" b="0" i="0" u="none" strike="noStrike" dirty="0">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1,191</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216</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dirty="0">
                          <a:solidFill>
                            <a:srgbClr val="000000"/>
                          </a:solidFill>
                          <a:effectLst/>
                          <a:latin typeface="Calibri"/>
                          <a:ea typeface="Times New Roman"/>
                          <a:cs typeface="Arial"/>
                        </a:rPr>
                        <a:t>Newport</a:t>
                      </a:r>
                      <a:endParaRPr lang="en-US" sz="1200" b="0" i="0" u="none" strike="noStrike" dirty="0">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1,574</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322</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xmlns="" val="10003"/>
                  </a:ext>
                </a:extLst>
              </a:tr>
              <a:tr h="334410">
                <a:tc>
                  <a:txBody>
                    <a:bodyPr/>
                    <a:lstStyle/>
                    <a:p>
                      <a:pPr algn="l" fontAlgn="ctr"/>
                      <a:r>
                        <a:rPr lang="en-US" sz="1200" b="0" i="0" u="none" strike="noStrike" dirty="0">
                          <a:solidFill>
                            <a:srgbClr val="000000"/>
                          </a:solidFill>
                          <a:effectLst/>
                          <a:latin typeface="Calibri"/>
                          <a:ea typeface="Times New Roman"/>
                          <a:cs typeface="Arial"/>
                        </a:rPr>
                        <a:t>Beaverton/Hillsboro</a:t>
                      </a:r>
                      <a:endParaRPr lang="en-US" sz="1200" b="0" i="0" u="none" strike="noStrike" dirty="0">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9,882</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788</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Ontario</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2,047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289</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22207">
                <a:tc>
                  <a:txBody>
                    <a:bodyPr/>
                    <a:lstStyle/>
                    <a:p>
                      <a:pPr algn="l" fontAlgn="ctr"/>
                      <a:r>
                        <a:rPr lang="en-US" sz="1200" b="0" i="0" u="none" strike="noStrike">
                          <a:solidFill>
                            <a:srgbClr val="000000"/>
                          </a:solidFill>
                          <a:effectLst/>
                          <a:latin typeface="Calibri"/>
                          <a:ea typeface="Times New Roman"/>
                          <a:cs typeface="Arial"/>
                        </a:rPr>
                        <a:t>Bend</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5,580</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710</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dirty="0">
                          <a:solidFill>
                            <a:srgbClr val="000000"/>
                          </a:solidFill>
                          <a:effectLst/>
                          <a:latin typeface="Calibri"/>
                          <a:ea typeface="Times New Roman"/>
                          <a:cs typeface="Arial"/>
                        </a:rPr>
                        <a:t>Oregon City</a:t>
                      </a:r>
                      <a:endParaRPr lang="en-US" sz="1200" b="0" i="0" u="none" strike="noStrike" dirty="0">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8,525</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1,119</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xmlns="" val="10005"/>
                  </a:ext>
                </a:extLst>
              </a:tr>
              <a:tr h="334410">
                <a:tc>
                  <a:txBody>
                    <a:bodyPr/>
                    <a:lstStyle/>
                    <a:p>
                      <a:pPr algn="l" fontAlgn="ctr"/>
                      <a:r>
                        <a:rPr lang="en-US" sz="1200" b="0" i="0" u="none" strike="noStrike">
                          <a:solidFill>
                            <a:srgbClr val="000000"/>
                          </a:solidFill>
                          <a:effectLst/>
                          <a:latin typeface="Calibri"/>
                          <a:ea typeface="Times New Roman"/>
                          <a:cs typeface="Arial"/>
                        </a:rPr>
                        <a:t>Brookings/Harbor</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1,447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205</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Pendleton</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1,736</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283</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82028">
                <a:tc>
                  <a:txBody>
                    <a:bodyPr/>
                    <a:lstStyle/>
                    <a:p>
                      <a:pPr algn="l" fontAlgn="ctr"/>
                      <a:r>
                        <a:rPr lang="en-US" sz="1200" b="0" i="0" u="none" strike="noStrike">
                          <a:solidFill>
                            <a:srgbClr val="000000"/>
                          </a:solidFill>
                          <a:effectLst/>
                          <a:latin typeface="Calibri"/>
                          <a:ea typeface="Times New Roman"/>
                          <a:cs typeface="Arial"/>
                        </a:rPr>
                        <a:t>Burns</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497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97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dirty="0">
                          <a:solidFill>
                            <a:srgbClr val="000000"/>
                          </a:solidFill>
                          <a:effectLst/>
                          <a:latin typeface="Calibri"/>
                          <a:ea typeface="Times New Roman"/>
                          <a:cs typeface="Arial"/>
                        </a:rPr>
                        <a:t>Portland Metro Central</a:t>
                      </a:r>
                      <a:endParaRPr lang="en-US" sz="1200" b="0" i="0" u="none" strike="noStrike" dirty="0">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9,271</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2,312</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xmlns="" val="10007"/>
                  </a:ext>
                </a:extLst>
              </a:tr>
              <a:tr h="334410">
                <a:tc>
                  <a:txBody>
                    <a:bodyPr/>
                    <a:lstStyle/>
                    <a:p>
                      <a:pPr algn="l" fontAlgn="ctr"/>
                      <a:r>
                        <a:rPr lang="en-US" sz="1200" b="0" i="0" u="none" strike="noStrike">
                          <a:solidFill>
                            <a:srgbClr val="000000"/>
                          </a:solidFill>
                          <a:effectLst/>
                          <a:latin typeface="Calibri"/>
                          <a:ea typeface="Times New Roman"/>
                          <a:cs typeface="Arial"/>
                        </a:rPr>
                        <a:t>Canyon City</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825</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73</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Portland Metro East</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10,628</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747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34410">
                <a:tc>
                  <a:txBody>
                    <a:bodyPr/>
                    <a:lstStyle/>
                    <a:p>
                      <a:pPr algn="l" fontAlgn="ctr"/>
                      <a:r>
                        <a:rPr lang="en-US" sz="1200" b="0" i="0" u="none" strike="noStrike">
                          <a:solidFill>
                            <a:srgbClr val="000000"/>
                          </a:solidFill>
                          <a:effectLst/>
                          <a:latin typeface="Calibri"/>
                          <a:ea typeface="Times New Roman"/>
                          <a:cs typeface="Arial"/>
                        </a:rPr>
                        <a:t>Coos Bay</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2,987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472</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Portland Metro SE</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7,723</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307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xmlns="" val="10009"/>
                  </a:ext>
                </a:extLst>
              </a:tr>
              <a:tr h="222207">
                <a:tc>
                  <a:txBody>
                    <a:bodyPr/>
                    <a:lstStyle/>
                    <a:p>
                      <a:pPr algn="l" fontAlgn="ctr"/>
                      <a:r>
                        <a:rPr lang="en-US" sz="1200" b="0" i="0" u="none" strike="noStrike">
                          <a:solidFill>
                            <a:srgbClr val="000000"/>
                          </a:solidFill>
                          <a:effectLst/>
                          <a:latin typeface="Calibri"/>
                          <a:ea typeface="Times New Roman"/>
                          <a:cs typeface="Arial"/>
                        </a:rPr>
                        <a:t>Corvallis</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28</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10</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Prineville</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1102</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117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22207">
                <a:tc>
                  <a:txBody>
                    <a:bodyPr/>
                    <a:lstStyle/>
                    <a:p>
                      <a:pPr algn="l" fontAlgn="ctr"/>
                      <a:r>
                        <a:rPr lang="en-US" sz="1200" b="0" i="0" u="none" strike="noStrike">
                          <a:solidFill>
                            <a:srgbClr val="000000"/>
                          </a:solidFill>
                          <a:effectLst/>
                          <a:latin typeface="Calibri"/>
                          <a:ea typeface="Times New Roman"/>
                          <a:cs typeface="Arial"/>
                        </a:rPr>
                        <a:t>Dallas</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1,234</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141</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Redmond</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3,627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416</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xmlns="" val="10011"/>
                  </a:ext>
                </a:extLst>
              </a:tr>
              <a:tr h="222207">
                <a:tc>
                  <a:txBody>
                    <a:bodyPr/>
                    <a:lstStyle/>
                    <a:p>
                      <a:pPr algn="l" fontAlgn="ctr"/>
                      <a:r>
                        <a:rPr lang="en-US" sz="1200" b="0" i="0" u="none" strike="noStrike">
                          <a:solidFill>
                            <a:srgbClr val="000000"/>
                          </a:solidFill>
                          <a:effectLst/>
                          <a:latin typeface="Calibri"/>
                          <a:ea typeface="Times New Roman"/>
                          <a:cs typeface="Arial"/>
                        </a:rPr>
                        <a:t>Eugene</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13,616</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1,332</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Roseburg</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5,560</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505</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22207">
                <a:tc>
                  <a:txBody>
                    <a:bodyPr/>
                    <a:lstStyle/>
                    <a:p>
                      <a:pPr algn="l" fontAlgn="ctr"/>
                      <a:r>
                        <a:rPr lang="en-US" sz="1200" b="0" i="0" u="none" strike="noStrike">
                          <a:solidFill>
                            <a:srgbClr val="000000"/>
                          </a:solidFill>
                          <a:effectLst/>
                          <a:latin typeface="Calibri"/>
                          <a:ea typeface="Times New Roman"/>
                          <a:cs typeface="Arial"/>
                        </a:rPr>
                        <a:t>Florence</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583</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169</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Salem</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9,594</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1,104</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xmlns="" val="10013"/>
                  </a:ext>
                </a:extLst>
              </a:tr>
              <a:tr h="222207">
                <a:tc>
                  <a:txBody>
                    <a:bodyPr/>
                    <a:lstStyle/>
                    <a:p>
                      <a:pPr algn="l" fontAlgn="ctr"/>
                      <a:r>
                        <a:rPr lang="en-US" sz="1200" b="0" i="0" u="none" strike="noStrike">
                          <a:solidFill>
                            <a:srgbClr val="000000"/>
                          </a:solidFill>
                          <a:effectLst/>
                          <a:latin typeface="Calibri"/>
                          <a:ea typeface="Times New Roman"/>
                          <a:cs typeface="Arial"/>
                        </a:rPr>
                        <a:t>Grants Pass</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4,454</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393</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dirty="0">
                          <a:solidFill>
                            <a:srgbClr val="000000"/>
                          </a:solidFill>
                          <a:effectLst/>
                          <a:latin typeface="Calibri"/>
                          <a:ea typeface="Times New Roman"/>
                          <a:cs typeface="Arial"/>
                        </a:rPr>
                        <a:t>St Helens</a:t>
                      </a:r>
                      <a:endParaRPr lang="en-US" sz="1200" b="0" i="0" u="none" strike="noStrike" dirty="0">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1,600</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209</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222207">
                <a:tc>
                  <a:txBody>
                    <a:bodyPr/>
                    <a:lstStyle/>
                    <a:p>
                      <a:pPr algn="l" fontAlgn="ctr"/>
                      <a:r>
                        <a:rPr lang="en-US" sz="1200" b="0" i="0" u="none" strike="noStrike">
                          <a:solidFill>
                            <a:srgbClr val="000000"/>
                          </a:solidFill>
                          <a:effectLst/>
                          <a:latin typeface="Calibri"/>
                          <a:ea typeface="Times New Roman"/>
                          <a:cs typeface="Arial"/>
                        </a:rPr>
                        <a:t>Hermiston</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2,216</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388</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The Dalles</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2,255</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437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xmlns="" val="10015"/>
                  </a:ext>
                </a:extLst>
              </a:tr>
              <a:tr h="222207">
                <a:tc>
                  <a:txBody>
                    <a:bodyPr/>
                    <a:lstStyle/>
                    <a:p>
                      <a:pPr algn="l" fontAlgn="ctr"/>
                      <a:r>
                        <a:rPr lang="en-US" sz="1200" b="0" i="0" u="none" strike="noStrike">
                          <a:solidFill>
                            <a:srgbClr val="000000"/>
                          </a:solidFill>
                          <a:effectLst/>
                          <a:latin typeface="Calibri"/>
                          <a:ea typeface="Times New Roman"/>
                          <a:cs typeface="Arial"/>
                        </a:rPr>
                        <a:t>Klamath Falls</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3,947</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517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Tillamook</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829</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226</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222207">
                <a:tc>
                  <a:txBody>
                    <a:bodyPr/>
                    <a:lstStyle/>
                    <a:p>
                      <a:pPr algn="l" fontAlgn="ctr"/>
                      <a:r>
                        <a:rPr lang="en-US" sz="1200" b="0" i="0" u="none" strike="noStrike">
                          <a:solidFill>
                            <a:srgbClr val="000000"/>
                          </a:solidFill>
                          <a:effectLst/>
                          <a:latin typeface="Calibri"/>
                          <a:ea typeface="Times New Roman"/>
                          <a:cs typeface="Arial"/>
                        </a:rPr>
                        <a:t>La Grande</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1,842</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337</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Tualatin</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9,987</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1,921</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xmlns="" val="10017"/>
                  </a:ext>
                </a:extLst>
              </a:tr>
              <a:tr h="222207">
                <a:tc>
                  <a:txBody>
                    <a:bodyPr/>
                    <a:lstStyle/>
                    <a:p>
                      <a:pPr algn="l" fontAlgn="ctr"/>
                      <a:r>
                        <a:rPr lang="en-US" sz="1200" b="0" i="0" u="none" strike="noStrike">
                          <a:solidFill>
                            <a:srgbClr val="000000"/>
                          </a:solidFill>
                          <a:effectLst/>
                          <a:latin typeface="Calibri"/>
                          <a:ea typeface="Times New Roman"/>
                          <a:cs typeface="Arial"/>
                        </a:rPr>
                        <a:t>Lebanon</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1,632</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180</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300" b="0" i="0" u="none" strike="noStrike">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200" b="0" i="0" u="none" strike="noStrike">
                          <a:solidFill>
                            <a:srgbClr val="000000"/>
                          </a:solidFill>
                          <a:effectLst/>
                          <a:latin typeface="Calibri"/>
                          <a:ea typeface="Times New Roman"/>
                          <a:cs typeface="Arial"/>
                        </a:rPr>
                        <a:t>Woodburn</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a:ea typeface="Times New Roman"/>
                          <a:cs typeface="Arial"/>
                        </a:rPr>
                        <a:t>1,637</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a:ea typeface="Times New Roman"/>
                          <a:cs typeface="Arial"/>
                        </a:rPr>
                        <a:t>272</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222207">
                <a:tc>
                  <a:txBody>
                    <a:bodyPr/>
                    <a:lstStyle/>
                    <a:p>
                      <a:pPr algn="l" fontAlgn="ctr"/>
                      <a:r>
                        <a:rPr lang="en-US" sz="1200" b="0" i="0" u="none" strike="noStrike">
                          <a:solidFill>
                            <a:srgbClr val="000000"/>
                          </a:solidFill>
                          <a:effectLst/>
                          <a:latin typeface="Calibri"/>
                          <a:ea typeface="Times New Roman"/>
                          <a:cs typeface="Arial"/>
                        </a:rPr>
                        <a:t>Lincoln City</a:t>
                      </a:r>
                      <a:endParaRPr lang="en-US" sz="1200" b="0" i="0" u="none" strike="noStrike">
                        <a:solidFill>
                          <a:srgbClr val="000000"/>
                        </a:solidFill>
                        <a:effectLst/>
                        <a:latin typeface="Calibri"/>
                      </a:endParaRPr>
                    </a:p>
                  </a:txBody>
                  <a:tcPr marL="38279"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a:solidFill>
                            <a:srgbClr val="000000"/>
                          </a:solidFill>
                          <a:effectLst/>
                          <a:latin typeface="Calibri"/>
                          <a:ea typeface="Times New Roman"/>
                          <a:cs typeface="Arial"/>
                        </a:rPr>
                        <a:t>379</a:t>
                      </a:r>
                      <a:endParaRPr lang="en-US" sz="1200" b="0" i="0" u="none" strike="noStrike">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200" b="0" i="0" u="none" strike="noStrike" dirty="0">
                          <a:solidFill>
                            <a:srgbClr val="000000"/>
                          </a:solidFill>
                          <a:effectLst/>
                          <a:latin typeface="Calibri"/>
                          <a:ea typeface="Times New Roman"/>
                          <a:cs typeface="Arial"/>
                        </a:rPr>
                        <a:t>191</a:t>
                      </a:r>
                      <a:endParaRPr lang="en-US" sz="1200" b="0" i="0" u="none" strike="noStrike" dirty="0">
                        <a:solidFill>
                          <a:srgbClr val="000000"/>
                        </a:solidFill>
                        <a:effectLst/>
                        <a:latin typeface="Calibri"/>
                      </a:endParaRPr>
                    </a:p>
                  </a:txBody>
                  <a:tcPr marL="4253" marR="4253" marT="5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endParaRPr lang="en-US" sz="1300" b="0" i="0" u="none" strike="noStrike" dirty="0">
                        <a:solidFill>
                          <a:srgbClr val="000000"/>
                        </a:solidFill>
                        <a:effectLst/>
                        <a:latin typeface="Calibri"/>
                      </a:endParaRPr>
                    </a:p>
                  </a:txBody>
                  <a:tcPr marL="4253" marR="4253" marT="5671"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4253" marR="4253" marT="567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4253" marR="4253" marT="567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a:endParaRPr>
                    </a:p>
                  </a:txBody>
                  <a:tcPr marL="4253" marR="4253" marT="5671"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19"/>
                  </a:ext>
                </a:extLst>
              </a:tr>
            </a:tbl>
          </a:graphicData>
        </a:graphic>
      </p:graphicFrame>
      <p:sp>
        <p:nvSpPr>
          <p:cNvPr id="3" name="TextBox 2"/>
          <p:cNvSpPr txBox="1"/>
          <p:nvPr/>
        </p:nvSpPr>
        <p:spPr>
          <a:xfrm>
            <a:off x="7772400" y="2209800"/>
            <a:ext cx="1219200" cy="1569660"/>
          </a:xfrm>
          <a:prstGeom prst="rect">
            <a:avLst/>
          </a:prstGeom>
          <a:noFill/>
        </p:spPr>
        <p:txBody>
          <a:bodyPr wrap="square" rtlCol="0">
            <a:spAutoFit/>
          </a:bodyPr>
          <a:lstStyle/>
          <a:p>
            <a:pPr algn="ctr"/>
            <a:r>
              <a:rPr lang="en-US" sz="1600" b="1" dirty="0" smtClean="0"/>
              <a:t>Fiscal Year </a:t>
            </a:r>
          </a:p>
          <a:p>
            <a:pPr algn="ctr"/>
            <a:r>
              <a:rPr lang="en-US" sz="1600" b="1" dirty="0" smtClean="0"/>
              <a:t>2015</a:t>
            </a:r>
          </a:p>
          <a:p>
            <a:pPr algn="ctr"/>
            <a:r>
              <a:rPr lang="en-US" sz="1600" b="1" dirty="0" smtClean="0"/>
              <a:t>149,675 </a:t>
            </a:r>
          </a:p>
          <a:p>
            <a:pPr algn="ctr"/>
            <a:r>
              <a:rPr lang="en-US" sz="1600" b="1" dirty="0" smtClean="0"/>
              <a:t>Job Seekers</a:t>
            </a:r>
          </a:p>
          <a:p>
            <a:pPr algn="ctr"/>
            <a:r>
              <a:rPr lang="en-US" sz="1600" b="1" dirty="0" smtClean="0"/>
              <a:t>19,140 </a:t>
            </a:r>
          </a:p>
          <a:p>
            <a:pPr algn="ctr"/>
            <a:r>
              <a:rPr lang="en-US" sz="1600" b="1" dirty="0" smtClean="0"/>
              <a:t>Business </a:t>
            </a:r>
          </a:p>
        </p:txBody>
      </p:sp>
      <p:sp>
        <p:nvSpPr>
          <p:cNvPr id="7" name="Footer Placeholder 2"/>
          <p:cNvSpPr txBox="1">
            <a:spLocks/>
          </p:cNvSpPr>
          <p:nvPr/>
        </p:nvSpPr>
        <p:spPr>
          <a:xfrm>
            <a:off x="1676400" y="6497482"/>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prstClr val="white"/>
                </a:solidFill>
              </a:rPr>
              <a:t>Support Business ∙ Promote Employment</a:t>
            </a:r>
            <a:endParaRPr lang="en-US" sz="1200" dirty="0">
              <a:solidFill>
                <a:prstClr val="white"/>
              </a:solidFill>
            </a:endParaRPr>
          </a:p>
        </p:txBody>
      </p:sp>
    </p:spTree>
    <p:extLst>
      <p:ext uri="{BB962C8B-B14F-4D97-AF65-F5344CB8AC3E}">
        <p14:creationId xmlns:p14="http://schemas.microsoft.com/office/powerpoint/2010/main" val="640745423"/>
      </p:ext>
    </p:extLst>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7800" y="358141"/>
            <a:ext cx="3162300" cy="1028700"/>
          </a:xfrm>
          <a:prstGeom prst="rect">
            <a:avLst/>
          </a:prstGeom>
          <a:solidFill>
            <a:srgbClr val="00B0F0"/>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Calibri" panose="020F0502020204030204" pitchFamily="34" charset="0"/>
              </a:rPr>
              <a:t>Workforce Operations</a:t>
            </a:r>
          </a:p>
        </p:txBody>
      </p:sp>
      <p:sp>
        <p:nvSpPr>
          <p:cNvPr id="8" name="Rectangle 7"/>
          <p:cNvSpPr/>
          <p:nvPr/>
        </p:nvSpPr>
        <p:spPr>
          <a:xfrm>
            <a:off x="76200" y="3429000"/>
            <a:ext cx="1714500" cy="1524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100" b="1" u="sng" dirty="0">
                <a:solidFill>
                  <a:schemeClr val="bg1"/>
                </a:solidFill>
                <a:latin typeface="Calibri" panose="020F0502020204030204" pitchFamily="34" charset="0"/>
              </a:rPr>
              <a:t>Portland Metro</a:t>
            </a:r>
          </a:p>
          <a:p>
            <a:pPr>
              <a:defRPr/>
            </a:pPr>
            <a:r>
              <a:rPr lang="en-US" sz="1100" b="1" dirty="0">
                <a:solidFill>
                  <a:schemeClr val="bg1"/>
                </a:solidFill>
                <a:latin typeface="Calibri" panose="020F0502020204030204" pitchFamily="34" charset="0"/>
              </a:rPr>
              <a:t>Beaverton/Hillsboro</a:t>
            </a:r>
          </a:p>
          <a:p>
            <a:pPr>
              <a:defRPr/>
            </a:pPr>
            <a:r>
              <a:rPr lang="en-US" sz="1100" b="1" dirty="0">
                <a:solidFill>
                  <a:schemeClr val="bg1"/>
                </a:solidFill>
                <a:latin typeface="Calibri" panose="020F0502020204030204" pitchFamily="34" charset="0"/>
              </a:rPr>
              <a:t>Gresham</a:t>
            </a:r>
          </a:p>
          <a:p>
            <a:pPr>
              <a:defRPr/>
            </a:pPr>
            <a:r>
              <a:rPr lang="en-US" sz="1100" b="1" dirty="0">
                <a:solidFill>
                  <a:schemeClr val="bg1"/>
                </a:solidFill>
                <a:latin typeface="Calibri" panose="020F0502020204030204" pitchFamily="34" charset="0"/>
              </a:rPr>
              <a:t>North Portland</a:t>
            </a:r>
          </a:p>
          <a:p>
            <a:pPr>
              <a:defRPr/>
            </a:pPr>
            <a:r>
              <a:rPr lang="en-US" sz="1100" b="1" dirty="0">
                <a:solidFill>
                  <a:schemeClr val="bg1"/>
                </a:solidFill>
                <a:latin typeface="Calibri" panose="020F0502020204030204" pitchFamily="34" charset="0"/>
              </a:rPr>
              <a:t>Tualatin</a:t>
            </a:r>
          </a:p>
          <a:p>
            <a:pPr>
              <a:defRPr/>
            </a:pPr>
            <a:r>
              <a:rPr lang="en-US" sz="1100" b="1" dirty="0">
                <a:solidFill>
                  <a:schemeClr val="bg1"/>
                </a:solidFill>
                <a:latin typeface="Calibri" panose="020F0502020204030204" pitchFamily="34" charset="0"/>
              </a:rPr>
              <a:t>SE Portland</a:t>
            </a:r>
          </a:p>
        </p:txBody>
      </p:sp>
      <p:cxnSp>
        <p:nvCxnSpPr>
          <p:cNvPr id="18" name="Straight Connector 17"/>
          <p:cNvCxnSpPr>
            <a:stCxn id="7" idx="2"/>
          </p:cNvCxnSpPr>
          <p:nvPr/>
        </p:nvCxnSpPr>
        <p:spPr>
          <a:xfrm>
            <a:off x="3028950" y="1386840"/>
            <a:ext cx="0" cy="1813560"/>
          </a:xfrm>
          <a:prstGeom prst="line">
            <a:avLst/>
          </a:prstGeom>
          <a:ln w="28575">
            <a:solidFill>
              <a:srgbClr val="084392"/>
            </a:solidFill>
          </a:ln>
        </p:spPr>
        <p:style>
          <a:lnRef idx="1">
            <a:schemeClr val="accent5"/>
          </a:lnRef>
          <a:fillRef idx="0">
            <a:schemeClr val="accent5"/>
          </a:fillRef>
          <a:effectRef idx="0">
            <a:schemeClr val="accent5"/>
          </a:effectRef>
          <a:fontRef idx="minor">
            <a:schemeClr val="tx1"/>
          </a:fontRef>
        </p:style>
      </p:cxnSp>
      <p:cxnSp>
        <p:nvCxnSpPr>
          <p:cNvPr id="22" name="Straight Connector 21"/>
          <p:cNvCxnSpPr/>
          <p:nvPr/>
        </p:nvCxnSpPr>
        <p:spPr>
          <a:xfrm>
            <a:off x="533400" y="3200400"/>
            <a:ext cx="7620000" cy="0"/>
          </a:xfrm>
          <a:prstGeom prst="line">
            <a:avLst/>
          </a:prstGeom>
          <a:ln w="28575">
            <a:solidFill>
              <a:srgbClr val="084392"/>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33400" y="3200400"/>
            <a:ext cx="0" cy="228600"/>
          </a:xfrm>
          <a:prstGeom prst="straightConnector1">
            <a:avLst/>
          </a:prstGeom>
          <a:ln w="28575">
            <a:solidFill>
              <a:srgbClr val="0843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905000" y="3200400"/>
            <a:ext cx="0" cy="2362200"/>
          </a:xfrm>
          <a:prstGeom prst="straightConnector1">
            <a:avLst/>
          </a:prstGeom>
          <a:ln w="28575">
            <a:solidFill>
              <a:srgbClr val="0843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711450" y="3200400"/>
            <a:ext cx="0" cy="228600"/>
          </a:xfrm>
          <a:prstGeom prst="straightConnector1">
            <a:avLst/>
          </a:prstGeom>
          <a:ln w="28575">
            <a:solidFill>
              <a:srgbClr val="0843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467100" y="3221039"/>
            <a:ext cx="0" cy="2362200"/>
          </a:xfrm>
          <a:prstGeom prst="straightConnector1">
            <a:avLst/>
          </a:prstGeom>
          <a:ln w="28575">
            <a:solidFill>
              <a:srgbClr val="0843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886200" y="1168400"/>
            <a:ext cx="3657600" cy="17526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600"/>
              </a:spcBef>
              <a:defRPr/>
            </a:pPr>
            <a:r>
              <a:rPr lang="en-US" sz="1200" b="1" dirty="0" smtClean="0">
                <a:latin typeface="Calibri" panose="020F0502020204030204" pitchFamily="34" charset="0"/>
                <a:cs typeface="Arial" panose="020B0604020202020204" pitchFamily="34" charset="0"/>
              </a:rPr>
              <a:t>Positions:  421    FTE: 419.05</a:t>
            </a:r>
            <a:endParaRPr lang="en-US" sz="1200" b="1" dirty="0">
              <a:latin typeface="Calibri" panose="020F0502020204030204" pitchFamily="34" charset="0"/>
              <a:cs typeface="Arial" panose="020B0604020202020204" pitchFamily="34" charset="0"/>
            </a:endParaRPr>
          </a:p>
          <a:p>
            <a:pPr marL="285750" indent="-285750">
              <a:spcBef>
                <a:spcPts val="600"/>
              </a:spcBef>
              <a:buFont typeface="Arial"/>
              <a:buChar char="•"/>
              <a:defRPr/>
            </a:pPr>
            <a:r>
              <a:rPr lang="en-US" sz="1200" b="1" dirty="0">
                <a:latin typeface="Calibri" panose="020F0502020204030204" pitchFamily="34" charset="0"/>
                <a:cs typeface="Arial" panose="020B0604020202020204" pitchFamily="34" charset="0"/>
              </a:rPr>
              <a:t>Help job seekers and claimants find their next job</a:t>
            </a:r>
          </a:p>
          <a:p>
            <a:pPr marL="285750" indent="-285750">
              <a:spcBef>
                <a:spcPts val="600"/>
              </a:spcBef>
              <a:buFont typeface="Arial"/>
              <a:buChar char="•"/>
              <a:defRPr/>
            </a:pPr>
            <a:r>
              <a:rPr lang="en-US" sz="1200" b="1" dirty="0">
                <a:latin typeface="Calibri" panose="020F0502020204030204" pitchFamily="34" charset="0"/>
                <a:cs typeface="Arial" panose="020B0604020202020204" pitchFamily="34" charset="0"/>
              </a:rPr>
              <a:t>Customize services to meet needs of business</a:t>
            </a:r>
          </a:p>
          <a:p>
            <a:pPr marL="285750" indent="-285750">
              <a:spcBef>
                <a:spcPts val="600"/>
              </a:spcBef>
              <a:buFont typeface="Arial"/>
              <a:buChar char="•"/>
              <a:defRPr/>
            </a:pPr>
            <a:r>
              <a:rPr lang="en-US" sz="1200" b="1" dirty="0">
                <a:latin typeface="Calibri" panose="020F0502020204030204" pitchFamily="34" charset="0"/>
                <a:cs typeface="Arial" panose="020B0604020202020204" pitchFamily="34" charset="0"/>
              </a:rPr>
              <a:t>Customer-Centric service delivery</a:t>
            </a:r>
          </a:p>
          <a:p>
            <a:pPr marL="285750" indent="-285750">
              <a:spcBef>
                <a:spcPts val="600"/>
              </a:spcBef>
              <a:buFont typeface="Arial"/>
              <a:buChar char="•"/>
              <a:defRPr/>
            </a:pPr>
            <a:r>
              <a:rPr lang="en-US" sz="1200" b="1" dirty="0">
                <a:latin typeface="Calibri" panose="020F0502020204030204" pitchFamily="34" charset="0"/>
                <a:cs typeface="Arial" panose="020B0604020202020204" pitchFamily="34" charset="0"/>
              </a:rPr>
              <a:t>Partner of </a:t>
            </a:r>
            <a:r>
              <a:rPr lang="en-US" sz="1200" b="1" dirty="0" err="1">
                <a:latin typeface="Calibri" panose="020F0502020204030204" pitchFamily="34" charset="0"/>
                <a:cs typeface="Arial" panose="020B0604020202020204" pitchFamily="34" charset="0"/>
              </a:rPr>
              <a:t>WorkSource</a:t>
            </a:r>
            <a:r>
              <a:rPr lang="en-US" sz="1200" b="1" dirty="0">
                <a:latin typeface="Calibri" panose="020F0502020204030204" pitchFamily="34" charset="0"/>
                <a:cs typeface="Arial" panose="020B0604020202020204" pitchFamily="34" charset="0"/>
              </a:rPr>
              <a:t> Oregon</a:t>
            </a:r>
          </a:p>
          <a:p>
            <a:pPr>
              <a:spcBef>
                <a:spcPts val="600"/>
              </a:spcBef>
              <a:defRPr/>
            </a:pPr>
            <a:endParaRPr lang="en-US" sz="1200" b="1" dirty="0">
              <a:latin typeface="Calibri" panose="020F0502020204030204" pitchFamily="34" charset="0"/>
              <a:cs typeface="Arial" panose="020B0604020202020204" pitchFamily="34" charset="0"/>
            </a:endParaRPr>
          </a:p>
        </p:txBody>
      </p:sp>
      <p:sp>
        <p:nvSpPr>
          <p:cNvPr id="26" name="Rectangle 25"/>
          <p:cNvSpPr/>
          <p:nvPr/>
        </p:nvSpPr>
        <p:spPr>
          <a:xfrm>
            <a:off x="1066800" y="5524500"/>
            <a:ext cx="1371600" cy="685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100" b="1" u="sng" dirty="0">
                <a:solidFill>
                  <a:schemeClr val="bg1"/>
                </a:solidFill>
                <a:latin typeface="Calibri" panose="020F0502020204030204" pitchFamily="34" charset="0"/>
              </a:rPr>
              <a:t>Clackamas</a:t>
            </a:r>
          </a:p>
          <a:p>
            <a:pPr>
              <a:defRPr/>
            </a:pPr>
            <a:r>
              <a:rPr lang="en-US" sz="1100" b="1" dirty="0">
                <a:solidFill>
                  <a:schemeClr val="bg1"/>
                </a:solidFill>
                <a:latin typeface="Calibri" panose="020F0502020204030204" pitchFamily="34" charset="0"/>
              </a:rPr>
              <a:t>Oregon City</a:t>
            </a:r>
          </a:p>
        </p:txBody>
      </p:sp>
      <p:sp>
        <p:nvSpPr>
          <p:cNvPr id="28" name="Rectangle 27"/>
          <p:cNvSpPr/>
          <p:nvPr/>
        </p:nvSpPr>
        <p:spPr>
          <a:xfrm>
            <a:off x="2057400" y="3429000"/>
            <a:ext cx="1333500" cy="1676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100" b="1" u="sng" dirty="0">
                <a:solidFill>
                  <a:schemeClr val="bg1"/>
                </a:solidFill>
                <a:latin typeface="Calibri" panose="020F0502020204030204" pitchFamily="34" charset="0"/>
              </a:rPr>
              <a:t>Mid-Valley</a:t>
            </a:r>
          </a:p>
          <a:p>
            <a:pPr>
              <a:defRPr/>
            </a:pPr>
            <a:r>
              <a:rPr lang="en-US" sz="1100" b="1" dirty="0">
                <a:solidFill>
                  <a:schemeClr val="bg1"/>
                </a:solidFill>
                <a:latin typeface="Calibri" panose="020F0502020204030204" pitchFamily="34" charset="0"/>
              </a:rPr>
              <a:t>McMinnville</a:t>
            </a:r>
          </a:p>
          <a:p>
            <a:pPr>
              <a:defRPr/>
            </a:pPr>
            <a:r>
              <a:rPr lang="en-US" sz="1100" b="1" dirty="0">
                <a:solidFill>
                  <a:schemeClr val="bg1"/>
                </a:solidFill>
                <a:latin typeface="Calibri" panose="020F0502020204030204" pitchFamily="34" charset="0"/>
              </a:rPr>
              <a:t>Salem</a:t>
            </a:r>
          </a:p>
          <a:p>
            <a:pPr>
              <a:defRPr/>
            </a:pPr>
            <a:r>
              <a:rPr lang="en-US" sz="1100" b="1" dirty="0">
                <a:solidFill>
                  <a:schemeClr val="bg1"/>
                </a:solidFill>
                <a:latin typeface="Calibri" panose="020F0502020204030204" pitchFamily="34" charset="0"/>
              </a:rPr>
              <a:t>Dallas</a:t>
            </a:r>
          </a:p>
          <a:p>
            <a:pPr>
              <a:defRPr/>
            </a:pPr>
            <a:r>
              <a:rPr lang="en-US" sz="1100" b="1" dirty="0">
                <a:solidFill>
                  <a:schemeClr val="bg1"/>
                </a:solidFill>
                <a:latin typeface="Calibri" panose="020F0502020204030204" pitchFamily="34" charset="0"/>
              </a:rPr>
              <a:t>Woodburn</a:t>
            </a:r>
          </a:p>
          <a:p>
            <a:pPr>
              <a:defRPr/>
            </a:pPr>
            <a:r>
              <a:rPr lang="en-US" sz="1100" b="1" dirty="0">
                <a:solidFill>
                  <a:schemeClr val="bg1"/>
                </a:solidFill>
                <a:latin typeface="Calibri" panose="020F0502020204030204" pitchFamily="34" charset="0"/>
              </a:rPr>
              <a:t>Albany</a:t>
            </a:r>
          </a:p>
          <a:p>
            <a:pPr>
              <a:defRPr/>
            </a:pPr>
            <a:r>
              <a:rPr lang="en-US" sz="1100" b="1" dirty="0">
                <a:solidFill>
                  <a:schemeClr val="bg1"/>
                </a:solidFill>
                <a:latin typeface="Calibri" panose="020F0502020204030204" pitchFamily="34" charset="0"/>
              </a:rPr>
              <a:t>Lebanon</a:t>
            </a:r>
          </a:p>
        </p:txBody>
      </p:sp>
      <p:sp>
        <p:nvSpPr>
          <p:cNvPr id="32" name="Rectangle 31"/>
          <p:cNvSpPr/>
          <p:nvPr/>
        </p:nvSpPr>
        <p:spPr>
          <a:xfrm>
            <a:off x="2895600" y="5448300"/>
            <a:ext cx="1143000" cy="838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100" b="1" u="sng" dirty="0">
                <a:solidFill>
                  <a:schemeClr val="bg1"/>
                </a:solidFill>
                <a:latin typeface="Calibri" panose="020F0502020204030204" pitchFamily="34" charset="0"/>
              </a:rPr>
              <a:t>Lane</a:t>
            </a:r>
          </a:p>
          <a:p>
            <a:pPr>
              <a:defRPr/>
            </a:pPr>
            <a:r>
              <a:rPr lang="en-US" sz="1100" b="1" dirty="0">
                <a:solidFill>
                  <a:schemeClr val="bg1"/>
                </a:solidFill>
                <a:latin typeface="Calibri" panose="020F0502020204030204" pitchFamily="34" charset="0"/>
              </a:rPr>
              <a:t>Eugene</a:t>
            </a:r>
          </a:p>
          <a:p>
            <a:pPr>
              <a:defRPr/>
            </a:pPr>
            <a:r>
              <a:rPr lang="en-US" sz="1100" b="1" dirty="0">
                <a:solidFill>
                  <a:schemeClr val="bg1"/>
                </a:solidFill>
                <a:latin typeface="Calibri" panose="020F0502020204030204" pitchFamily="34" charset="0"/>
              </a:rPr>
              <a:t>Florence</a:t>
            </a:r>
          </a:p>
        </p:txBody>
      </p:sp>
      <p:cxnSp>
        <p:nvCxnSpPr>
          <p:cNvPr id="34" name="Straight Arrow Connector 33"/>
          <p:cNvCxnSpPr/>
          <p:nvPr/>
        </p:nvCxnSpPr>
        <p:spPr>
          <a:xfrm>
            <a:off x="4191000" y="3200400"/>
            <a:ext cx="0" cy="228600"/>
          </a:xfrm>
          <a:prstGeom prst="straightConnector1">
            <a:avLst/>
          </a:prstGeom>
          <a:ln w="28575">
            <a:solidFill>
              <a:srgbClr val="0843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543300" y="3441700"/>
            <a:ext cx="1295400" cy="1676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100" b="1" u="sng" dirty="0">
                <a:solidFill>
                  <a:schemeClr val="bg1"/>
                </a:solidFill>
                <a:latin typeface="Calibri" panose="020F0502020204030204" pitchFamily="34" charset="0"/>
              </a:rPr>
              <a:t>Northwest OR</a:t>
            </a:r>
          </a:p>
          <a:p>
            <a:pPr>
              <a:defRPr/>
            </a:pPr>
            <a:r>
              <a:rPr lang="en-US" sz="1100" b="1" dirty="0">
                <a:solidFill>
                  <a:schemeClr val="bg1"/>
                </a:solidFill>
                <a:latin typeface="Calibri" panose="020F0502020204030204" pitchFamily="34" charset="0"/>
              </a:rPr>
              <a:t>Astoria</a:t>
            </a:r>
          </a:p>
          <a:p>
            <a:pPr>
              <a:defRPr/>
            </a:pPr>
            <a:r>
              <a:rPr lang="en-US" sz="1100" b="1" dirty="0">
                <a:solidFill>
                  <a:schemeClr val="bg1"/>
                </a:solidFill>
                <a:latin typeface="Calibri" panose="020F0502020204030204" pitchFamily="34" charset="0"/>
              </a:rPr>
              <a:t>St. Helens</a:t>
            </a:r>
          </a:p>
          <a:p>
            <a:pPr>
              <a:defRPr/>
            </a:pPr>
            <a:r>
              <a:rPr lang="en-US" sz="1100" b="1" dirty="0">
                <a:solidFill>
                  <a:schemeClr val="bg1"/>
                </a:solidFill>
                <a:latin typeface="Calibri" panose="020F0502020204030204" pitchFamily="34" charset="0"/>
              </a:rPr>
              <a:t>Tillamook</a:t>
            </a:r>
          </a:p>
          <a:p>
            <a:pPr>
              <a:defRPr/>
            </a:pPr>
            <a:r>
              <a:rPr lang="en-US" sz="1100" b="1" dirty="0">
                <a:solidFill>
                  <a:schemeClr val="bg1"/>
                </a:solidFill>
                <a:latin typeface="Calibri" panose="020F0502020204030204" pitchFamily="34" charset="0"/>
              </a:rPr>
              <a:t>Corvallis</a:t>
            </a:r>
          </a:p>
          <a:p>
            <a:pPr>
              <a:defRPr/>
            </a:pPr>
            <a:r>
              <a:rPr lang="en-US" sz="1100" b="1" dirty="0">
                <a:solidFill>
                  <a:schemeClr val="bg1"/>
                </a:solidFill>
                <a:latin typeface="Calibri" panose="020F0502020204030204" pitchFamily="34" charset="0"/>
              </a:rPr>
              <a:t>Newport</a:t>
            </a:r>
          </a:p>
          <a:p>
            <a:pPr>
              <a:defRPr/>
            </a:pPr>
            <a:r>
              <a:rPr lang="en-US" sz="1100" b="1" dirty="0">
                <a:solidFill>
                  <a:schemeClr val="bg1"/>
                </a:solidFill>
                <a:latin typeface="Calibri" panose="020F0502020204030204" pitchFamily="34" charset="0"/>
              </a:rPr>
              <a:t>Lincoln City</a:t>
            </a:r>
          </a:p>
        </p:txBody>
      </p:sp>
      <p:cxnSp>
        <p:nvCxnSpPr>
          <p:cNvPr id="36" name="Straight Arrow Connector 35"/>
          <p:cNvCxnSpPr/>
          <p:nvPr/>
        </p:nvCxnSpPr>
        <p:spPr>
          <a:xfrm>
            <a:off x="4991100" y="3225800"/>
            <a:ext cx="0" cy="2362200"/>
          </a:xfrm>
          <a:prstGeom prst="straightConnector1">
            <a:avLst/>
          </a:prstGeom>
          <a:ln w="28575">
            <a:solidFill>
              <a:srgbClr val="0843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343400" y="5410200"/>
            <a:ext cx="1295400" cy="838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100" b="1" u="sng" dirty="0">
                <a:solidFill>
                  <a:schemeClr val="bg1"/>
                </a:solidFill>
                <a:latin typeface="Calibri" panose="020F0502020204030204" pitchFamily="34" charset="0"/>
              </a:rPr>
              <a:t>Southern OR</a:t>
            </a:r>
          </a:p>
          <a:p>
            <a:pPr>
              <a:defRPr/>
            </a:pPr>
            <a:r>
              <a:rPr lang="en-US" sz="1100" b="1" dirty="0">
                <a:solidFill>
                  <a:schemeClr val="bg1"/>
                </a:solidFill>
                <a:latin typeface="Calibri" panose="020F0502020204030204" pitchFamily="34" charset="0"/>
              </a:rPr>
              <a:t>Grants Pass</a:t>
            </a:r>
          </a:p>
          <a:p>
            <a:pPr>
              <a:defRPr/>
            </a:pPr>
            <a:r>
              <a:rPr lang="en-US" sz="1100" b="1" dirty="0">
                <a:solidFill>
                  <a:schemeClr val="bg1"/>
                </a:solidFill>
                <a:latin typeface="Calibri" panose="020F0502020204030204" pitchFamily="34" charset="0"/>
              </a:rPr>
              <a:t>Medford</a:t>
            </a:r>
          </a:p>
        </p:txBody>
      </p:sp>
      <p:cxnSp>
        <p:nvCxnSpPr>
          <p:cNvPr id="38" name="Straight Arrow Connector 37"/>
          <p:cNvCxnSpPr/>
          <p:nvPr/>
        </p:nvCxnSpPr>
        <p:spPr>
          <a:xfrm>
            <a:off x="5791200" y="3225800"/>
            <a:ext cx="0" cy="228600"/>
          </a:xfrm>
          <a:prstGeom prst="straightConnector1">
            <a:avLst/>
          </a:prstGeom>
          <a:ln w="28575">
            <a:solidFill>
              <a:srgbClr val="0843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181600" y="3441700"/>
            <a:ext cx="1219200" cy="1828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defRPr/>
            </a:pPr>
            <a:r>
              <a:rPr lang="en-US" sz="1100" b="1" u="sng" dirty="0">
                <a:solidFill>
                  <a:schemeClr val="bg1"/>
                </a:solidFill>
                <a:latin typeface="Calibri" panose="020F0502020204030204" pitchFamily="34" charset="0"/>
              </a:rPr>
              <a:t>Central OR</a:t>
            </a:r>
          </a:p>
          <a:p>
            <a:pPr>
              <a:defRPr/>
            </a:pPr>
            <a:r>
              <a:rPr lang="en-US" sz="1100" b="1" dirty="0">
                <a:solidFill>
                  <a:schemeClr val="bg1"/>
                </a:solidFill>
                <a:latin typeface="Calibri" panose="020F0502020204030204" pitchFamily="34" charset="0"/>
              </a:rPr>
              <a:t>Bend</a:t>
            </a:r>
          </a:p>
          <a:p>
            <a:pPr>
              <a:defRPr/>
            </a:pPr>
            <a:r>
              <a:rPr lang="en-US" sz="1100" b="1" dirty="0">
                <a:solidFill>
                  <a:schemeClr val="bg1"/>
                </a:solidFill>
                <a:latin typeface="Calibri" panose="020F0502020204030204" pitchFamily="34" charset="0"/>
              </a:rPr>
              <a:t>Redmond</a:t>
            </a:r>
          </a:p>
          <a:p>
            <a:pPr>
              <a:defRPr/>
            </a:pPr>
            <a:r>
              <a:rPr lang="en-US" sz="1100" b="1" dirty="0">
                <a:solidFill>
                  <a:schemeClr val="bg1"/>
                </a:solidFill>
                <a:latin typeface="Calibri" panose="020F0502020204030204" pitchFamily="34" charset="0"/>
              </a:rPr>
              <a:t>The </a:t>
            </a:r>
            <a:r>
              <a:rPr lang="en-US" sz="1100" b="1" dirty="0" err="1">
                <a:solidFill>
                  <a:schemeClr val="bg1"/>
                </a:solidFill>
                <a:latin typeface="Calibri" panose="020F0502020204030204" pitchFamily="34" charset="0"/>
              </a:rPr>
              <a:t>Dalles</a:t>
            </a:r>
            <a:endParaRPr lang="en-US" sz="1100" b="1" dirty="0">
              <a:solidFill>
                <a:schemeClr val="bg1"/>
              </a:solidFill>
              <a:latin typeface="Calibri" panose="020F0502020204030204" pitchFamily="34" charset="0"/>
            </a:endParaRPr>
          </a:p>
          <a:p>
            <a:pPr>
              <a:defRPr/>
            </a:pPr>
            <a:r>
              <a:rPr lang="en-US" sz="1100" b="1" dirty="0">
                <a:solidFill>
                  <a:schemeClr val="bg1"/>
                </a:solidFill>
                <a:latin typeface="Calibri" panose="020F0502020204030204" pitchFamily="34" charset="0"/>
              </a:rPr>
              <a:t>Klamath Falls</a:t>
            </a:r>
          </a:p>
          <a:p>
            <a:pPr>
              <a:defRPr/>
            </a:pPr>
            <a:r>
              <a:rPr lang="en-US" sz="1100" b="1" dirty="0">
                <a:solidFill>
                  <a:schemeClr val="bg1"/>
                </a:solidFill>
                <a:latin typeface="Calibri" panose="020F0502020204030204" pitchFamily="34" charset="0"/>
              </a:rPr>
              <a:t>Prineville</a:t>
            </a:r>
          </a:p>
        </p:txBody>
      </p:sp>
      <p:cxnSp>
        <p:nvCxnSpPr>
          <p:cNvPr id="40" name="Straight Arrow Connector 39"/>
          <p:cNvCxnSpPr/>
          <p:nvPr/>
        </p:nvCxnSpPr>
        <p:spPr>
          <a:xfrm>
            <a:off x="6858000" y="3200400"/>
            <a:ext cx="0" cy="1752600"/>
          </a:xfrm>
          <a:prstGeom prst="straightConnector1">
            <a:avLst/>
          </a:prstGeom>
          <a:ln w="28575">
            <a:solidFill>
              <a:srgbClr val="0843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477000" y="4876800"/>
            <a:ext cx="1066800" cy="1066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100" b="1" u="sng" dirty="0">
                <a:solidFill>
                  <a:schemeClr val="bg1"/>
                </a:solidFill>
                <a:latin typeface="Calibri" panose="020F0502020204030204" pitchFamily="34" charset="0"/>
              </a:rPr>
              <a:t>South Coast</a:t>
            </a:r>
          </a:p>
          <a:p>
            <a:pPr>
              <a:defRPr/>
            </a:pPr>
            <a:r>
              <a:rPr lang="en-US" sz="1100" b="1" dirty="0">
                <a:solidFill>
                  <a:schemeClr val="bg1"/>
                </a:solidFill>
                <a:latin typeface="Calibri" panose="020F0502020204030204" pitchFamily="34" charset="0"/>
              </a:rPr>
              <a:t>Coos Bay</a:t>
            </a:r>
          </a:p>
          <a:p>
            <a:pPr>
              <a:defRPr/>
            </a:pPr>
            <a:r>
              <a:rPr lang="en-US" sz="1100" b="1" dirty="0">
                <a:solidFill>
                  <a:schemeClr val="bg1"/>
                </a:solidFill>
                <a:latin typeface="Calibri" panose="020F0502020204030204" pitchFamily="34" charset="0"/>
              </a:rPr>
              <a:t>Brookings</a:t>
            </a:r>
          </a:p>
          <a:p>
            <a:pPr>
              <a:defRPr/>
            </a:pPr>
            <a:r>
              <a:rPr lang="en-US" sz="1100" b="1" dirty="0">
                <a:solidFill>
                  <a:schemeClr val="bg1"/>
                </a:solidFill>
                <a:latin typeface="Calibri" panose="020F0502020204030204" pitchFamily="34" charset="0"/>
              </a:rPr>
              <a:t>Roseburg</a:t>
            </a:r>
          </a:p>
        </p:txBody>
      </p:sp>
      <p:cxnSp>
        <p:nvCxnSpPr>
          <p:cNvPr id="44" name="Straight Arrow Connector 43"/>
          <p:cNvCxnSpPr/>
          <p:nvPr/>
        </p:nvCxnSpPr>
        <p:spPr>
          <a:xfrm>
            <a:off x="8153400" y="3200400"/>
            <a:ext cx="0" cy="228600"/>
          </a:xfrm>
          <a:prstGeom prst="straightConnector1">
            <a:avLst/>
          </a:prstGeom>
          <a:ln w="28575">
            <a:solidFill>
              <a:srgbClr val="0843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7620000" y="3441700"/>
            <a:ext cx="1371600" cy="1905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100" b="1" u="sng" dirty="0">
                <a:solidFill>
                  <a:schemeClr val="bg1"/>
                </a:solidFill>
                <a:latin typeface="Calibri" panose="020F0502020204030204" pitchFamily="34" charset="0"/>
              </a:rPr>
              <a:t>Eastern OR</a:t>
            </a:r>
          </a:p>
          <a:p>
            <a:pPr>
              <a:defRPr/>
            </a:pPr>
            <a:r>
              <a:rPr lang="en-US" sz="1100" b="1" dirty="0">
                <a:solidFill>
                  <a:schemeClr val="bg1"/>
                </a:solidFill>
                <a:latin typeface="Calibri" panose="020F0502020204030204" pitchFamily="34" charset="0"/>
              </a:rPr>
              <a:t>Baker City</a:t>
            </a:r>
          </a:p>
          <a:p>
            <a:pPr>
              <a:defRPr/>
            </a:pPr>
            <a:r>
              <a:rPr lang="en-US" sz="1100" b="1" dirty="0">
                <a:solidFill>
                  <a:schemeClr val="bg1"/>
                </a:solidFill>
                <a:latin typeface="Calibri" panose="020F0502020204030204" pitchFamily="34" charset="0"/>
              </a:rPr>
              <a:t>La Grande</a:t>
            </a:r>
          </a:p>
          <a:p>
            <a:pPr>
              <a:defRPr/>
            </a:pPr>
            <a:r>
              <a:rPr lang="en-US" sz="1100" b="1" dirty="0">
                <a:solidFill>
                  <a:schemeClr val="bg1"/>
                </a:solidFill>
                <a:latin typeface="Calibri" panose="020F0502020204030204" pitchFamily="34" charset="0"/>
              </a:rPr>
              <a:t>Pendleton</a:t>
            </a:r>
          </a:p>
          <a:p>
            <a:pPr>
              <a:defRPr/>
            </a:pPr>
            <a:r>
              <a:rPr lang="en-US" sz="1100" b="1" dirty="0">
                <a:solidFill>
                  <a:schemeClr val="bg1"/>
                </a:solidFill>
                <a:latin typeface="Calibri" panose="020F0502020204030204" pitchFamily="34" charset="0"/>
              </a:rPr>
              <a:t>Hermiston</a:t>
            </a:r>
          </a:p>
          <a:p>
            <a:pPr>
              <a:defRPr/>
            </a:pPr>
            <a:r>
              <a:rPr lang="en-US" sz="1100" b="1" dirty="0">
                <a:solidFill>
                  <a:schemeClr val="bg1"/>
                </a:solidFill>
                <a:latin typeface="Calibri" panose="020F0502020204030204" pitchFamily="34" charset="0"/>
              </a:rPr>
              <a:t>Ontario</a:t>
            </a:r>
          </a:p>
          <a:p>
            <a:pPr>
              <a:defRPr/>
            </a:pPr>
            <a:r>
              <a:rPr lang="en-US" sz="1100" b="1" dirty="0">
                <a:solidFill>
                  <a:schemeClr val="bg1"/>
                </a:solidFill>
                <a:latin typeface="Calibri" panose="020F0502020204030204" pitchFamily="34" charset="0"/>
              </a:rPr>
              <a:t>Burns</a:t>
            </a:r>
          </a:p>
          <a:p>
            <a:pPr>
              <a:defRPr/>
            </a:pPr>
            <a:r>
              <a:rPr lang="en-US" sz="1100" b="1" dirty="0">
                <a:solidFill>
                  <a:schemeClr val="bg1"/>
                </a:solidFill>
                <a:latin typeface="Calibri" panose="020F0502020204030204" pitchFamily="34" charset="0"/>
              </a:rPr>
              <a:t>Canyon City</a:t>
            </a:r>
          </a:p>
        </p:txBody>
      </p:sp>
      <p:sp>
        <p:nvSpPr>
          <p:cNvPr id="4" name="Slide Number Placeholder 3"/>
          <p:cNvSpPr>
            <a:spLocks noGrp="1"/>
          </p:cNvSpPr>
          <p:nvPr>
            <p:ph type="sldNum" sz="quarter" idx="4"/>
          </p:nvPr>
        </p:nvSpPr>
        <p:spPr/>
        <p:txBody>
          <a:bodyPr/>
          <a:lstStyle/>
          <a:p>
            <a:pPr algn="r"/>
            <a:fld id="{63367C75-72A5-4526-8D00-8554BFB728E3}" type="slidenum">
              <a:rPr lang="en-US" smtClean="0"/>
              <a:pPr algn="r"/>
              <a:t>34</a:t>
            </a:fld>
            <a:endParaRPr lang="en-US" dirty="0"/>
          </a:p>
        </p:txBody>
      </p:sp>
      <p:sp>
        <p:nvSpPr>
          <p:cNvPr id="25" name="Footer Placeholder 2"/>
          <p:cNvSpPr txBox="1">
            <a:spLocks/>
          </p:cNvSpPr>
          <p:nvPr/>
        </p:nvSpPr>
        <p:spPr>
          <a:xfrm>
            <a:off x="1752600" y="6492875"/>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prstClr val="white"/>
                </a:solidFill>
              </a:rPr>
              <a:t>Support Business ∙ Promote Employment</a:t>
            </a:r>
            <a:endParaRPr lang="en-US" sz="1200" dirty="0">
              <a:solidFill>
                <a:prstClr val="white"/>
              </a:solidFill>
            </a:endParaRPr>
          </a:p>
        </p:txBody>
      </p:sp>
    </p:spTree>
    <p:extLst>
      <p:ext uri="{BB962C8B-B14F-4D97-AF65-F5344CB8AC3E}">
        <p14:creationId xmlns:p14="http://schemas.microsoft.com/office/powerpoint/2010/main" val="229242968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sz="3200" dirty="0"/>
              <a:t>Areas of Future Focus</a:t>
            </a:r>
          </a:p>
        </p:txBody>
      </p:sp>
      <p:sp>
        <p:nvSpPr>
          <p:cNvPr id="3" name="Content Placeholder 2"/>
          <p:cNvSpPr>
            <a:spLocks noGrp="1"/>
          </p:cNvSpPr>
          <p:nvPr>
            <p:ph idx="1"/>
          </p:nvPr>
        </p:nvSpPr>
        <p:spPr>
          <a:xfrm>
            <a:off x="685800" y="1193807"/>
            <a:ext cx="8229600" cy="4525963"/>
          </a:xfrm>
        </p:spPr>
        <p:txBody>
          <a:bodyPr/>
          <a:lstStyle/>
          <a:p>
            <a:pPr>
              <a:defRPr/>
            </a:pPr>
            <a:r>
              <a:rPr lang="en-US" altLang="en-US" sz="2000" dirty="0"/>
              <a:t>Deliver intensive services to </a:t>
            </a:r>
            <a:r>
              <a:rPr lang="en-US" altLang="en-US" sz="2000" dirty="0" smtClean="0"/>
              <a:t>Supplemental Nutrition Assistance Program (SNAP) </a:t>
            </a:r>
            <a:r>
              <a:rPr lang="en-US" altLang="en-US" sz="2000" dirty="0"/>
              <a:t>clients</a:t>
            </a:r>
          </a:p>
          <a:p>
            <a:pPr>
              <a:defRPr/>
            </a:pPr>
            <a:r>
              <a:rPr lang="en-US" altLang="en-US" sz="2000" dirty="0"/>
              <a:t>Integrate apprenticeship and workforce system</a:t>
            </a:r>
          </a:p>
          <a:p>
            <a:pPr>
              <a:defRPr/>
            </a:pPr>
            <a:r>
              <a:rPr lang="en-US" altLang="en-US" sz="2000" dirty="0"/>
              <a:t>Expand apprenticeship opportunities </a:t>
            </a:r>
          </a:p>
          <a:p>
            <a:pPr>
              <a:defRPr/>
            </a:pPr>
            <a:r>
              <a:rPr lang="en-US" altLang="en-US" sz="2000" dirty="0"/>
              <a:t>Expand relationships with Self Sufficiency and Vocational Rehabilitation</a:t>
            </a:r>
          </a:p>
          <a:p>
            <a:pPr marL="342900" lvl="1" indent="-342900">
              <a:buFont typeface="Arial" panose="020B0604020202020204" pitchFamily="34" charset="0"/>
              <a:buChar char="•"/>
              <a:defRPr/>
            </a:pPr>
            <a:r>
              <a:rPr lang="en-US" altLang="en-US" sz="2000" dirty="0"/>
              <a:t>Increase job opportunities for Oregonians through tax credit incentives for Oregon employers</a:t>
            </a:r>
          </a:p>
          <a:p>
            <a:pPr marL="342900" lvl="1" indent="-342900">
              <a:buFont typeface="Arial" panose="020B0604020202020204" pitchFamily="34" charset="0"/>
              <a:buChar char="•"/>
              <a:defRPr/>
            </a:pPr>
            <a:r>
              <a:rPr lang="en-US" altLang="en-US" sz="2000" dirty="0"/>
              <a:t>Revise business processes and modernize IT system</a:t>
            </a:r>
          </a:p>
          <a:p>
            <a:pPr marL="342900" lvl="1" indent="-342900">
              <a:buFont typeface="Arial" panose="020B0604020202020204" pitchFamily="34" charset="0"/>
              <a:buChar char="•"/>
              <a:defRPr/>
            </a:pPr>
            <a:r>
              <a:rPr lang="en-US" altLang="en-US" sz="2000" dirty="0"/>
              <a:t>Help Oregon workers and firms affected by trade to access Trade Adjustment Assistance benefits</a:t>
            </a:r>
            <a:endParaRPr lang="en-US" altLang="en-US" sz="2000" i="1" dirty="0"/>
          </a:p>
          <a:p>
            <a:endParaRPr lang="en-US" dirty="0"/>
          </a:p>
        </p:txBody>
      </p:sp>
      <p:sp>
        <p:nvSpPr>
          <p:cNvPr id="5" name="Slide Number Placeholder 4"/>
          <p:cNvSpPr>
            <a:spLocks noGrp="1"/>
          </p:cNvSpPr>
          <p:nvPr>
            <p:ph type="sldNum" sz="quarter" idx="4"/>
          </p:nvPr>
        </p:nvSpPr>
        <p:spPr/>
        <p:txBody>
          <a:bodyPr/>
          <a:lstStyle/>
          <a:p>
            <a:pPr algn="r"/>
            <a:fld id="{63367C75-72A5-4526-8D00-8554BFB728E3}" type="slidenum">
              <a:rPr lang="en-US" smtClean="0"/>
              <a:pPr algn="r"/>
              <a:t>35</a:t>
            </a:fld>
            <a:endParaRPr lang="en-US" dirty="0"/>
          </a:p>
        </p:txBody>
      </p:sp>
      <p:sp>
        <p:nvSpPr>
          <p:cNvPr id="6" name="Footer Placeholder 2"/>
          <p:cNvSpPr txBox="1">
            <a:spLocks/>
          </p:cNvSpPr>
          <p:nvPr/>
        </p:nvSpPr>
        <p:spPr>
          <a:xfrm>
            <a:off x="1676400" y="6474622"/>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prstClr val="white"/>
                </a:solidFill>
              </a:rPr>
              <a:t>Support Business ∙ Promote Employment</a:t>
            </a:r>
            <a:endParaRPr lang="en-US" sz="1200" dirty="0">
              <a:solidFill>
                <a:prstClr val="white"/>
              </a:solidFill>
            </a:endParaRPr>
          </a:p>
        </p:txBody>
      </p:sp>
    </p:spTree>
    <p:extLst>
      <p:ext uri="{BB962C8B-B14F-4D97-AF65-F5344CB8AC3E}">
        <p14:creationId xmlns:p14="http://schemas.microsoft.com/office/powerpoint/2010/main" val="18372798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11" y="581722"/>
            <a:ext cx="8229600" cy="1143000"/>
          </a:xfrm>
        </p:spPr>
        <p:txBody>
          <a:bodyPr/>
          <a:lstStyle/>
          <a:p>
            <a:pPr algn="ctr"/>
            <a:r>
              <a:rPr lang="en-US" sz="4000" b="1" dirty="0" smtClean="0">
                <a:solidFill>
                  <a:schemeClr val="accent3">
                    <a:lumMod val="75000"/>
                  </a:schemeClr>
                </a:solidFill>
              </a:rPr>
              <a:t>Self-Sufficiency Programs</a:t>
            </a:r>
            <a:br>
              <a:rPr lang="en-US" sz="4000" b="1" dirty="0" smtClean="0">
                <a:solidFill>
                  <a:schemeClr val="accent3">
                    <a:lumMod val="75000"/>
                  </a:schemeClr>
                </a:solidFill>
              </a:rPr>
            </a:br>
            <a:r>
              <a:rPr lang="en-US" sz="2400" b="1" i="1" dirty="0">
                <a:solidFill>
                  <a:schemeClr val="accent3">
                    <a:lumMod val="75000"/>
                  </a:schemeClr>
                </a:solidFill>
              </a:rPr>
              <a:t>Kim Fredlund, Director</a:t>
            </a:r>
          </a:p>
        </p:txBody>
      </p:sp>
      <p:pic>
        <p:nvPicPr>
          <p:cNvPr id="8" name="Picture 8" descr="Self-Sufficiency Programs Brochur fam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3" y="2342195"/>
            <a:ext cx="4016297" cy="289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688FAC0E-8ABB-493A-A731-8A1E3BA39970}" type="slidenum">
              <a:rPr lang="en-US" smtClean="0">
                <a:solidFill>
                  <a:prstClr val="black">
                    <a:tint val="75000"/>
                  </a:prstClr>
                </a:solidFill>
              </a:rPr>
              <a:pPr>
                <a:defRPr/>
              </a:pPr>
              <a:t>36</a:t>
            </a:fld>
            <a:endParaRPr lang="en-US" dirty="0">
              <a:solidFill>
                <a:prstClr val="black">
                  <a:tint val="75000"/>
                </a:prstClr>
              </a:solidFill>
            </a:endParaRPr>
          </a:p>
        </p:txBody>
      </p:sp>
    </p:spTree>
    <p:extLst>
      <p:ext uri="{BB962C8B-B14F-4D97-AF65-F5344CB8AC3E}">
        <p14:creationId xmlns:p14="http://schemas.microsoft.com/office/powerpoint/2010/main" val="39778691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chemeClr val="accent3">
                    <a:lumMod val="75000"/>
                  </a:schemeClr>
                </a:solidFill>
              </a:rPr>
              <a:t>Mission</a:t>
            </a:r>
            <a:endParaRPr lang="en-US" sz="4000" dirty="0">
              <a:solidFill>
                <a:schemeClr val="accent3">
                  <a:lumMod val="75000"/>
                </a:schemeClr>
              </a:solidFill>
            </a:endParaRPr>
          </a:p>
        </p:txBody>
      </p:sp>
      <p:sp>
        <p:nvSpPr>
          <p:cNvPr id="3" name="Content Placeholder 2"/>
          <p:cNvSpPr>
            <a:spLocks noGrp="1"/>
          </p:cNvSpPr>
          <p:nvPr>
            <p:ph idx="1"/>
          </p:nvPr>
        </p:nvSpPr>
        <p:spPr>
          <a:xfrm>
            <a:off x="1219218" y="1116131"/>
            <a:ext cx="6356033" cy="3114676"/>
          </a:xfrm>
        </p:spPr>
        <p:txBody>
          <a:bodyPr/>
          <a:lstStyle/>
          <a:p>
            <a:pPr marL="0" indent="0">
              <a:buNone/>
            </a:pPr>
            <a:endParaRPr lang="en-US" dirty="0" smtClean="0"/>
          </a:p>
          <a:p>
            <a:pPr marL="0" indent="0" algn="ctr">
              <a:buNone/>
            </a:pPr>
            <a:r>
              <a:rPr lang="en-US" sz="2400" i="1" dirty="0"/>
              <a:t>To provide a safety net, family stability and a connection to careers that guide Oregonians out of poverty</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2" y="3060564"/>
            <a:ext cx="1922301" cy="215937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3389" y="3060568"/>
            <a:ext cx="2353012" cy="2159375"/>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6419" y="3060568"/>
            <a:ext cx="2354521" cy="2159375"/>
          </a:xfrm>
          <a:prstGeom prst="rect">
            <a:avLst/>
          </a:prstGeom>
        </p:spPr>
      </p:pic>
      <p:sp>
        <p:nvSpPr>
          <p:cNvPr id="5" name="Slide Number Placeholder 4"/>
          <p:cNvSpPr>
            <a:spLocks noGrp="1"/>
          </p:cNvSpPr>
          <p:nvPr>
            <p:ph type="sldNum" sz="quarter" idx="11"/>
          </p:nvPr>
        </p:nvSpPr>
        <p:spPr/>
        <p:txBody>
          <a:bodyPr/>
          <a:lstStyle/>
          <a:p>
            <a:pPr>
              <a:defRPr/>
            </a:pPr>
            <a:fld id="{688FAC0E-8ABB-493A-A731-8A1E3BA39970}" type="slidenum">
              <a:rPr lang="en-US" smtClean="0">
                <a:solidFill>
                  <a:prstClr val="black">
                    <a:tint val="75000"/>
                  </a:prstClr>
                </a:solidFill>
              </a:rPr>
              <a:pPr>
                <a:defRPr/>
              </a:pPr>
              <a:t>37</a:t>
            </a:fld>
            <a:endParaRPr lang="en-US" dirty="0">
              <a:solidFill>
                <a:prstClr val="black">
                  <a:tint val="75000"/>
                </a:prstClr>
              </a:solidFill>
            </a:endParaRPr>
          </a:p>
        </p:txBody>
      </p:sp>
    </p:spTree>
    <p:extLst>
      <p:ext uri="{BB962C8B-B14F-4D97-AF65-F5344CB8AC3E}">
        <p14:creationId xmlns:p14="http://schemas.microsoft.com/office/powerpoint/2010/main" val="3987365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ChangeArrowheads="1"/>
          </p:cNvSpPr>
          <p:nvPr/>
        </p:nvSpPr>
        <p:spPr bwMode="auto">
          <a:xfrm>
            <a:off x="2181125" y="815462"/>
            <a:ext cx="4712197"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4000" b="1" dirty="0">
                <a:solidFill>
                  <a:srgbClr val="9BBB59">
                    <a:lumMod val="75000"/>
                  </a:srgbClr>
                </a:solidFill>
              </a:rPr>
              <a:t>Oregonians We Serve</a:t>
            </a:r>
          </a:p>
        </p:txBody>
      </p:sp>
      <p:sp>
        <p:nvSpPr>
          <p:cNvPr id="13" name="Slide Number Placeholder 5"/>
          <p:cNvSpPr>
            <a:spLocks noGrp="1"/>
          </p:cNvSpPr>
          <p:nvPr>
            <p:ph type="sldNum" sz="quarter" idx="11"/>
          </p:nvPr>
        </p:nvSpPr>
        <p:spPr>
          <a:xfrm>
            <a:off x="2012075" y="4225053"/>
            <a:ext cx="1200150" cy="273844"/>
          </a:xfrm>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16DB115-E8C3-4D7C-AEAA-D1693E9BFF0C}" type="slidenum">
              <a:rPr lang="en-US" altLang="en-US" sz="1050">
                <a:solidFill>
                  <a:srgbClr val="898989"/>
                </a:solidFill>
              </a:rPr>
              <a:pPr eaLnBrk="1" hangingPunct="1"/>
              <a:t>38</a:t>
            </a:fld>
            <a:endParaRPr lang="en-US" altLang="en-US" sz="1050" dirty="0">
              <a:solidFill>
                <a:srgbClr val="898989"/>
              </a:solidFill>
            </a:endParaRPr>
          </a:p>
        </p:txBody>
      </p:sp>
      <p:grpSp>
        <p:nvGrpSpPr>
          <p:cNvPr id="6" name="Group 5"/>
          <p:cNvGrpSpPr/>
          <p:nvPr/>
        </p:nvGrpSpPr>
        <p:grpSpPr>
          <a:xfrm>
            <a:off x="990600" y="2514600"/>
            <a:ext cx="6705600" cy="1256383"/>
            <a:chOff x="2035292" y="2711271"/>
            <a:chExt cx="4751417" cy="1059712"/>
          </a:xfrm>
        </p:grpSpPr>
        <p:pic>
          <p:nvPicPr>
            <p:cNvPr id="137218" name="Picture 19" descr="Z:\!ACTIVE\Steve\Open\Ways and Means\Ways and Means 2014\SS Ways and Means\Working\Links\2-15\SS graphs-2-26.png"/>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9908" y="2718530"/>
              <a:ext cx="1151930" cy="10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9" descr="SS graphs-2-25"/>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4069" y="2720341"/>
              <a:ext cx="1152823" cy="10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11" descr="SS graphs-2-27"/>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6886" y="2711271"/>
              <a:ext cx="1151930" cy="10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Picture 12" descr="SS graphs-2-28"/>
            <p:cNvPicPr preferRelativeResize="0">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98398" y="2718478"/>
              <a:ext cx="1151930" cy="10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9" name="Text Box 18"/>
            <p:cNvSpPr txBox="1">
              <a:spLocks noChangeArrowheads="1"/>
            </p:cNvSpPr>
            <p:nvPr/>
          </p:nvSpPr>
          <p:spPr bwMode="auto">
            <a:xfrm>
              <a:off x="2035292" y="2898093"/>
              <a:ext cx="11537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dirty="0">
                  <a:solidFill>
                    <a:prstClr val="white"/>
                  </a:solidFill>
                </a:rPr>
                <a:t>798,580</a:t>
              </a:r>
            </a:p>
            <a:p>
              <a:pPr algn="ctr" eaLnBrk="1" fontAlgn="base" hangingPunct="1">
                <a:spcBef>
                  <a:spcPct val="50000"/>
                </a:spcBef>
                <a:spcAft>
                  <a:spcPct val="0"/>
                </a:spcAft>
              </a:pPr>
              <a:r>
                <a:rPr lang="en-US" altLang="en-US" sz="1200" b="1" dirty="0">
                  <a:solidFill>
                    <a:prstClr val="white"/>
                  </a:solidFill>
                </a:rPr>
                <a:t>Food benefits</a:t>
              </a:r>
            </a:p>
          </p:txBody>
        </p:sp>
        <p:sp>
          <p:nvSpPr>
            <p:cNvPr id="137230" name="Text Box 18"/>
            <p:cNvSpPr txBox="1">
              <a:spLocks noChangeArrowheads="1"/>
            </p:cNvSpPr>
            <p:nvPr/>
          </p:nvSpPr>
          <p:spPr bwMode="auto">
            <a:xfrm>
              <a:off x="3264394" y="2724543"/>
              <a:ext cx="1152144"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dirty="0">
                  <a:solidFill>
                    <a:prstClr val="white"/>
                  </a:solidFill>
                </a:rPr>
                <a:t>21,148</a:t>
              </a:r>
            </a:p>
            <a:p>
              <a:pPr algn="ctr" eaLnBrk="1" fontAlgn="base" hangingPunct="1">
                <a:spcBef>
                  <a:spcPct val="50000"/>
                </a:spcBef>
                <a:spcAft>
                  <a:spcPct val="0"/>
                </a:spcAft>
              </a:pPr>
              <a:r>
                <a:rPr lang="en-US" altLang="en-US" sz="1100" b="1" dirty="0">
                  <a:solidFill>
                    <a:prstClr val="white"/>
                  </a:solidFill>
                </a:rPr>
                <a:t>Families</a:t>
              </a:r>
            </a:p>
            <a:p>
              <a:pPr algn="ctr" eaLnBrk="1" fontAlgn="base" hangingPunct="1">
                <a:spcBef>
                  <a:spcPct val="50000"/>
                </a:spcBef>
                <a:spcAft>
                  <a:spcPct val="0"/>
                </a:spcAft>
              </a:pPr>
              <a:r>
                <a:rPr lang="en-US" altLang="en-US" sz="1100" b="1" dirty="0">
                  <a:solidFill>
                    <a:prstClr val="white"/>
                  </a:solidFill>
                </a:rPr>
                <a:t>Cash Assistance</a:t>
              </a:r>
            </a:p>
          </p:txBody>
        </p:sp>
        <p:sp>
          <p:nvSpPr>
            <p:cNvPr id="137231" name="Text Box 18"/>
            <p:cNvSpPr txBox="1">
              <a:spLocks noChangeArrowheads="1"/>
            </p:cNvSpPr>
            <p:nvPr/>
          </p:nvSpPr>
          <p:spPr bwMode="auto">
            <a:xfrm>
              <a:off x="4420879" y="2837568"/>
              <a:ext cx="11528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dirty="0">
                  <a:solidFill>
                    <a:prstClr val="white"/>
                  </a:solidFill>
                </a:rPr>
                <a:t>1,026</a:t>
              </a:r>
            </a:p>
            <a:p>
              <a:pPr algn="ctr" eaLnBrk="1" fontAlgn="base" hangingPunct="1">
                <a:spcBef>
                  <a:spcPct val="50000"/>
                </a:spcBef>
                <a:spcAft>
                  <a:spcPct val="0"/>
                </a:spcAft>
              </a:pPr>
              <a:r>
                <a:rPr lang="en-US" altLang="en-US" sz="1200" b="1" dirty="0">
                  <a:solidFill>
                    <a:prstClr val="white"/>
                  </a:solidFill>
                </a:rPr>
                <a:t>Refugee services</a:t>
              </a:r>
            </a:p>
          </p:txBody>
        </p:sp>
        <p:sp>
          <p:nvSpPr>
            <p:cNvPr id="137235" name="Text Box 18"/>
            <p:cNvSpPr txBox="1">
              <a:spLocks noChangeArrowheads="1"/>
            </p:cNvSpPr>
            <p:nvPr/>
          </p:nvSpPr>
          <p:spPr bwMode="auto">
            <a:xfrm>
              <a:off x="5633886" y="2850265"/>
              <a:ext cx="11528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dirty="0">
                  <a:solidFill>
                    <a:prstClr val="white"/>
                  </a:solidFill>
                </a:rPr>
                <a:t>30,257</a:t>
              </a:r>
            </a:p>
            <a:p>
              <a:pPr algn="ctr" eaLnBrk="1" fontAlgn="base" hangingPunct="1">
                <a:spcBef>
                  <a:spcPct val="50000"/>
                </a:spcBef>
                <a:spcAft>
                  <a:spcPct val="0"/>
                </a:spcAft>
              </a:pPr>
              <a:r>
                <a:rPr lang="en-US" altLang="en-US" sz="1200" b="1" dirty="0">
                  <a:solidFill>
                    <a:prstClr val="white"/>
                  </a:solidFill>
                </a:rPr>
                <a:t>TANF JOBS services</a:t>
              </a:r>
            </a:p>
          </p:txBody>
        </p:sp>
      </p:grpSp>
      <p:grpSp>
        <p:nvGrpSpPr>
          <p:cNvPr id="5" name="Group 4"/>
          <p:cNvGrpSpPr/>
          <p:nvPr/>
        </p:nvGrpSpPr>
        <p:grpSpPr>
          <a:xfrm>
            <a:off x="1017100" y="3873546"/>
            <a:ext cx="6654256" cy="1155653"/>
            <a:chOff x="2054044" y="3873547"/>
            <a:chExt cx="4723716" cy="1055790"/>
          </a:xfrm>
        </p:grpSpPr>
        <p:pic>
          <p:nvPicPr>
            <p:cNvPr id="137225" name="Picture 13" descr="SS graphs-2-30"/>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54069" y="3886916"/>
              <a:ext cx="1152823" cy="10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Picture 14" descr="SS graphs-2-31"/>
            <p:cNvPicPr preferRelativeResize="0">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39908" y="3886916"/>
              <a:ext cx="1151930" cy="10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7" name="Picture 16" descr="SS graphs-2-33"/>
            <p:cNvPicPr preferRelativeResize="0">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16538" y="3873547"/>
              <a:ext cx="1151930" cy="10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Picture 17" descr="SS graphs-2-34"/>
            <p:cNvPicPr preferRelativeResize="0">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605937" y="3873547"/>
              <a:ext cx="1151930" cy="10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3" name="Text Box 18"/>
            <p:cNvSpPr txBox="1">
              <a:spLocks noChangeArrowheads="1"/>
            </p:cNvSpPr>
            <p:nvPr/>
          </p:nvSpPr>
          <p:spPr bwMode="auto">
            <a:xfrm>
              <a:off x="2054044" y="3987991"/>
              <a:ext cx="11537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dirty="0">
                  <a:solidFill>
                    <a:prstClr val="white"/>
                  </a:solidFill>
                </a:rPr>
                <a:t>503,390</a:t>
              </a:r>
            </a:p>
            <a:p>
              <a:pPr algn="ctr" eaLnBrk="1" fontAlgn="base" hangingPunct="1">
                <a:spcBef>
                  <a:spcPct val="50000"/>
                </a:spcBef>
                <a:spcAft>
                  <a:spcPct val="0"/>
                </a:spcAft>
              </a:pPr>
              <a:r>
                <a:rPr lang="en-US" altLang="en-US" sz="1200" b="1" dirty="0">
                  <a:solidFill>
                    <a:prstClr val="white"/>
                  </a:solidFill>
                </a:rPr>
                <a:t>Nutrition education</a:t>
              </a:r>
            </a:p>
          </p:txBody>
        </p:sp>
        <p:sp>
          <p:nvSpPr>
            <p:cNvPr id="137234" name="Text Box 18"/>
            <p:cNvSpPr txBox="1">
              <a:spLocks noChangeArrowheads="1"/>
            </p:cNvSpPr>
            <p:nvPr/>
          </p:nvSpPr>
          <p:spPr bwMode="auto">
            <a:xfrm>
              <a:off x="3206867" y="3913674"/>
              <a:ext cx="11537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dirty="0">
                  <a:solidFill>
                    <a:prstClr val="white"/>
                  </a:solidFill>
                </a:rPr>
                <a:t>32,996</a:t>
              </a:r>
            </a:p>
            <a:p>
              <a:pPr algn="ctr" eaLnBrk="1" fontAlgn="base" hangingPunct="1">
                <a:spcBef>
                  <a:spcPct val="50000"/>
                </a:spcBef>
                <a:spcAft>
                  <a:spcPct val="0"/>
                </a:spcAft>
              </a:pPr>
              <a:r>
                <a:rPr lang="en-US" altLang="en-US" sz="1200" b="1" dirty="0">
                  <a:solidFill>
                    <a:prstClr val="white"/>
                  </a:solidFill>
                </a:rPr>
                <a:t>SNAP Employment Services</a:t>
              </a:r>
            </a:p>
          </p:txBody>
        </p:sp>
        <p:sp>
          <p:nvSpPr>
            <p:cNvPr id="137236" name="Text Box 18"/>
            <p:cNvSpPr txBox="1">
              <a:spLocks noChangeArrowheads="1"/>
            </p:cNvSpPr>
            <p:nvPr/>
          </p:nvSpPr>
          <p:spPr bwMode="auto">
            <a:xfrm>
              <a:off x="5624044" y="3913674"/>
              <a:ext cx="11537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dirty="0">
                  <a:solidFill>
                    <a:prstClr val="white"/>
                  </a:solidFill>
                </a:rPr>
                <a:t>7,374</a:t>
              </a:r>
            </a:p>
            <a:p>
              <a:pPr algn="ctr" eaLnBrk="1" fontAlgn="base" hangingPunct="1">
                <a:spcBef>
                  <a:spcPct val="50000"/>
                </a:spcBef>
                <a:spcAft>
                  <a:spcPct val="0"/>
                </a:spcAft>
              </a:pPr>
              <a:r>
                <a:rPr lang="en-US" altLang="en-US" sz="1200" b="1" dirty="0">
                  <a:solidFill>
                    <a:prstClr val="white"/>
                  </a:solidFill>
                </a:rPr>
                <a:t>Domestic violence </a:t>
              </a:r>
              <a:r>
                <a:rPr lang="en-US" altLang="en-US" sz="1200" b="1" dirty="0" smtClean="0">
                  <a:solidFill>
                    <a:prstClr val="white"/>
                  </a:solidFill>
                </a:rPr>
                <a:t>services</a:t>
              </a:r>
              <a:endParaRPr lang="en-US" altLang="en-US" sz="1200" b="1" dirty="0">
                <a:solidFill>
                  <a:prstClr val="white"/>
                </a:solidFill>
              </a:endParaRPr>
            </a:p>
          </p:txBody>
        </p:sp>
        <p:sp>
          <p:nvSpPr>
            <p:cNvPr id="2" name="TextBox 1"/>
            <p:cNvSpPr txBox="1"/>
            <p:nvPr/>
          </p:nvSpPr>
          <p:spPr>
            <a:xfrm>
              <a:off x="4537230" y="4064772"/>
              <a:ext cx="968531" cy="553998"/>
            </a:xfrm>
            <a:prstGeom prst="rect">
              <a:avLst/>
            </a:prstGeom>
            <a:noFill/>
          </p:spPr>
          <p:txBody>
            <a:bodyPr wrap="square" rtlCol="0">
              <a:spAutoFit/>
            </a:bodyPr>
            <a:lstStyle/>
            <a:p>
              <a:pPr algn="ctr" fontAlgn="base">
                <a:spcBef>
                  <a:spcPct val="0"/>
                </a:spcBef>
                <a:spcAft>
                  <a:spcPct val="0"/>
                </a:spcAft>
              </a:pPr>
              <a:r>
                <a:rPr lang="en-US" b="1" dirty="0">
                  <a:solidFill>
                    <a:prstClr val="white"/>
                  </a:solidFill>
                  <a:latin typeface="Arial" charset="0"/>
                </a:rPr>
                <a:t>10,523</a:t>
              </a:r>
            </a:p>
            <a:p>
              <a:pPr algn="ctr" fontAlgn="base">
                <a:spcBef>
                  <a:spcPct val="0"/>
                </a:spcBef>
                <a:spcAft>
                  <a:spcPct val="0"/>
                </a:spcAft>
              </a:pPr>
              <a:r>
                <a:rPr lang="en-US" sz="1200" b="1" dirty="0">
                  <a:solidFill>
                    <a:prstClr val="white"/>
                  </a:solidFill>
                  <a:latin typeface="Arial" charset="0"/>
                </a:rPr>
                <a:t>Child care</a:t>
              </a:r>
            </a:p>
          </p:txBody>
        </p:sp>
      </p:grpSp>
      <p:sp>
        <p:nvSpPr>
          <p:cNvPr id="3" name="TextBox 2"/>
          <p:cNvSpPr txBox="1"/>
          <p:nvPr/>
        </p:nvSpPr>
        <p:spPr>
          <a:xfrm>
            <a:off x="381000" y="6270129"/>
            <a:ext cx="341760" cy="276999"/>
          </a:xfrm>
          <a:prstGeom prst="rect">
            <a:avLst/>
          </a:prstGeom>
          <a:noFill/>
        </p:spPr>
        <p:txBody>
          <a:bodyPr wrap="none" rtlCol="0">
            <a:spAutoFit/>
          </a:bodyPr>
          <a:lstStyle/>
          <a:p>
            <a:r>
              <a:rPr lang="en-US" sz="1200" dirty="0" smtClean="0">
                <a:solidFill>
                  <a:schemeClr val="tx1">
                    <a:lumMod val="50000"/>
                    <a:lumOff val="50000"/>
                  </a:schemeClr>
                </a:solidFill>
              </a:rPr>
              <a:t>38</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514752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r>
            <a:br>
              <a:rPr lang="en-US" dirty="0" smtClean="0"/>
            </a:br>
            <a:r>
              <a:rPr lang="en-US" b="1" dirty="0" smtClean="0">
                <a:solidFill>
                  <a:schemeClr val="accent3">
                    <a:lumMod val="75000"/>
                  </a:schemeClr>
                </a:solidFill>
              </a:rPr>
              <a:t>Self Sufficiency Services </a:t>
            </a:r>
            <a:endParaRPr lang="en-US" b="1" dirty="0">
              <a:solidFill>
                <a:schemeClr val="accent3">
                  <a:lumMod val="75000"/>
                </a:schemeClr>
              </a:solidFill>
            </a:endParaRPr>
          </a:p>
        </p:txBody>
      </p:sp>
      <p:sp>
        <p:nvSpPr>
          <p:cNvPr id="3" name="Content Placeholder 2"/>
          <p:cNvSpPr>
            <a:spLocks noGrp="1"/>
          </p:cNvSpPr>
          <p:nvPr>
            <p:ph idx="1"/>
          </p:nvPr>
        </p:nvSpPr>
        <p:spPr>
          <a:xfrm>
            <a:off x="228600" y="2258170"/>
            <a:ext cx="4800600" cy="3570137"/>
          </a:xfrm>
        </p:spPr>
        <p:txBody>
          <a:bodyPr/>
          <a:lstStyle/>
          <a:p>
            <a:pPr marL="0" indent="0" algn="ctr">
              <a:lnSpc>
                <a:spcPct val="80000"/>
              </a:lnSpc>
              <a:spcBef>
                <a:spcPct val="0"/>
              </a:spcBef>
              <a:spcAft>
                <a:spcPts val="450"/>
              </a:spcAft>
              <a:buNone/>
            </a:pPr>
            <a:r>
              <a:rPr lang="en-US" sz="2800" b="1" u="sng" dirty="0" smtClean="0">
                <a:latin typeface="Arial" charset="0"/>
                <a:cs typeface="Arial" charset="0"/>
              </a:rPr>
              <a:t>Unemployed</a:t>
            </a:r>
            <a:r>
              <a:rPr lang="en-US" sz="2800" b="1" dirty="0" smtClean="0">
                <a:latin typeface="Arial" charset="0"/>
                <a:cs typeface="Arial" charset="0"/>
              </a:rPr>
              <a:t>  	</a:t>
            </a:r>
          </a:p>
          <a:p>
            <a:pPr marL="0" indent="0">
              <a:lnSpc>
                <a:spcPct val="80000"/>
              </a:lnSpc>
              <a:spcBef>
                <a:spcPct val="0"/>
              </a:spcBef>
              <a:spcAft>
                <a:spcPts val="450"/>
              </a:spcAft>
              <a:buNone/>
            </a:pPr>
            <a:endParaRPr lang="en-US" sz="2800" b="1" dirty="0">
              <a:latin typeface="Arial" charset="0"/>
              <a:cs typeface="Arial" charset="0"/>
            </a:endParaRPr>
          </a:p>
          <a:p>
            <a:pPr>
              <a:lnSpc>
                <a:spcPct val="80000"/>
              </a:lnSpc>
              <a:spcBef>
                <a:spcPct val="0"/>
              </a:spcBef>
              <a:spcAft>
                <a:spcPts val="450"/>
              </a:spcAft>
            </a:pPr>
            <a:r>
              <a:rPr lang="en-US" sz="2800" b="1" dirty="0" smtClean="0">
                <a:latin typeface="Arial" charset="0"/>
                <a:cs typeface="Arial" charset="0"/>
              </a:rPr>
              <a:t>Basic life skills	</a:t>
            </a:r>
          </a:p>
          <a:p>
            <a:pPr>
              <a:lnSpc>
                <a:spcPct val="80000"/>
              </a:lnSpc>
              <a:spcBef>
                <a:spcPct val="0"/>
              </a:spcBef>
              <a:spcAft>
                <a:spcPts val="450"/>
              </a:spcAft>
            </a:pPr>
            <a:r>
              <a:rPr lang="en-US" sz="2800" b="1" dirty="0" smtClean="0">
                <a:latin typeface="Arial" charset="0"/>
                <a:cs typeface="Arial" charset="0"/>
              </a:rPr>
              <a:t>Family stability services</a:t>
            </a:r>
          </a:p>
          <a:p>
            <a:pPr>
              <a:lnSpc>
                <a:spcPct val="80000"/>
              </a:lnSpc>
              <a:spcBef>
                <a:spcPct val="0"/>
              </a:spcBef>
              <a:spcAft>
                <a:spcPts val="450"/>
              </a:spcAft>
            </a:pPr>
            <a:r>
              <a:rPr lang="en-US" sz="2800" b="1" dirty="0" smtClean="0">
                <a:latin typeface="Arial" charset="0"/>
                <a:cs typeface="Arial" charset="0"/>
              </a:rPr>
              <a:t>Soft skill training</a:t>
            </a:r>
          </a:p>
          <a:p>
            <a:pPr>
              <a:lnSpc>
                <a:spcPct val="80000"/>
              </a:lnSpc>
              <a:spcBef>
                <a:spcPct val="0"/>
              </a:spcBef>
              <a:spcAft>
                <a:spcPts val="450"/>
              </a:spcAft>
            </a:pPr>
            <a:r>
              <a:rPr lang="en-US" sz="2800" b="1" dirty="0" smtClean="0">
                <a:latin typeface="Arial" charset="0"/>
                <a:cs typeface="Arial" charset="0"/>
              </a:rPr>
              <a:t>Technical skill training</a:t>
            </a:r>
          </a:p>
          <a:p>
            <a:pPr>
              <a:lnSpc>
                <a:spcPct val="80000"/>
              </a:lnSpc>
              <a:spcBef>
                <a:spcPct val="0"/>
              </a:spcBef>
              <a:spcAft>
                <a:spcPts val="450"/>
              </a:spcAft>
            </a:pPr>
            <a:r>
              <a:rPr lang="en-US" sz="2800" b="1" dirty="0" smtClean="0">
                <a:latin typeface="Arial" charset="0"/>
                <a:cs typeface="Arial" charset="0"/>
              </a:rPr>
              <a:t>On-the-job training</a:t>
            </a:r>
            <a:r>
              <a:rPr lang="en-US" sz="2800" b="1" dirty="0">
                <a:latin typeface="Arial" charset="0"/>
                <a:cs typeface="Arial" charset="0"/>
              </a:rPr>
              <a:t/>
            </a:r>
            <a:br>
              <a:rPr lang="en-US" sz="2800" b="1" dirty="0">
                <a:latin typeface="Arial" charset="0"/>
                <a:cs typeface="Arial" charset="0"/>
              </a:rPr>
            </a:br>
            <a:endParaRPr lang="en-US" sz="2800" b="1" dirty="0">
              <a:latin typeface="Arial" charset="0"/>
              <a:cs typeface="Arial" charset="0"/>
            </a:endParaRPr>
          </a:p>
          <a:p>
            <a:pPr marL="0" indent="0" algn="ctr">
              <a:lnSpc>
                <a:spcPct val="80000"/>
              </a:lnSpc>
              <a:spcBef>
                <a:spcPct val="0"/>
              </a:spcBef>
              <a:spcAft>
                <a:spcPts val="450"/>
              </a:spcAft>
              <a:buNone/>
            </a:pPr>
            <a:endParaRPr lang="en-US" b="1" dirty="0" smtClean="0">
              <a:latin typeface="Arial" charset="0"/>
              <a:cs typeface="Arial" charset="0"/>
            </a:endParaRPr>
          </a:p>
          <a:p>
            <a:pPr marL="0" indent="0" algn="ctr">
              <a:lnSpc>
                <a:spcPct val="80000"/>
              </a:lnSpc>
              <a:spcBef>
                <a:spcPct val="0"/>
              </a:spcBef>
              <a:spcAft>
                <a:spcPts val="450"/>
              </a:spcAft>
              <a:buNone/>
            </a:pPr>
            <a:r>
              <a:rPr lang="en-US" b="1" dirty="0" smtClean="0">
                <a:latin typeface="Arial" charset="0"/>
                <a:cs typeface="Arial" charset="0"/>
              </a:rPr>
              <a:t> </a:t>
            </a:r>
            <a:endParaRPr lang="en-US" dirty="0"/>
          </a:p>
        </p:txBody>
      </p:sp>
      <p:sp>
        <p:nvSpPr>
          <p:cNvPr id="8" name="Slide Number Placeholder 7"/>
          <p:cNvSpPr>
            <a:spLocks noGrp="1"/>
          </p:cNvSpPr>
          <p:nvPr>
            <p:ph type="sldNum" sz="quarter" idx="11"/>
          </p:nvPr>
        </p:nvSpPr>
        <p:spPr/>
        <p:txBody>
          <a:bodyPr/>
          <a:lstStyle/>
          <a:p>
            <a:pPr>
              <a:defRPr/>
            </a:pPr>
            <a:fld id="{688FAC0E-8ABB-493A-A731-8A1E3BA39970}" type="slidenum">
              <a:rPr lang="en-US" smtClean="0">
                <a:solidFill>
                  <a:prstClr val="black">
                    <a:tint val="75000"/>
                  </a:prstClr>
                </a:solidFill>
              </a:rPr>
              <a:pPr>
                <a:defRPr/>
              </a:pPr>
              <a:t>39</a:t>
            </a:fld>
            <a:endParaRPr lang="en-US" dirty="0">
              <a:solidFill>
                <a:prstClr val="black">
                  <a:tint val="75000"/>
                </a:prstClr>
              </a:solidFill>
            </a:endParaRPr>
          </a:p>
        </p:txBody>
      </p:sp>
      <p:sp>
        <p:nvSpPr>
          <p:cNvPr id="4" name="TextBox 3"/>
          <p:cNvSpPr txBox="1"/>
          <p:nvPr/>
        </p:nvSpPr>
        <p:spPr>
          <a:xfrm>
            <a:off x="4949705" y="2186366"/>
            <a:ext cx="3737113" cy="3108543"/>
          </a:xfrm>
          <a:prstGeom prst="rect">
            <a:avLst/>
          </a:prstGeom>
          <a:noFill/>
        </p:spPr>
        <p:txBody>
          <a:bodyPr wrap="square" rtlCol="0">
            <a:spAutoFit/>
          </a:bodyPr>
          <a:lstStyle/>
          <a:p>
            <a:pPr algn="ctr"/>
            <a:r>
              <a:rPr lang="en-US" sz="2800" b="1" u="sng" dirty="0">
                <a:solidFill>
                  <a:prstClr val="black"/>
                </a:solidFill>
                <a:latin typeface="Arial" panose="020B0604020202020204" pitchFamily="34" charset="0"/>
                <a:cs typeface="Arial" panose="020B0604020202020204" pitchFamily="34" charset="0"/>
              </a:rPr>
              <a:t>Working Poor</a:t>
            </a:r>
          </a:p>
          <a:p>
            <a:endParaRPr lang="en-US" sz="2800" b="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b="1" dirty="0">
                <a:solidFill>
                  <a:prstClr val="black"/>
                </a:solidFill>
                <a:latin typeface="Arial" panose="020B0604020202020204" pitchFamily="34" charset="0"/>
                <a:cs typeface="Arial" panose="020B0604020202020204" pitchFamily="34" charset="0"/>
              </a:rPr>
              <a:t>Skill enhancement</a:t>
            </a:r>
          </a:p>
          <a:p>
            <a:pPr marL="285750" indent="-285750">
              <a:buFont typeface="Arial" panose="020B0604020202020204" pitchFamily="34" charset="0"/>
              <a:buChar char="•"/>
            </a:pPr>
            <a:r>
              <a:rPr lang="en-US" sz="2800" b="1" dirty="0">
                <a:solidFill>
                  <a:prstClr val="black"/>
                </a:solidFill>
                <a:latin typeface="Arial" panose="020B0604020202020204" pitchFamily="34" charset="0"/>
                <a:cs typeface="Arial" panose="020B0604020202020204" pitchFamily="34" charset="0"/>
              </a:rPr>
              <a:t>Technical training</a:t>
            </a:r>
          </a:p>
          <a:p>
            <a:pPr marL="285750" indent="-285750">
              <a:buFont typeface="Arial" panose="020B0604020202020204" pitchFamily="34" charset="0"/>
              <a:buChar char="•"/>
            </a:pPr>
            <a:r>
              <a:rPr lang="en-US" sz="2800" b="1" dirty="0">
                <a:solidFill>
                  <a:prstClr val="black"/>
                </a:solidFill>
                <a:latin typeface="Arial" panose="020B0604020202020204" pitchFamily="34" charset="0"/>
                <a:cs typeface="Arial" panose="020B0604020202020204" pitchFamily="34" charset="0"/>
              </a:rPr>
              <a:t>Child care</a:t>
            </a:r>
          </a:p>
          <a:p>
            <a:pPr marL="285750" indent="-285750">
              <a:buFont typeface="Arial" panose="020B0604020202020204" pitchFamily="34" charset="0"/>
              <a:buChar char="•"/>
            </a:pPr>
            <a:r>
              <a:rPr lang="en-US" sz="2800" b="1" dirty="0">
                <a:solidFill>
                  <a:prstClr val="black"/>
                </a:solidFill>
                <a:latin typeface="Arial" panose="020B0604020202020204" pitchFamily="34" charset="0"/>
                <a:cs typeface="Arial" panose="020B0604020202020204" pitchFamily="34" charset="0"/>
              </a:rPr>
              <a:t>Transportation</a:t>
            </a:r>
          </a:p>
          <a:p>
            <a:pPr marL="285750" indent="-285750">
              <a:buFont typeface="Arial" panose="020B0604020202020204" pitchFamily="34" charset="0"/>
              <a:buChar char="•"/>
            </a:pPr>
            <a:r>
              <a:rPr lang="en-US" sz="2800" b="1" dirty="0">
                <a:solidFill>
                  <a:prstClr val="black"/>
                </a:solidFill>
                <a:latin typeface="Arial" panose="020B0604020202020204" pitchFamily="34" charset="0"/>
                <a:cs typeface="Arial" panose="020B0604020202020204" pitchFamily="34" charset="0"/>
              </a:rPr>
              <a:t>Job retention</a:t>
            </a:r>
          </a:p>
        </p:txBody>
      </p:sp>
    </p:spTree>
    <p:extLst>
      <p:ext uri="{BB962C8B-B14F-4D97-AF65-F5344CB8AC3E}">
        <p14:creationId xmlns:p14="http://schemas.microsoft.com/office/powerpoint/2010/main" val="3780696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lgn="r"/>
            <a:fld id="{63367C75-72A5-4526-8D00-8554BFB728E3}" type="slidenum">
              <a:rPr lang="en-US" smtClean="0"/>
              <a:pPr algn="r"/>
              <a:t>4</a:t>
            </a:fld>
            <a:endParaRPr lang="en-US" dirty="0"/>
          </a:p>
        </p:txBody>
      </p:sp>
      <p:sp>
        <p:nvSpPr>
          <p:cNvPr id="6" name="Content Placeholder 5"/>
          <p:cNvSpPr>
            <a:spLocks noGrp="1"/>
          </p:cNvSpPr>
          <p:nvPr>
            <p:ph idx="1"/>
          </p:nvPr>
        </p:nvSpPr>
        <p:spPr>
          <a:xfrm>
            <a:off x="381000" y="1584643"/>
            <a:ext cx="4114800" cy="4435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400" dirty="0" smtClean="0"/>
              <a:t>Convene Sector Partnerships</a:t>
            </a:r>
          </a:p>
          <a:p>
            <a:pPr marL="285750" indent="-285750">
              <a:spcAft>
                <a:spcPts val="600"/>
              </a:spcAft>
              <a:buFont typeface="Arial" panose="020B0604020202020204" pitchFamily="34" charset="0"/>
              <a:buChar char="•"/>
            </a:pPr>
            <a:r>
              <a:rPr lang="en-US" sz="2400" dirty="0" smtClean="0"/>
              <a:t>Assess skill needs</a:t>
            </a:r>
            <a:endParaRPr lang="en-US" sz="2400" dirty="0"/>
          </a:p>
          <a:p>
            <a:pPr marL="285750" indent="-285750">
              <a:spcAft>
                <a:spcPts val="600"/>
              </a:spcAft>
              <a:buFont typeface="Arial" panose="020B0604020202020204" pitchFamily="34" charset="0"/>
              <a:buChar char="•"/>
            </a:pPr>
            <a:r>
              <a:rPr lang="en-US" sz="2400" dirty="0"/>
              <a:t>Refer qualified job seekers</a:t>
            </a:r>
          </a:p>
          <a:p>
            <a:pPr marL="285750" indent="-285750">
              <a:spcAft>
                <a:spcPts val="600"/>
              </a:spcAft>
              <a:buFont typeface="Arial" panose="020B0604020202020204" pitchFamily="34" charset="0"/>
              <a:buChar char="•"/>
            </a:pPr>
            <a:r>
              <a:rPr lang="en-US" sz="2400" dirty="0"/>
              <a:t>Customized workforce training</a:t>
            </a:r>
          </a:p>
          <a:p>
            <a:pPr marL="285750" indent="-285750">
              <a:spcAft>
                <a:spcPts val="600"/>
              </a:spcAft>
              <a:buFont typeface="Arial" panose="020B0604020202020204" pitchFamily="34" charset="0"/>
              <a:buChar char="•"/>
            </a:pPr>
            <a:r>
              <a:rPr lang="en-US" sz="2400" dirty="0"/>
              <a:t>Small business development</a:t>
            </a:r>
          </a:p>
          <a:p>
            <a:pPr marL="285750" indent="-285750">
              <a:spcAft>
                <a:spcPts val="600"/>
              </a:spcAft>
              <a:buFont typeface="Arial" panose="020B0604020202020204" pitchFamily="34" charset="0"/>
              <a:buChar char="•"/>
            </a:pPr>
            <a:r>
              <a:rPr lang="en-US" sz="2400" dirty="0" smtClean="0"/>
              <a:t>Work-based learning</a:t>
            </a:r>
          </a:p>
          <a:p>
            <a:pPr marL="285750" indent="-285750">
              <a:spcAft>
                <a:spcPts val="600"/>
              </a:spcAft>
              <a:buFont typeface="Arial" panose="020B0604020202020204" pitchFamily="34" charset="0"/>
              <a:buChar char="•"/>
            </a:pPr>
            <a:r>
              <a:rPr lang="en-US" sz="2400" dirty="0" smtClean="0"/>
              <a:t>Internships</a:t>
            </a:r>
          </a:p>
        </p:txBody>
      </p:sp>
      <p:sp>
        <p:nvSpPr>
          <p:cNvPr id="9" name="TextBox 8"/>
          <p:cNvSpPr txBox="1"/>
          <p:nvPr/>
        </p:nvSpPr>
        <p:spPr>
          <a:xfrm>
            <a:off x="2400300" y="799812"/>
            <a:ext cx="4343400" cy="584775"/>
          </a:xfrm>
          <a:prstGeom prst="rect">
            <a:avLst/>
          </a:prstGeom>
          <a:noFill/>
        </p:spPr>
        <p:txBody>
          <a:bodyPr wrap="square" rtlCol="0">
            <a:spAutoFit/>
          </a:bodyPr>
          <a:lstStyle/>
          <a:p>
            <a:pPr algn="ctr"/>
            <a:r>
              <a:rPr lang="en-US" sz="3200" b="1" dirty="0" smtClean="0"/>
              <a:t>Business</a:t>
            </a:r>
            <a:endParaRPr lang="en-US" sz="3200" b="1" dirty="0"/>
          </a:p>
        </p:txBody>
      </p:sp>
      <p:sp>
        <p:nvSpPr>
          <p:cNvPr id="10" name="TextBox 9"/>
          <p:cNvSpPr txBox="1"/>
          <p:nvPr/>
        </p:nvSpPr>
        <p:spPr>
          <a:xfrm>
            <a:off x="1524000" y="259614"/>
            <a:ext cx="6096000" cy="584775"/>
          </a:xfrm>
          <a:prstGeom prst="rect">
            <a:avLst/>
          </a:prstGeom>
          <a:noFill/>
        </p:spPr>
        <p:txBody>
          <a:bodyPr wrap="square" rtlCol="0">
            <a:spAutoFit/>
          </a:bodyPr>
          <a:lstStyle/>
          <a:p>
            <a:pPr algn="ctr"/>
            <a:r>
              <a:rPr lang="en-US" sz="3200" dirty="0" smtClean="0"/>
              <a:t>Workforce System Services</a:t>
            </a:r>
            <a:endParaRPr lang="en-US" sz="3200" dirty="0"/>
          </a:p>
        </p:txBody>
      </p:sp>
      <p:sp>
        <p:nvSpPr>
          <p:cNvPr id="11" name="Content Placeholder 5"/>
          <p:cNvSpPr txBox="1">
            <a:spLocks/>
          </p:cNvSpPr>
          <p:nvPr/>
        </p:nvSpPr>
        <p:spPr>
          <a:xfrm>
            <a:off x="4710170" y="1584643"/>
            <a:ext cx="4016943" cy="4435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spcAft>
                <a:spcPts val="600"/>
              </a:spcAft>
            </a:pPr>
            <a:r>
              <a:rPr lang="en-US" sz="2400" dirty="0" smtClean="0"/>
              <a:t>On-the-Job Training</a:t>
            </a:r>
          </a:p>
          <a:p>
            <a:pPr marL="285750" indent="-285750">
              <a:spcAft>
                <a:spcPts val="600"/>
              </a:spcAft>
            </a:pPr>
            <a:r>
              <a:rPr lang="en-US" sz="2400" dirty="0" smtClean="0"/>
              <a:t>Apprenticeship</a:t>
            </a:r>
          </a:p>
          <a:p>
            <a:pPr marL="285750" indent="-285750">
              <a:spcAft>
                <a:spcPts val="600"/>
              </a:spcAft>
            </a:pPr>
            <a:r>
              <a:rPr lang="en-US" sz="2400" dirty="0" smtClean="0"/>
              <a:t>Wage subsidies</a:t>
            </a:r>
          </a:p>
          <a:p>
            <a:pPr marL="285750" indent="-285750">
              <a:spcAft>
                <a:spcPts val="600"/>
              </a:spcAft>
            </a:pPr>
            <a:r>
              <a:rPr lang="en-US" sz="2400" dirty="0" smtClean="0"/>
              <a:t>Tax credits</a:t>
            </a:r>
          </a:p>
          <a:p>
            <a:pPr marL="285750" indent="-285750">
              <a:spcAft>
                <a:spcPts val="600"/>
              </a:spcAft>
            </a:pPr>
            <a:r>
              <a:rPr lang="en-US" sz="2400" dirty="0" smtClean="0"/>
              <a:t>Worksite adaptations</a:t>
            </a:r>
          </a:p>
          <a:p>
            <a:pPr marL="285750" indent="-285750">
              <a:spcAft>
                <a:spcPts val="600"/>
              </a:spcAft>
            </a:pPr>
            <a:r>
              <a:rPr lang="en-US" sz="2400" dirty="0" smtClean="0"/>
              <a:t>Train for use of adaptive tech</a:t>
            </a:r>
          </a:p>
          <a:p>
            <a:pPr marL="285750" indent="-285750">
              <a:spcAft>
                <a:spcPts val="600"/>
              </a:spcAft>
            </a:pPr>
            <a:r>
              <a:rPr lang="en-US" sz="2400" dirty="0" smtClean="0"/>
              <a:t>Business development</a:t>
            </a:r>
          </a:p>
        </p:txBody>
      </p:sp>
      <p:sp>
        <p:nvSpPr>
          <p:cNvPr id="12"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0578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	</a:t>
            </a:r>
            <a:endParaRPr lang="en-US" b="1" dirty="0"/>
          </a:p>
        </p:txBody>
      </p:sp>
      <p:sp>
        <p:nvSpPr>
          <p:cNvPr id="3" name="Content Placeholder 2"/>
          <p:cNvSpPr>
            <a:spLocks noGrp="1"/>
          </p:cNvSpPr>
          <p:nvPr>
            <p:ph idx="1"/>
          </p:nvPr>
        </p:nvSpPr>
        <p:spPr>
          <a:xfrm>
            <a:off x="304800" y="1830283"/>
            <a:ext cx="8229600" cy="3502234"/>
          </a:xfrm>
        </p:spPr>
        <p:txBody>
          <a:bodyPr/>
          <a:lstStyle/>
          <a:p>
            <a:r>
              <a:rPr lang="en-US" dirty="0" smtClean="0"/>
              <a:t>Living wage</a:t>
            </a:r>
          </a:p>
          <a:p>
            <a:r>
              <a:rPr lang="en-US" dirty="0" smtClean="0"/>
              <a:t>Job progression</a:t>
            </a:r>
          </a:p>
          <a:p>
            <a:r>
              <a:rPr lang="en-US" dirty="0" smtClean="0"/>
              <a:t>Long-term, stable employment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581400"/>
            <a:ext cx="3429000" cy="2677954"/>
          </a:xfrm>
          <a:prstGeom prst="rect">
            <a:avLst/>
          </a:prstGeom>
        </p:spPr>
      </p:pic>
      <p:sp>
        <p:nvSpPr>
          <p:cNvPr id="5" name="Slide Number Placeholder 4"/>
          <p:cNvSpPr>
            <a:spLocks noGrp="1"/>
          </p:cNvSpPr>
          <p:nvPr>
            <p:ph type="sldNum" sz="quarter" idx="11"/>
          </p:nvPr>
        </p:nvSpPr>
        <p:spPr/>
        <p:txBody>
          <a:bodyPr/>
          <a:lstStyle/>
          <a:p>
            <a:pPr>
              <a:defRPr/>
            </a:pPr>
            <a:fld id="{688FAC0E-8ABB-493A-A731-8A1E3BA39970}" type="slidenum">
              <a:rPr lang="en-US" smtClean="0">
                <a:solidFill>
                  <a:prstClr val="black">
                    <a:tint val="75000"/>
                  </a:prstClr>
                </a:solidFill>
              </a:rPr>
              <a:pPr>
                <a:defRPr/>
              </a:pPr>
              <a:t>40</a:t>
            </a:fld>
            <a:endParaRPr lang="en-US" dirty="0">
              <a:solidFill>
                <a:prstClr val="black">
                  <a:tint val="75000"/>
                </a:prstClr>
              </a:solidFill>
            </a:endParaRPr>
          </a:p>
        </p:txBody>
      </p:sp>
      <p:sp>
        <p:nvSpPr>
          <p:cNvPr id="6" name="Title 1"/>
          <p:cNvSpPr txBox="1">
            <a:spLocks/>
          </p:cNvSpPr>
          <p:nvPr/>
        </p:nvSpPr>
        <p:spPr bwMode="auto">
          <a:xfrm>
            <a:off x="571500" y="533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rgbClr val="72A84F"/>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72A84F"/>
                </a:solidFill>
                <a:latin typeface="Arial" charset="0"/>
                <a:cs typeface="Arial" charset="0"/>
              </a:defRPr>
            </a:lvl2pPr>
            <a:lvl3pPr algn="l" rtl="0" eaLnBrk="0" fontAlgn="base" hangingPunct="0">
              <a:spcBef>
                <a:spcPct val="0"/>
              </a:spcBef>
              <a:spcAft>
                <a:spcPct val="0"/>
              </a:spcAft>
              <a:defRPr sz="4400">
                <a:solidFill>
                  <a:srgbClr val="72A84F"/>
                </a:solidFill>
                <a:latin typeface="Arial" charset="0"/>
                <a:cs typeface="Arial" charset="0"/>
              </a:defRPr>
            </a:lvl3pPr>
            <a:lvl4pPr algn="l" rtl="0" eaLnBrk="0" fontAlgn="base" hangingPunct="0">
              <a:spcBef>
                <a:spcPct val="0"/>
              </a:spcBef>
              <a:spcAft>
                <a:spcPct val="0"/>
              </a:spcAft>
              <a:defRPr sz="4400">
                <a:solidFill>
                  <a:srgbClr val="72A84F"/>
                </a:solidFill>
                <a:latin typeface="Arial" charset="0"/>
                <a:cs typeface="Arial" charset="0"/>
              </a:defRPr>
            </a:lvl4pPr>
            <a:lvl5pPr algn="l" rtl="0" eaLnBrk="0" fontAlgn="base" hangingPunct="0">
              <a:spcBef>
                <a:spcPct val="0"/>
              </a:spcBef>
              <a:spcAft>
                <a:spcPct val="0"/>
              </a:spcAft>
              <a:defRPr sz="4400">
                <a:solidFill>
                  <a:srgbClr val="72A84F"/>
                </a:solidFill>
                <a:latin typeface="Arial" charset="0"/>
                <a:cs typeface="Arial" charset="0"/>
              </a:defRPr>
            </a:lvl5pPr>
            <a:lvl6pPr marL="457200" algn="l" rtl="0" fontAlgn="base">
              <a:spcBef>
                <a:spcPct val="0"/>
              </a:spcBef>
              <a:spcAft>
                <a:spcPct val="0"/>
              </a:spcAft>
              <a:defRPr sz="4400">
                <a:solidFill>
                  <a:srgbClr val="72A84F"/>
                </a:solidFill>
                <a:latin typeface="Arial" charset="0"/>
                <a:cs typeface="Arial" charset="0"/>
              </a:defRPr>
            </a:lvl6pPr>
            <a:lvl7pPr marL="914400" algn="l" rtl="0" fontAlgn="base">
              <a:spcBef>
                <a:spcPct val="0"/>
              </a:spcBef>
              <a:spcAft>
                <a:spcPct val="0"/>
              </a:spcAft>
              <a:defRPr sz="4400">
                <a:solidFill>
                  <a:srgbClr val="72A84F"/>
                </a:solidFill>
                <a:latin typeface="Arial" charset="0"/>
                <a:cs typeface="Arial" charset="0"/>
              </a:defRPr>
            </a:lvl7pPr>
            <a:lvl8pPr marL="1371600" algn="l" rtl="0" fontAlgn="base">
              <a:spcBef>
                <a:spcPct val="0"/>
              </a:spcBef>
              <a:spcAft>
                <a:spcPct val="0"/>
              </a:spcAft>
              <a:defRPr sz="4400">
                <a:solidFill>
                  <a:srgbClr val="72A84F"/>
                </a:solidFill>
                <a:latin typeface="Arial" charset="0"/>
                <a:cs typeface="Arial" charset="0"/>
              </a:defRPr>
            </a:lvl8pPr>
            <a:lvl9pPr marL="1828800" algn="l" rtl="0" fontAlgn="base">
              <a:spcBef>
                <a:spcPct val="0"/>
              </a:spcBef>
              <a:spcAft>
                <a:spcPct val="0"/>
              </a:spcAft>
              <a:defRPr sz="4400">
                <a:solidFill>
                  <a:srgbClr val="72A84F"/>
                </a:solidFill>
                <a:latin typeface="Arial" charset="0"/>
                <a:cs typeface="Arial" charset="0"/>
              </a:defRPr>
            </a:lvl9pPr>
          </a:lstStyle>
          <a:p>
            <a:pPr algn="ctr"/>
            <a:r>
              <a:rPr lang="en-US" b="1" dirty="0" smtClean="0">
                <a:solidFill>
                  <a:srgbClr val="9BBB59">
                    <a:lumMod val="75000"/>
                  </a:srgbClr>
                </a:solidFill>
              </a:rPr>
              <a:t>How we Measure Success </a:t>
            </a:r>
            <a:endParaRPr lang="en-US" b="1" dirty="0">
              <a:solidFill>
                <a:srgbClr val="9BBB59">
                  <a:lumMod val="75000"/>
                </a:srgbClr>
              </a:solidFill>
            </a:endParaRPr>
          </a:p>
        </p:txBody>
      </p:sp>
    </p:spTree>
    <p:extLst>
      <p:ext uri="{BB962C8B-B14F-4D97-AF65-F5344CB8AC3E}">
        <p14:creationId xmlns:p14="http://schemas.microsoft.com/office/powerpoint/2010/main" val="2942643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3993" y="1614616"/>
            <a:ext cx="6436519" cy="2617750"/>
          </a:xfrm>
        </p:spPr>
        <p:txBody>
          <a:bodyPr>
            <a:normAutofit lnSpcReduction="10000"/>
          </a:bodyPr>
          <a:lstStyle/>
          <a:p>
            <a:pPr algn="ctr">
              <a:lnSpc>
                <a:spcPct val="80000"/>
              </a:lnSpc>
              <a:spcBef>
                <a:spcPct val="0"/>
              </a:spcBef>
              <a:spcAft>
                <a:spcPts val="600"/>
              </a:spcAft>
            </a:pPr>
            <a:r>
              <a:rPr lang="en-US" sz="3900" b="1" dirty="0">
                <a:solidFill>
                  <a:srgbClr val="25366F"/>
                </a:solidFill>
                <a:latin typeface="Arial" charset="0"/>
                <a:cs typeface="Arial" charset="0"/>
              </a:rPr>
              <a:t>Vocational Rehabilitation Overview </a:t>
            </a:r>
          </a:p>
          <a:p>
            <a:pPr algn="ctr">
              <a:lnSpc>
                <a:spcPct val="80000"/>
              </a:lnSpc>
              <a:spcBef>
                <a:spcPct val="0"/>
              </a:spcBef>
              <a:spcAft>
                <a:spcPts val="600"/>
              </a:spcAft>
            </a:pPr>
            <a:r>
              <a:rPr lang="en-US" sz="2600" b="1" dirty="0" smtClean="0">
                <a:solidFill>
                  <a:srgbClr val="25366F"/>
                </a:solidFill>
                <a:latin typeface="Arial" charset="0"/>
                <a:cs typeface="Arial" charset="0"/>
              </a:rPr>
              <a:t>House Committee on Higher Education and Workforce Development</a:t>
            </a:r>
            <a:endParaRPr lang="en-US" sz="2600" b="1" dirty="0">
              <a:solidFill>
                <a:srgbClr val="25366F"/>
              </a:solidFill>
              <a:latin typeface="Arial" charset="0"/>
              <a:cs typeface="Arial" charset="0"/>
            </a:endParaRPr>
          </a:p>
          <a:p>
            <a:pPr algn="ctr">
              <a:lnSpc>
                <a:spcPct val="80000"/>
              </a:lnSpc>
              <a:spcBef>
                <a:spcPct val="0"/>
              </a:spcBef>
              <a:spcAft>
                <a:spcPts val="600"/>
              </a:spcAft>
            </a:pPr>
            <a:r>
              <a:rPr lang="en-US" sz="1900" b="1" dirty="0">
                <a:solidFill>
                  <a:srgbClr val="25366F"/>
                </a:solidFill>
                <a:latin typeface="Arial" charset="0"/>
                <a:cs typeface="Arial" charset="0"/>
              </a:rPr>
              <a:t>February 2017 </a:t>
            </a:r>
          </a:p>
          <a:p>
            <a:pPr algn="ctr">
              <a:lnSpc>
                <a:spcPct val="80000"/>
              </a:lnSpc>
              <a:spcBef>
                <a:spcPct val="0"/>
              </a:spcBef>
              <a:spcAft>
                <a:spcPts val="600"/>
              </a:spcAft>
            </a:pPr>
            <a:r>
              <a:rPr lang="en-US" sz="2400" b="1" dirty="0">
                <a:solidFill>
                  <a:srgbClr val="25366F"/>
                </a:solidFill>
                <a:latin typeface="Arial" charset="0"/>
                <a:cs typeface="Arial" charset="0"/>
              </a:rPr>
              <a:t/>
            </a:r>
            <a:br>
              <a:rPr lang="en-US" sz="2400" b="1" dirty="0">
                <a:solidFill>
                  <a:srgbClr val="25366F"/>
                </a:solidFill>
                <a:latin typeface="Arial" charset="0"/>
                <a:cs typeface="Arial" charset="0"/>
              </a:rPr>
            </a:br>
            <a:r>
              <a:rPr lang="en-US" altLang="en-US" sz="2000" b="1" dirty="0" smtClean="0">
                <a:solidFill>
                  <a:schemeClr val="tx1"/>
                </a:solidFill>
                <a:cs typeface="Arial" charset="0"/>
              </a:rPr>
              <a:t>Trina </a:t>
            </a:r>
            <a:r>
              <a:rPr lang="en-US" altLang="en-US" sz="2000" b="1" dirty="0">
                <a:solidFill>
                  <a:schemeClr val="tx1"/>
                </a:solidFill>
                <a:cs typeface="Arial" charset="0"/>
              </a:rPr>
              <a:t>M. Lee, Director, Vocational Rehabilitation</a:t>
            </a:r>
          </a:p>
          <a:p>
            <a:pPr algn="ctr">
              <a:lnSpc>
                <a:spcPct val="80000"/>
              </a:lnSpc>
              <a:spcBef>
                <a:spcPct val="0"/>
              </a:spcBef>
              <a:spcAft>
                <a:spcPts val="600"/>
              </a:spcAft>
            </a:pPr>
            <a:endParaRPr lang="en-US" sz="2600" dirty="0">
              <a:solidFill>
                <a:schemeClr val="tx1"/>
              </a:solidFill>
              <a:latin typeface="Arial" charset="0"/>
              <a:cs typeface="Arial" charset="0"/>
            </a:endParaRPr>
          </a:p>
        </p:txBody>
      </p:sp>
      <p:sp>
        <p:nvSpPr>
          <p:cNvPr id="15362" name="Title 3"/>
          <p:cNvSpPr>
            <a:spLocks noGrp="1"/>
          </p:cNvSpPr>
          <p:nvPr>
            <p:ph type="ctrTitle"/>
          </p:nvPr>
        </p:nvSpPr>
        <p:spPr>
          <a:xfrm>
            <a:off x="1428750" y="628650"/>
            <a:ext cx="6286500" cy="590550"/>
          </a:xfrm>
        </p:spPr>
        <p:txBody>
          <a:bodyPr/>
          <a:lstStyle/>
          <a:p>
            <a:pPr algn="ctr"/>
            <a:r>
              <a:rPr lang="en-US" b="1" dirty="0">
                <a:latin typeface="Arial" charset="0"/>
                <a:cs typeface="Arial" charset="0"/>
              </a:rPr>
              <a:t>Department of Human Services</a:t>
            </a:r>
            <a:endParaRPr lang="en-US" dirty="0">
              <a:latin typeface="Arial" charset="0"/>
              <a:cs typeface="Arial" charset="0"/>
            </a:endParaRPr>
          </a:p>
        </p:txBody>
      </p:sp>
      <p:sp>
        <p:nvSpPr>
          <p:cNvPr id="2" name="Rectangle 1"/>
          <p:cNvSpPr/>
          <p:nvPr/>
        </p:nvSpPr>
        <p:spPr>
          <a:xfrm>
            <a:off x="1145381" y="5029200"/>
            <a:ext cx="6858000" cy="457200"/>
          </a:xfrm>
          <a:prstGeom prst="rect">
            <a:avLst/>
          </a:prstGeom>
          <a:solidFill>
            <a:srgbClr val="72A8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7CBF33"/>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7410" y="4038601"/>
            <a:ext cx="690205" cy="191152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3084" y="4038601"/>
            <a:ext cx="692408" cy="191152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7586" y="4038601"/>
            <a:ext cx="1327309" cy="1911520"/>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65069" y="4038602"/>
            <a:ext cx="690754" cy="1911520"/>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77114" y="4038607"/>
            <a:ext cx="685825" cy="1911519"/>
          </a:xfrm>
          <a:prstGeom prst="rect">
            <a:avLst/>
          </a:prstGeom>
        </p:spPr>
      </p:pic>
      <p:sp>
        <p:nvSpPr>
          <p:cNvPr id="3" name="Slide Number Placeholder 2"/>
          <p:cNvSpPr>
            <a:spLocks noGrp="1"/>
          </p:cNvSpPr>
          <p:nvPr>
            <p:ph type="sldNum" sz="quarter" idx="15"/>
          </p:nvPr>
        </p:nvSpPr>
        <p:spPr/>
        <p:txBody>
          <a:bodyPr/>
          <a:lstStyle/>
          <a:p>
            <a:pPr>
              <a:defRPr/>
            </a:pPr>
            <a:fld id="{D9F20180-1955-46C7-968A-0D274FEC8F45}" type="slidenum">
              <a:rPr lang="en-US" smtClean="0">
                <a:solidFill>
                  <a:prstClr val="black">
                    <a:tint val="75000"/>
                  </a:prstClr>
                </a:solidFill>
              </a:rPr>
              <a:pPr>
                <a:defRPr/>
              </a:pPr>
              <a:t>41</a:t>
            </a:fld>
            <a:endParaRPr lang="en-US" dirty="0">
              <a:solidFill>
                <a:prstClr val="black">
                  <a:tint val="75000"/>
                </a:prstClr>
              </a:solidFill>
            </a:endParaRPr>
          </a:p>
        </p:txBody>
      </p:sp>
    </p:spTree>
    <p:extLst>
      <p:ext uri="{BB962C8B-B14F-4D97-AF65-F5344CB8AC3E}">
        <p14:creationId xmlns:p14="http://schemas.microsoft.com/office/powerpoint/2010/main" val="211961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297233" y="6492875"/>
            <a:ext cx="2133600" cy="365125"/>
          </a:xfrm>
          <a:prstGeom prst="rect">
            <a:avLst/>
          </a:prstGeom>
        </p:spPr>
        <p:txBody>
          <a:bodyPr/>
          <a:lstStyle/>
          <a:p>
            <a:pPr>
              <a:defRPr/>
            </a:pPr>
            <a:r>
              <a:rPr lang="en-US" dirty="0" smtClean="0"/>
              <a:t>42</a:t>
            </a:r>
            <a:endParaRPr lang="en-US" dirty="0"/>
          </a:p>
        </p:txBody>
      </p:sp>
      <p:sp>
        <p:nvSpPr>
          <p:cNvPr id="20481" name="Title 1"/>
          <p:cNvSpPr>
            <a:spLocks noGrp="1"/>
          </p:cNvSpPr>
          <p:nvPr>
            <p:ph type="title"/>
          </p:nvPr>
        </p:nvSpPr>
        <p:spPr>
          <a:xfrm>
            <a:off x="1515704" y="457200"/>
            <a:ext cx="6172200" cy="944562"/>
          </a:xfrm>
        </p:spPr>
        <p:txBody>
          <a:bodyPr/>
          <a:lstStyle/>
          <a:p>
            <a:pPr algn="ctr" eaLnBrk="1" hangingPunct="1"/>
            <a:r>
              <a:rPr lang="en-US" altLang="en-US" sz="4000" b="1" dirty="0">
                <a:solidFill>
                  <a:srgbClr val="6B8A26"/>
                </a:solidFill>
                <a:latin typeface="Arial" charset="0"/>
                <a:cs typeface="Arial" charset="0"/>
              </a:rPr>
              <a:t>VR’s</a:t>
            </a:r>
            <a:r>
              <a:rPr lang="en-US" altLang="en-US" sz="3600" b="1" dirty="0">
                <a:solidFill>
                  <a:srgbClr val="6B8A26"/>
                </a:solidFill>
                <a:latin typeface="Arial" charset="0"/>
                <a:cs typeface="Arial" charset="0"/>
              </a:rPr>
              <a:t> Mission</a:t>
            </a:r>
          </a:p>
        </p:txBody>
      </p:sp>
      <p:sp>
        <p:nvSpPr>
          <p:cNvPr id="20482" name="Content Placeholder 2"/>
          <p:cNvSpPr>
            <a:spLocks noGrp="1"/>
          </p:cNvSpPr>
          <p:nvPr>
            <p:ph idx="1"/>
          </p:nvPr>
        </p:nvSpPr>
        <p:spPr>
          <a:xfrm>
            <a:off x="1219200" y="1600200"/>
            <a:ext cx="6934200" cy="2514600"/>
          </a:xfrm>
        </p:spPr>
        <p:txBody>
          <a:bodyPr/>
          <a:lstStyle/>
          <a:p>
            <a:pPr marL="0" indent="0" algn="ctr" eaLnBrk="1" hangingPunct="1">
              <a:buNone/>
            </a:pPr>
            <a:r>
              <a:rPr lang="en-US" altLang="en-US" b="1" dirty="0">
                <a:latin typeface="Arial" charset="0"/>
                <a:cs typeface="Arial" charset="0"/>
              </a:rPr>
              <a:t>Assist Oregonians with disabilities to achieve, </a:t>
            </a:r>
            <a:r>
              <a:rPr lang="en-US" altLang="en-US" b="1" dirty="0" smtClean="0">
                <a:latin typeface="Arial" charset="0"/>
                <a:cs typeface="Arial" charset="0"/>
              </a:rPr>
              <a:t>maintain </a:t>
            </a:r>
            <a:r>
              <a:rPr lang="en-US" altLang="en-US" b="1" dirty="0">
                <a:latin typeface="Arial" charset="0"/>
                <a:cs typeface="Arial" charset="0"/>
              </a:rPr>
              <a:t>and advance in employment and independence</a:t>
            </a:r>
          </a:p>
          <a:p>
            <a:pPr marL="0" indent="0" algn="ctr" eaLnBrk="1" hangingPunct="1">
              <a:buNone/>
            </a:pPr>
            <a:endParaRPr lang="en-US" altLang="en-US" b="1" dirty="0">
              <a:latin typeface="Arial" charset="0"/>
              <a:cs typeface="Arial" charset="0"/>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2" y="3733804"/>
            <a:ext cx="1364031" cy="2450773"/>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8924" y="3733801"/>
            <a:ext cx="1714495" cy="2450772"/>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6609" y="3733808"/>
            <a:ext cx="1168409" cy="2473987"/>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67400" y="3733801"/>
            <a:ext cx="1066800" cy="2497466"/>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2818" y="3716933"/>
            <a:ext cx="1050211" cy="2484508"/>
          </a:xfrm>
          <a:prstGeom prst="rect">
            <a:avLst/>
          </a:prstGeom>
        </p:spPr>
      </p:pic>
    </p:spTree>
    <p:extLst>
      <p:ext uri="{BB962C8B-B14F-4D97-AF65-F5344CB8AC3E}">
        <p14:creationId xmlns:p14="http://schemas.microsoft.com/office/powerpoint/2010/main" val="3497880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485900" y="381661"/>
            <a:ext cx="6400800" cy="761341"/>
          </a:xfrm>
        </p:spPr>
        <p:txBody>
          <a:bodyPr/>
          <a:lstStyle/>
          <a:p>
            <a:pPr eaLnBrk="1" hangingPunct="1"/>
            <a:r>
              <a:rPr lang="en-US" altLang="en-US" sz="3600" b="1" dirty="0">
                <a:solidFill>
                  <a:srgbClr val="6B8A26"/>
                </a:solidFill>
                <a:latin typeface="Arial" charset="0"/>
                <a:cs typeface="Arial" charset="0"/>
              </a:rPr>
              <a:t>Why Vocational Rehabilitation matters</a:t>
            </a:r>
          </a:p>
        </p:txBody>
      </p:sp>
      <p:sp>
        <p:nvSpPr>
          <p:cNvPr id="5" name="Oval 4"/>
          <p:cNvSpPr/>
          <p:nvPr/>
        </p:nvSpPr>
        <p:spPr>
          <a:xfrm>
            <a:off x="3124200" y="1533989"/>
            <a:ext cx="3048000" cy="18387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200" dirty="0" smtClean="0">
                <a:solidFill>
                  <a:prstClr val="white"/>
                </a:solidFill>
              </a:rPr>
              <a:t>         72</a:t>
            </a:r>
            <a:r>
              <a:rPr lang="en-US" sz="3200" dirty="0">
                <a:solidFill>
                  <a:prstClr val="white"/>
                </a:solidFill>
              </a:rPr>
              <a:t>%</a:t>
            </a:r>
          </a:p>
        </p:txBody>
      </p:sp>
      <p:sp>
        <p:nvSpPr>
          <p:cNvPr id="8" name="Oval 7"/>
          <p:cNvSpPr/>
          <p:nvPr/>
        </p:nvSpPr>
        <p:spPr>
          <a:xfrm>
            <a:off x="3124219" y="1881884"/>
            <a:ext cx="1381391" cy="1143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dirty="0">
                <a:solidFill>
                  <a:prstClr val="white"/>
                </a:solidFill>
              </a:rPr>
              <a:t>34.7%</a:t>
            </a:r>
          </a:p>
        </p:txBody>
      </p:sp>
      <p:sp>
        <p:nvSpPr>
          <p:cNvPr id="6" name="Rectangle 5"/>
          <p:cNvSpPr/>
          <p:nvPr/>
        </p:nvSpPr>
        <p:spPr>
          <a:xfrm>
            <a:off x="4505591" y="2623943"/>
            <a:ext cx="1295400" cy="4009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Employed</a:t>
            </a:r>
          </a:p>
        </p:txBody>
      </p:sp>
      <p:graphicFrame>
        <p:nvGraphicFramePr>
          <p:cNvPr id="12" name="Chart 11"/>
          <p:cNvGraphicFramePr>
            <a:graphicFrameLocks/>
          </p:cNvGraphicFramePr>
          <p:nvPr>
            <p:extLst>
              <p:ext uri="{D42A27DB-BD31-4B8C-83A1-F6EECF244321}">
                <p14:modId xmlns:p14="http://schemas.microsoft.com/office/powerpoint/2010/main" val="1664526483"/>
              </p:ext>
            </p:extLst>
          </p:nvPr>
        </p:nvGraphicFramePr>
        <p:xfrm>
          <a:off x="2784421" y="3556386"/>
          <a:ext cx="3757119"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Oval 9"/>
          <p:cNvSpPr/>
          <p:nvPr/>
        </p:nvSpPr>
        <p:spPr>
          <a:xfrm>
            <a:off x="304800" y="2827451"/>
            <a:ext cx="1981200" cy="1784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350,586 working age Oregonians with disabilities</a:t>
            </a:r>
          </a:p>
        </p:txBody>
      </p:sp>
      <p:sp>
        <p:nvSpPr>
          <p:cNvPr id="13" name="Oval 12"/>
          <p:cNvSpPr/>
          <p:nvPr/>
        </p:nvSpPr>
        <p:spPr>
          <a:xfrm>
            <a:off x="6858000" y="2827451"/>
            <a:ext cx="1981200" cy="1784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smtClean="0">
                <a:solidFill>
                  <a:schemeClr val="bg1"/>
                </a:solidFill>
              </a:rPr>
              <a:t>2,186 Oregonians went to work</a:t>
            </a:r>
            <a:endParaRPr lang="en-US" dirty="0">
              <a:solidFill>
                <a:schemeClr val="bg1"/>
              </a:solidFill>
            </a:endParaRPr>
          </a:p>
        </p:txBody>
      </p:sp>
      <p:sp>
        <p:nvSpPr>
          <p:cNvPr id="2" name="Slide Number Placeholder 1"/>
          <p:cNvSpPr>
            <a:spLocks noGrp="1"/>
          </p:cNvSpPr>
          <p:nvPr>
            <p:ph type="sldNum" sz="quarter" idx="4"/>
          </p:nvPr>
        </p:nvSpPr>
        <p:spPr/>
        <p:txBody>
          <a:bodyPr/>
          <a:lstStyle/>
          <a:p>
            <a:pPr algn="r"/>
            <a:fld id="{63367C75-72A5-4526-8D00-8554BFB728E3}" type="slidenum">
              <a:rPr lang="en-US" smtClean="0">
                <a:solidFill>
                  <a:prstClr val="black"/>
                </a:solidFill>
              </a:rPr>
              <a:pPr algn="r"/>
              <a:t>43</a:t>
            </a:fld>
            <a:endParaRPr lang="en-US" dirty="0">
              <a:solidFill>
                <a:prstClr val="black"/>
              </a:solidFill>
            </a:endParaRPr>
          </a:p>
        </p:txBody>
      </p:sp>
    </p:spTree>
    <p:extLst>
      <p:ext uri="{BB962C8B-B14F-4D97-AF65-F5344CB8AC3E}">
        <p14:creationId xmlns:p14="http://schemas.microsoft.com/office/powerpoint/2010/main" val="4254929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52400" y="888274"/>
            <a:ext cx="8837768" cy="609600"/>
          </a:xfrm>
        </p:spPr>
        <p:txBody>
          <a:bodyPr/>
          <a:lstStyle/>
          <a:p>
            <a:pPr eaLnBrk="1" hangingPunct="1"/>
            <a:r>
              <a:rPr lang="en-US" altLang="en-US" sz="3600" b="1" dirty="0">
                <a:solidFill>
                  <a:srgbClr val="6B8A26"/>
                </a:solidFill>
                <a:latin typeface="Arial" charset="0"/>
                <a:cs typeface="Arial" charset="0"/>
              </a:rPr>
              <a:t>VR </a:t>
            </a:r>
            <a:r>
              <a:rPr lang="en-US" altLang="en-US" sz="3600" b="1" dirty="0" smtClean="0">
                <a:solidFill>
                  <a:srgbClr val="6B8A26"/>
                </a:solidFill>
                <a:latin typeface="Arial" charset="0"/>
                <a:cs typeface="Arial" charset="0"/>
              </a:rPr>
              <a:t>Services – Dual Customer Model</a:t>
            </a:r>
            <a:endParaRPr lang="en-US" altLang="en-US" sz="3600" b="1" dirty="0">
              <a:solidFill>
                <a:srgbClr val="6B8A26"/>
              </a:solidFill>
              <a:latin typeface="Arial" charset="0"/>
              <a:cs typeface="Arial" charset="0"/>
            </a:endParaRPr>
          </a:p>
        </p:txBody>
      </p:sp>
      <p:sp>
        <p:nvSpPr>
          <p:cNvPr id="2" name="TextBox 1"/>
          <p:cNvSpPr txBox="1"/>
          <p:nvPr/>
        </p:nvSpPr>
        <p:spPr>
          <a:xfrm>
            <a:off x="304800" y="1854928"/>
            <a:ext cx="8152684" cy="3797963"/>
          </a:xfrm>
          <a:prstGeom prst="rect">
            <a:avLst/>
          </a:prstGeom>
          <a:noFill/>
        </p:spPr>
        <p:txBody>
          <a:bodyPr wrap="square" rtlCol="0">
            <a:spAutoFit/>
          </a:bodyPr>
          <a:lstStyle/>
          <a:p>
            <a:pPr marL="285750" lvl="0" indent="-285750" fontAlgn="base">
              <a:spcBef>
                <a:spcPct val="0"/>
              </a:spcBef>
              <a:spcAft>
                <a:spcPct val="0"/>
              </a:spcAft>
              <a:buFont typeface="Arial" pitchFamily="34" charset="0"/>
              <a:buChar char="•"/>
            </a:pPr>
            <a:r>
              <a:rPr lang="en-US" sz="2400" b="1" dirty="0">
                <a:solidFill>
                  <a:prstClr val="black"/>
                </a:solidFill>
                <a:latin typeface="Arial" charset="0"/>
                <a:cs typeface="Arial" charset="0"/>
              </a:rPr>
              <a:t>Consumers </a:t>
            </a:r>
            <a:endParaRPr lang="en-US" sz="2400" b="1" dirty="0" smtClean="0">
              <a:solidFill>
                <a:prstClr val="black"/>
              </a:solidFill>
              <a:latin typeface="Arial" charset="0"/>
              <a:cs typeface="Arial" charset="0"/>
            </a:endParaRPr>
          </a:p>
          <a:p>
            <a:pPr marL="742950" lvl="1" indent="-285750" fontAlgn="base">
              <a:spcBef>
                <a:spcPct val="0"/>
              </a:spcBef>
              <a:spcAft>
                <a:spcPct val="0"/>
              </a:spcAft>
              <a:buFont typeface="Arial" pitchFamily="34" charset="0"/>
              <a:buChar char="•"/>
            </a:pPr>
            <a:r>
              <a:rPr lang="en-US" sz="2000" dirty="0" smtClean="0">
                <a:solidFill>
                  <a:prstClr val="black"/>
                </a:solidFill>
                <a:latin typeface="Arial" charset="0"/>
              </a:rPr>
              <a:t>Individuals </a:t>
            </a:r>
            <a:r>
              <a:rPr lang="en-US" sz="2000" dirty="0">
                <a:solidFill>
                  <a:prstClr val="black"/>
                </a:solidFill>
                <a:latin typeface="Arial" charset="0"/>
              </a:rPr>
              <a:t>with disabilities to find, enter, maintain and advance in their </a:t>
            </a:r>
            <a:r>
              <a:rPr lang="en-US" sz="2000" dirty="0" smtClean="0">
                <a:solidFill>
                  <a:prstClr val="black"/>
                </a:solidFill>
                <a:latin typeface="Arial" charset="0"/>
              </a:rPr>
              <a:t>employment</a:t>
            </a:r>
          </a:p>
          <a:p>
            <a:pPr marL="1200150" lvl="2" indent="-285750" fontAlgn="base">
              <a:spcBef>
                <a:spcPct val="0"/>
              </a:spcBef>
              <a:spcAft>
                <a:spcPct val="0"/>
              </a:spcAft>
              <a:buFont typeface="Arial" pitchFamily="34" charset="0"/>
              <a:buChar char="•"/>
            </a:pPr>
            <a:r>
              <a:rPr lang="en-US" sz="2000" dirty="0" smtClean="0">
                <a:solidFill>
                  <a:prstClr val="black"/>
                </a:solidFill>
                <a:latin typeface="Arial" charset="0"/>
                <a:cs typeface="Arial" charset="0"/>
              </a:rPr>
              <a:t>Career Counseling and Specialized Job Placement</a:t>
            </a:r>
            <a:endParaRPr lang="en-US" sz="2400" dirty="0" smtClean="0">
              <a:solidFill>
                <a:prstClr val="black"/>
              </a:solidFill>
              <a:latin typeface="Arial" charset="0"/>
              <a:cs typeface="Arial" charset="0"/>
            </a:endParaRPr>
          </a:p>
          <a:p>
            <a:pPr marL="342900" lvl="0" indent="-342900" eaLnBrk="0" fontAlgn="base" hangingPunct="0">
              <a:spcBef>
                <a:spcPct val="20000"/>
              </a:spcBef>
              <a:spcAft>
                <a:spcPct val="0"/>
              </a:spcAft>
              <a:buFont typeface="Arial" charset="0"/>
              <a:buChar char="•"/>
              <a:defRPr/>
            </a:pPr>
            <a:r>
              <a:rPr lang="en-US" sz="2400" b="1" dirty="0" smtClean="0">
                <a:solidFill>
                  <a:prstClr val="black"/>
                </a:solidFill>
                <a:latin typeface="Arial" charset="0"/>
                <a:cs typeface="Arial" charset="0"/>
              </a:rPr>
              <a:t>Employers/Business</a:t>
            </a:r>
          </a:p>
          <a:p>
            <a:pPr lvl="1" fontAlgn="base">
              <a:spcAft>
                <a:spcPct val="0"/>
              </a:spcAft>
              <a:buFontTx/>
              <a:buChar char="•"/>
              <a:defRPr/>
            </a:pPr>
            <a:r>
              <a:rPr lang="en-US" sz="2000" dirty="0" smtClean="0">
                <a:solidFill>
                  <a:prstClr val="black"/>
                </a:solidFill>
                <a:latin typeface="Arial" panose="020B0604020202020204" pitchFamily="34" charset="0"/>
                <a:cs typeface="Arial" panose="020B0604020202020204" pitchFamily="34" charset="0"/>
              </a:rPr>
              <a:t>   Consultation </a:t>
            </a:r>
            <a:r>
              <a:rPr lang="en-US" sz="2000" dirty="0">
                <a:solidFill>
                  <a:prstClr val="black"/>
                </a:solidFill>
                <a:latin typeface="Arial" panose="020B0604020202020204" pitchFamily="34" charset="0"/>
                <a:cs typeface="Arial" panose="020B0604020202020204" pitchFamily="34" charset="0"/>
              </a:rPr>
              <a:t>and </a:t>
            </a:r>
            <a:r>
              <a:rPr lang="en-US" sz="2000" dirty="0" smtClean="0">
                <a:solidFill>
                  <a:prstClr val="black"/>
                </a:solidFill>
                <a:latin typeface="Arial" panose="020B0604020202020204" pitchFamily="34" charset="0"/>
                <a:cs typeface="Arial" panose="020B0604020202020204" pitchFamily="34" charset="0"/>
              </a:rPr>
              <a:t>support</a:t>
            </a:r>
          </a:p>
          <a:p>
            <a:pPr lvl="1" fontAlgn="base">
              <a:spcAft>
                <a:spcPct val="0"/>
              </a:spcAft>
              <a:buFontTx/>
              <a:buChar char="•"/>
              <a:defRPr/>
            </a:pPr>
            <a:r>
              <a:rPr lang="en-US" sz="2000" dirty="0" smtClean="0">
                <a:solidFill>
                  <a:prstClr val="black"/>
                </a:solidFill>
                <a:latin typeface="Arial" panose="020B0604020202020204" pitchFamily="34" charset="0"/>
                <a:cs typeface="Arial" panose="020B0604020202020204" pitchFamily="34" charset="0"/>
              </a:rPr>
              <a:t>   Accommodation </a:t>
            </a:r>
            <a:r>
              <a:rPr lang="en-US" sz="2000" dirty="0">
                <a:solidFill>
                  <a:prstClr val="black"/>
                </a:solidFill>
                <a:latin typeface="Arial" panose="020B0604020202020204" pitchFamily="34" charset="0"/>
                <a:cs typeface="Arial" panose="020B0604020202020204" pitchFamily="34" charset="0"/>
              </a:rPr>
              <a:t>assessment and support</a:t>
            </a:r>
          </a:p>
          <a:p>
            <a:pPr lvl="1" fontAlgn="base">
              <a:spcAft>
                <a:spcPct val="0"/>
              </a:spcAft>
              <a:buFontTx/>
              <a:buChar char="•"/>
              <a:defRPr/>
            </a:pPr>
            <a:r>
              <a:rPr lang="en-US" sz="2000" dirty="0" smtClean="0">
                <a:solidFill>
                  <a:prstClr val="black"/>
                </a:solidFill>
                <a:latin typeface="Arial" panose="020B0604020202020204" pitchFamily="34" charset="0"/>
                <a:cs typeface="Arial" panose="020B0604020202020204" pitchFamily="34" charset="0"/>
              </a:rPr>
              <a:t>   Disability </a:t>
            </a:r>
            <a:r>
              <a:rPr lang="en-US" sz="2000" dirty="0">
                <a:solidFill>
                  <a:prstClr val="black"/>
                </a:solidFill>
                <a:latin typeface="Arial" panose="020B0604020202020204" pitchFamily="34" charset="0"/>
                <a:cs typeface="Arial" panose="020B0604020202020204" pitchFamily="34" charset="0"/>
              </a:rPr>
              <a:t>awareness</a:t>
            </a:r>
          </a:p>
          <a:p>
            <a:pPr lvl="1" fontAlgn="base">
              <a:spcAft>
                <a:spcPct val="0"/>
              </a:spcAft>
              <a:buFontTx/>
              <a:buChar char="•"/>
              <a:defRPr/>
            </a:pPr>
            <a:r>
              <a:rPr lang="en-US" sz="2000" dirty="0" smtClean="0">
                <a:solidFill>
                  <a:prstClr val="black"/>
                </a:solidFill>
                <a:latin typeface="Arial" panose="020B0604020202020204" pitchFamily="34" charset="0"/>
                <a:cs typeface="Arial" panose="020B0604020202020204" pitchFamily="34" charset="0"/>
              </a:rPr>
              <a:t>   Americans </a:t>
            </a:r>
            <a:r>
              <a:rPr lang="en-US" sz="2000" dirty="0">
                <a:solidFill>
                  <a:prstClr val="black"/>
                </a:solidFill>
                <a:latin typeface="Arial" panose="020B0604020202020204" pitchFamily="34" charset="0"/>
                <a:cs typeface="Arial" panose="020B0604020202020204" pitchFamily="34" charset="0"/>
              </a:rPr>
              <a:t>with Disabilities Act</a:t>
            </a:r>
          </a:p>
          <a:p>
            <a:pPr lvl="1" fontAlgn="base">
              <a:spcAft>
                <a:spcPct val="0"/>
              </a:spcAft>
              <a:buFontTx/>
              <a:buChar char="•"/>
              <a:defRPr/>
            </a:pPr>
            <a:r>
              <a:rPr lang="en-US" sz="2000" dirty="0" smtClean="0">
                <a:solidFill>
                  <a:prstClr val="black"/>
                </a:solidFill>
                <a:latin typeface="Arial" panose="020B0604020202020204" pitchFamily="34" charset="0"/>
                <a:cs typeface="Arial" panose="020B0604020202020204" pitchFamily="34" charset="0"/>
              </a:rPr>
              <a:t>   503 </a:t>
            </a:r>
            <a:r>
              <a:rPr lang="en-US" sz="2000" dirty="0">
                <a:solidFill>
                  <a:prstClr val="black"/>
                </a:solidFill>
                <a:latin typeface="Arial" panose="020B0604020202020204" pitchFamily="34" charset="0"/>
                <a:cs typeface="Arial" panose="020B0604020202020204" pitchFamily="34" charset="0"/>
              </a:rPr>
              <a:t>compliance </a:t>
            </a:r>
            <a:r>
              <a:rPr lang="en-US" sz="2000" dirty="0" smtClean="0">
                <a:solidFill>
                  <a:prstClr val="black"/>
                </a:solidFill>
                <a:latin typeface="Arial" panose="020B0604020202020204" pitchFamily="34" charset="0"/>
                <a:cs typeface="Arial" panose="020B0604020202020204" pitchFamily="34" charset="0"/>
              </a:rPr>
              <a:t>support</a:t>
            </a:r>
            <a:endParaRPr lang="en-US" sz="2400"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endParaRPr lang="en-US" sz="2000"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endParaRPr lang="en-US" sz="800" dirty="0" smtClean="0">
              <a:solidFill>
                <a:prstClr val="black"/>
              </a:solidFill>
              <a:latin typeface="Arial"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4801" y="2658520"/>
            <a:ext cx="1065368" cy="306655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5699" y="3194123"/>
            <a:ext cx="1060796" cy="3054361"/>
          </a:xfrm>
          <a:prstGeom prst="rect">
            <a:avLst/>
          </a:prstGeom>
        </p:spPr>
      </p:pic>
      <p:sp>
        <p:nvSpPr>
          <p:cNvPr id="5" name="Slide Number Placeholder 4"/>
          <p:cNvSpPr>
            <a:spLocks noGrp="1"/>
          </p:cNvSpPr>
          <p:nvPr>
            <p:ph type="sldNum" sz="quarter" idx="4"/>
          </p:nvPr>
        </p:nvSpPr>
        <p:spPr/>
        <p:txBody>
          <a:bodyPr/>
          <a:lstStyle/>
          <a:p>
            <a:pPr algn="r"/>
            <a:fld id="{63367C75-72A5-4526-8D00-8554BFB728E3}" type="slidenum">
              <a:rPr lang="en-US" smtClean="0">
                <a:solidFill>
                  <a:prstClr val="black"/>
                </a:solidFill>
              </a:rPr>
              <a:pPr algn="r"/>
              <a:t>44</a:t>
            </a:fld>
            <a:endParaRPr lang="en-US" dirty="0">
              <a:solidFill>
                <a:prstClr val="black"/>
              </a:solidFill>
            </a:endParaRPr>
          </a:p>
        </p:txBody>
      </p:sp>
    </p:spTree>
    <p:extLst>
      <p:ext uri="{BB962C8B-B14F-4D97-AF65-F5344CB8AC3E}">
        <p14:creationId xmlns:p14="http://schemas.microsoft.com/office/powerpoint/2010/main" val="1822064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1143000"/>
          </a:xfrm>
        </p:spPr>
        <p:txBody>
          <a:bodyPr/>
          <a:lstStyle/>
          <a:p>
            <a:r>
              <a:rPr lang="en-US" sz="3600" b="1" dirty="0" smtClean="0">
                <a:solidFill>
                  <a:srgbClr val="6B8A26"/>
                </a:solidFill>
              </a:rPr>
              <a:t>VR and Workforce</a:t>
            </a:r>
            <a:endParaRPr lang="en-US" sz="3600" b="1" dirty="0">
              <a:solidFill>
                <a:srgbClr val="6B8A26"/>
              </a:solidFill>
            </a:endParaRPr>
          </a:p>
        </p:txBody>
      </p:sp>
      <p:sp>
        <p:nvSpPr>
          <p:cNvPr id="3" name="Content Placeholder 2"/>
          <p:cNvSpPr>
            <a:spLocks noGrp="1"/>
          </p:cNvSpPr>
          <p:nvPr>
            <p:ph idx="1"/>
          </p:nvPr>
        </p:nvSpPr>
        <p:spPr>
          <a:xfrm>
            <a:off x="76200" y="1803400"/>
            <a:ext cx="8915400" cy="4525963"/>
          </a:xfrm>
        </p:spPr>
        <p:txBody>
          <a:bodyPr/>
          <a:lstStyle/>
          <a:p>
            <a:r>
              <a:rPr lang="en-US" dirty="0" smtClean="0"/>
              <a:t>Work with the Workforce System to:</a:t>
            </a:r>
          </a:p>
          <a:p>
            <a:pPr lvl="1"/>
            <a:r>
              <a:rPr lang="en-US" dirty="0" smtClean="0"/>
              <a:t>Create access for people with disabilities</a:t>
            </a:r>
          </a:p>
          <a:p>
            <a:pPr lvl="1"/>
            <a:r>
              <a:rPr lang="en-US" dirty="0" smtClean="0"/>
              <a:t>Expand capacity to provide services</a:t>
            </a:r>
          </a:p>
          <a:p>
            <a:pPr lvl="1"/>
            <a:r>
              <a:rPr lang="en-US" dirty="0" smtClean="0"/>
              <a:t>As a resource to the Workforce System Partners</a:t>
            </a:r>
          </a:p>
          <a:p>
            <a:pPr lvl="2"/>
            <a:r>
              <a:rPr lang="en-US" dirty="0" smtClean="0"/>
              <a:t>Coordination of services between partners for Oregonians with disabilities</a:t>
            </a:r>
          </a:p>
          <a:p>
            <a:pPr lvl="3"/>
            <a:r>
              <a:rPr lang="en-US" dirty="0" smtClean="0"/>
              <a:t>i.e. Referring </a:t>
            </a:r>
            <a:r>
              <a:rPr lang="en-US" dirty="0"/>
              <a:t>persons with disabilities to other parts of the system </a:t>
            </a:r>
          </a:p>
          <a:p>
            <a:pPr lvl="1"/>
            <a:r>
              <a:rPr lang="en-US" dirty="0" smtClean="0"/>
              <a:t>Provide Services to Businesses</a:t>
            </a:r>
          </a:p>
          <a:p>
            <a:pPr lvl="2"/>
            <a:r>
              <a:rPr lang="en-US" dirty="0" smtClean="0"/>
              <a:t>Employees needing services that are not in the “system”</a:t>
            </a:r>
          </a:p>
          <a:p>
            <a:pPr lvl="2"/>
            <a:endParaRPr lang="en-US" dirty="0"/>
          </a:p>
        </p:txBody>
      </p:sp>
      <p:sp>
        <p:nvSpPr>
          <p:cNvPr id="4" name="Slide Number Placeholder 3"/>
          <p:cNvSpPr>
            <a:spLocks noGrp="1"/>
          </p:cNvSpPr>
          <p:nvPr>
            <p:ph type="sldNum" sz="quarter" idx="4"/>
          </p:nvPr>
        </p:nvSpPr>
        <p:spPr/>
        <p:txBody>
          <a:bodyPr/>
          <a:lstStyle/>
          <a:p>
            <a:pPr algn="r"/>
            <a:fld id="{63367C75-72A5-4526-8D00-8554BFB728E3}" type="slidenum">
              <a:rPr lang="en-US" smtClean="0">
                <a:solidFill>
                  <a:prstClr val="black"/>
                </a:solidFill>
              </a:rPr>
              <a:pPr algn="r"/>
              <a:t>45</a:t>
            </a:fld>
            <a:endParaRPr lang="en-US" dirty="0">
              <a:solidFill>
                <a:prstClr val="black"/>
              </a:solidFill>
            </a:endParaRPr>
          </a:p>
        </p:txBody>
      </p:sp>
    </p:spTree>
    <p:extLst>
      <p:ext uri="{BB962C8B-B14F-4D97-AF65-F5344CB8AC3E}">
        <p14:creationId xmlns:p14="http://schemas.microsoft.com/office/powerpoint/2010/main" val="3587930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533400" y="533400"/>
            <a:ext cx="8153400" cy="1143000"/>
          </a:xfrm>
        </p:spPr>
        <p:txBody>
          <a:bodyPr/>
          <a:lstStyle/>
          <a:p>
            <a:pPr eaLnBrk="1" hangingPunct="1"/>
            <a:r>
              <a:rPr lang="en-US" altLang="en-US" sz="3600" b="1" dirty="0">
                <a:solidFill>
                  <a:srgbClr val="6B8A26"/>
                </a:solidFill>
                <a:latin typeface="Arial" charset="0"/>
                <a:cs typeface="Arial" charset="0"/>
              </a:rPr>
              <a:t>Vocational Rehabilitation </a:t>
            </a:r>
            <a:r>
              <a:rPr lang="en-US" altLang="en-US" sz="3600" b="1" dirty="0" smtClean="0">
                <a:solidFill>
                  <a:srgbClr val="6B8A26"/>
                </a:solidFill>
                <a:latin typeface="Arial" charset="0"/>
                <a:cs typeface="Arial" charset="0"/>
              </a:rPr>
              <a:t>Summary</a:t>
            </a:r>
            <a:endParaRPr lang="en-US" altLang="en-US" sz="3600" b="1" dirty="0">
              <a:solidFill>
                <a:srgbClr val="6B8A26"/>
              </a:solidFill>
              <a:latin typeface="Arial" charset="0"/>
              <a:cs typeface="Arial" charset="0"/>
            </a:endParaRPr>
          </a:p>
        </p:txBody>
      </p:sp>
      <p:sp>
        <p:nvSpPr>
          <p:cNvPr id="50179" name="Content Placeholder 2"/>
          <p:cNvSpPr>
            <a:spLocks noGrp="1"/>
          </p:cNvSpPr>
          <p:nvPr>
            <p:ph idx="1"/>
          </p:nvPr>
        </p:nvSpPr>
        <p:spPr>
          <a:xfrm>
            <a:off x="304800" y="1619250"/>
            <a:ext cx="8763000" cy="5257800"/>
          </a:xfrm>
        </p:spPr>
        <p:txBody>
          <a:bodyPr/>
          <a:lstStyle/>
          <a:p>
            <a:pPr marL="0" indent="0">
              <a:spcBef>
                <a:spcPct val="0"/>
              </a:spcBef>
              <a:buNone/>
            </a:pPr>
            <a:r>
              <a:rPr lang="en-US" altLang="en-US" sz="2400" i="1" dirty="0">
                <a:latin typeface="Arial" charset="0"/>
                <a:cs typeface="Arial" charset="0"/>
              </a:rPr>
              <a:t>Mission:  Assist Oregonians with disabilities to achieve and maintain </a:t>
            </a:r>
            <a:r>
              <a:rPr lang="en-US" altLang="en-US" sz="2400" i="1" dirty="0" smtClean="0">
                <a:latin typeface="Arial" charset="0"/>
                <a:cs typeface="Arial" charset="0"/>
              </a:rPr>
              <a:t>and advance in employment </a:t>
            </a:r>
            <a:r>
              <a:rPr lang="en-US" altLang="en-US" sz="2400" i="1" dirty="0">
                <a:latin typeface="Arial" charset="0"/>
                <a:cs typeface="Arial" charset="0"/>
              </a:rPr>
              <a:t>and independence </a:t>
            </a:r>
          </a:p>
          <a:p>
            <a:pPr marL="0" indent="0">
              <a:spcBef>
                <a:spcPct val="0"/>
              </a:spcBef>
              <a:buNone/>
            </a:pPr>
            <a:endParaRPr lang="en-US" altLang="en-US" sz="2400" i="1" dirty="0"/>
          </a:p>
          <a:p>
            <a:pPr eaLnBrk="1" hangingPunct="1"/>
            <a:r>
              <a:rPr lang="en-US" altLang="en-US" sz="2400" dirty="0">
                <a:latin typeface="Arial" charset="0"/>
                <a:cs typeface="Arial" charset="0"/>
              </a:rPr>
              <a:t>Part of the State’s workforce system that meets the needs of  a complex population</a:t>
            </a:r>
          </a:p>
          <a:p>
            <a:pPr eaLnBrk="1" hangingPunct="1"/>
            <a:r>
              <a:rPr lang="en-US" altLang="en-US" sz="2400" dirty="0">
                <a:latin typeface="Arial" charset="0"/>
                <a:cs typeface="Arial" charset="0"/>
              </a:rPr>
              <a:t>Builds on and extends upon the work of other state programs in and out of DHS</a:t>
            </a:r>
          </a:p>
          <a:p>
            <a:pPr eaLnBrk="1" hangingPunct="1"/>
            <a:r>
              <a:rPr lang="en-US" altLang="en-US" sz="2400" dirty="0">
                <a:latin typeface="Arial" charset="0"/>
                <a:cs typeface="Arial" charset="0"/>
              </a:rPr>
              <a:t>Leverages resources</a:t>
            </a:r>
          </a:p>
          <a:p>
            <a:pPr eaLnBrk="1" hangingPunct="1"/>
            <a:r>
              <a:rPr lang="en-US" altLang="en-US" sz="2400" dirty="0">
                <a:latin typeface="Arial" charset="0"/>
                <a:cs typeface="Arial" charset="0"/>
              </a:rPr>
              <a:t>Creates innovative programs that can serve as models for other programs</a:t>
            </a:r>
          </a:p>
        </p:txBody>
      </p:sp>
      <p:sp>
        <p:nvSpPr>
          <p:cNvPr id="8" name="Rectangle 4"/>
          <p:cNvSpPr>
            <a:spLocks noGrp="1" noChangeArrowheads="1"/>
          </p:cNvSpPr>
          <p:nvPr>
            <p:ph type="sldNum" sz="quarter" idx="4294967295"/>
          </p:nvPr>
        </p:nvSpPr>
        <p:spPr>
          <a:xfrm>
            <a:off x="8382000" y="6449377"/>
            <a:ext cx="533400" cy="385763"/>
          </a:xfrm>
          <a:prstGeom prst="rect">
            <a:avLst/>
          </a:prstGeom>
        </p:spPr>
        <p:txBody>
          <a:bodyPr/>
          <a:lstStyle>
            <a:lvl1pPr algn="r">
              <a:defRPr sz="1200">
                <a:latin typeface="Garamond" pitchFamily="18" charset="0"/>
              </a:defRPr>
            </a:lvl1pPr>
          </a:lstStyle>
          <a:p>
            <a:pPr algn="l">
              <a:defRPr/>
            </a:pPr>
            <a:fld id="{4E3DF3D3-3A8B-4C7D-8D3F-FE2A508A4949}" type="slidenum">
              <a:rPr lang="en-US" altLang="en-US" kern="0">
                <a:solidFill>
                  <a:sysClr val="windowText" lastClr="000000"/>
                </a:solidFill>
                <a:latin typeface="+mn-lt"/>
              </a:rPr>
              <a:pPr algn="l">
                <a:defRPr/>
              </a:pPr>
              <a:t>46</a:t>
            </a:fld>
            <a:endParaRPr lang="en-US" altLang="en-US" kern="0" dirty="0">
              <a:solidFill>
                <a:sysClr val="windowText" lastClr="000000"/>
              </a:solidFill>
              <a:latin typeface="+mn-lt"/>
            </a:endParaRPr>
          </a:p>
        </p:txBody>
      </p:sp>
    </p:spTree>
    <p:extLst>
      <p:ext uri="{BB962C8B-B14F-4D97-AF65-F5344CB8AC3E}">
        <p14:creationId xmlns:p14="http://schemas.microsoft.com/office/powerpoint/2010/main" val="2765016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15664"/>
            <a:ext cx="9144000" cy="4926118"/>
          </a:xfrm>
          <a:prstGeom prst="rect">
            <a:avLst/>
          </a:prstGeom>
        </p:spPr>
      </p:pic>
      <p:sp>
        <p:nvSpPr>
          <p:cNvPr id="37891" name="Rectangle 2"/>
          <p:cNvSpPr>
            <a:spLocks noGrp="1" noChangeArrowheads="1"/>
          </p:cNvSpPr>
          <p:nvPr>
            <p:ph type="ctrTitle" idx="4294967295"/>
          </p:nvPr>
        </p:nvSpPr>
        <p:spPr>
          <a:xfrm>
            <a:off x="0" y="1"/>
            <a:ext cx="9144000" cy="1829761"/>
          </a:xfrm>
          <a:prstGeom prst="rect">
            <a:avLst/>
          </a:prstGeom>
        </p:spPr>
        <p:txBody>
          <a:bodyPr/>
          <a:lstStyle/>
          <a:p>
            <a:pPr algn="ctr" eaLnBrk="1" fontAlgn="auto" hangingPunct="1">
              <a:spcAft>
                <a:spcPts val="0"/>
              </a:spcAft>
              <a:defRPr/>
            </a:pPr>
            <a:r>
              <a:rPr lang="en-US" dirty="0" smtClean="0"/>
              <a:t/>
            </a:r>
            <a:br>
              <a:rPr lang="en-US" dirty="0" smtClean="0"/>
            </a:br>
            <a:endParaRPr lang="en-US" dirty="0" smtClean="0">
              <a:solidFill>
                <a:srgbClr val="FF0000"/>
              </a:solidFill>
            </a:endParaRPr>
          </a:p>
        </p:txBody>
      </p:sp>
      <p:sp>
        <p:nvSpPr>
          <p:cNvPr id="43014" name="Rectangle 5"/>
          <p:cNvSpPr>
            <a:spLocks noChangeArrowheads="1"/>
          </p:cNvSpPr>
          <p:nvPr/>
        </p:nvSpPr>
        <p:spPr bwMode="auto">
          <a:xfrm>
            <a:off x="914400" y="-39226"/>
            <a:ext cx="7777163" cy="1077218"/>
          </a:xfrm>
          <a:prstGeom prst="rect">
            <a:avLst/>
          </a:prstGeom>
          <a:noFill/>
          <a:ln w="9525">
            <a:noFill/>
            <a:miter lim="800000"/>
            <a:headEnd/>
            <a:tailEnd/>
          </a:ln>
        </p:spPr>
        <p:txBody>
          <a:bodyPr wrap="square">
            <a:spAutoFit/>
          </a:bodyPr>
          <a:lstStyle/>
          <a:p>
            <a:pPr algn="ctr"/>
            <a:r>
              <a:rPr lang="en-US" sz="3200" b="1" dirty="0">
                <a:solidFill>
                  <a:prstClr val="white"/>
                </a:solidFill>
                <a:latin typeface="Arial" panose="020B0604020202020204" pitchFamily="34" charset="0"/>
                <a:cs typeface="Arial" panose="020B0604020202020204" pitchFamily="34" charset="0"/>
              </a:rPr>
              <a:t>Commission for the Blind</a:t>
            </a:r>
          </a:p>
          <a:p>
            <a:pPr algn="ctr"/>
            <a:r>
              <a:rPr lang="en-US" sz="3200" b="1" dirty="0">
                <a:solidFill>
                  <a:prstClr val="white"/>
                </a:solidFill>
                <a:latin typeface="Arial" panose="020B0604020202020204" pitchFamily="34" charset="0"/>
                <a:cs typeface="Arial" panose="020B0604020202020204" pitchFamily="34" charset="0"/>
              </a:rPr>
              <a:t>Workforce Program Overview</a:t>
            </a:r>
          </a:p>
        </p:txBody>
      </p:sp>
    </p:spTree>
    <p:extLst>
      <p:ext uri="{BB962C8B-B14F-4D97-AF65-F5344CB8AC3E}">
        <p14:creationId xmlns:p14="http://schemas.microsoft.com/office/powerpoint/2010/main" val="3908873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9"/>
          <p:cNvSpPr>
            <a:spLocks noChangeArrowheads="1"/>
          </p:cNvSpPr>
          <p:nvPr/>
        </p:nvSpPr>
        <p:spPr bwMode="auto">
          <a:xfrm>
            <a:off x="60" y="-230832"/>
            <a:ext cx="184731" cy="461665"/>
          </a:xfrm>
          <a:prstGeom prst="rect">
            <a:avLst/>
          </a:prstGeom>
          <a:noFill/>
          <a:ln w="9525">
            <a:noFill/>
            <a:miter lim="800000"/>
            <a:headEnd/>
            <a:tailEnd/>
          </a:ln>
        </p:spPr>
        <p:txBody>
          <a:bodyPr wrap="none" anchor="ctr">
            <a:spAutoFit/>
          </a:bodyPr>
          <a:lstStyle/>
          <a:p>
            <a:pPr eaLnBrk="0" fontAlgn="base" hangingPunct="0">
              <a:spcBef>
                <a:spcPct val="0"/>
              </a:spcBef>
              <a:spcAft>
                <a:spcPct val="0"/>
              </a:spcAft>
            </a:pPr>
            <a:endParaRPr lang="en-US" sz="2400" dirty="0">
              <a:solidFill>
                <a:prstClr val="black"/>
              </a:solidFill>
              <a:latin typeface="Times New Roman" pitchFamily="18" charset="0"/>
            </a:endParaRPr>
          </a:p>
        </p:txBody>
      </p:sp>
      <p:sp>
        <p:nvSpPr>
          <p:cNvPr id="53255" name="Rectangle 12"/>
          <p:cNvSpPr>
            <a:spLocks noChangeArrowheads="1"/>
          </p:cNvSpPr>
          <p:nvPr/>
        </p:nvSpPr>
        <p:spPr bwMode="auto">
          <a:xfrm>
            <a:off x="60" y="-230832"/>
            <a:ext cx="184731" cy="461665"/>
          </a:xfrm>
          <a:prstGeom prst="rect">
            <a:avLst/>
          </a:prstGeom>
          <a:noFill/>
          <a:ln w="9525">
            <a:noFill/>
            <a:miter lim="800000"/>
            <a:headEnd/>
            <a:tailEnd/>
          </a:ln>
          <a:effectLst/>
        </p:spPr>
        <p:txBody>
          <a:bodyPr wrap="none" anchor="ctr">
            <a:spAutoFit/>
          </a:bodyPr>
          <a:lstStyle/>
          <a:p>
            <a:pPr eaLnBrk="0" fontAlgn="base" hangingPunct="0">
              <a:spcBef>
                <a:spcPct val="0"/>
              </a:spcBef>
              <a:spcAft>
                <a:spcPct val="0"/>
              </a:spcAft>
            </a:pPr>
            <a:endParaRPr lang="en-US" sz="2400" dirty="0">
              <a:solidFill>
                <a:prstClr val="black"/>
              </a:solidFill>
              <a:latin typeface="Times New Roman" pitchFamily="18" charset="0"/>
            </a:endParaRPr>
          </a:p>
        </p:txBody>
      </p:sp>
      <p:sp>
        <p:nvSpPr>
          <p:cNvPr id="2" name="Rectangle 4"/>
          <p:cNvSpPr>
            <a:spLocks noChangeArrowheads="1"/>
          </p:cNvSpPr>
          <p:nvPr/>
        </p:nvSpPr>
        <p:spPr bwMode="auto">
          <a:xfrm>
            <a:off x="58"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dirty="0">
              <a:solidFill>
                <a:prstClr val="black"/>
              </a:solidFill>
              <a:latin typeface="Times New Roman" pitchFamily="18" charset="0"/>
            </a:endParaRPr>
          </a:p>
        </p:txBody>
      </p:sp>
      <p:sp>
        <p:nvSpPr>
          <p:cNvPr id="7" name="Rectangle 2"/>
          <p:cNvSpPr>
            <a:spLocks noGrp="1" noChangeArrowheads="1"/>
          </p:cNvSpPr>
          <p:nvPr>
            <p:ph type="title"/>
          </p:nvPr>
        </p:nvSpPr>
        <p:spPr>
          <a:xfrm>
            <a:off x="1" y="215989"/>
            <a:ext cx="9144000" cy="533400"/>
          </a:xfrm>
        </p:spPr>
        <p:txBody>
          <a:bodyPr>
            <a:noAutofit/>
          </a:bodyPr>
          <a:lstStyle/>
          <a:p>
            <a:pPr algn="ctr" eaLnBrk="1" fontAlgn="auto" hangingPunct="1">
              <a:spcAft>
                <a:spcPts val="0"/>
              </a:spcAft>
              <a:defRPr/>
            </a:pPr>
            <a:r>
              <a:rPr lang="en-US" sz="3600" b="1" dirty="0" smtClean="0">
                <a:solidFill>
                  <a:schemeClr val="bg1"/>
                </a:solidFill>
                <a:latin typeface="Arial" charset="0"/>
              </a:rPr>
              <a:t>Roles and Responsibilities </a:t>
            </a:r>
          </a:p>
        </p:txBody>
      </p:sp>
      <p:sp>
        <p:nvSpPr>
          <p:cNvPr id="3" name="TextBox 2"/>
          <p:cNvSpPr txBox="1"/>
          <p:nvPr/>
        </p:nvSpPr>
        <p:spPr>
          <a:xfrm>
            <a:off x="136620" y="1021575"/>
            <a:ext cx="8694532" cy="707886"/>
          </a:xfrm>
          <a:prstGeom prst="rect">
            <a:avLst/>
          </a:prstGeom>
          <a:noFill/>
        </p:spPr>
        <p:txBody>
          <a:bodyPr wrap="square" rtlCol="0">
            <a:spAutoFit/>
          </a:bodyPr>
          <a:lstStyle/>
          <a:p>
            <a:pPr algn="ctr" eaLnBrk="0" fontAlgn="base" hangingPunct="0">
              <a:spcBef>
                <a:spcPct val="0"/>
              </a:spcBef>
              <a:spcAft>
                <a:spcPct val="0"/>
              </a:spcAft>
            </a:pPr>
            <a:r>
              <a:rPr lang="en-US" sz="2000" b="1" i="1" dirty="0">
                <a:solidFill>
                  <a:prstClr val="black"/>
                </a:solidFill>
                <a:latin typeface="Arial" panose="020B0604020202020204" pitchFamily="34" charset="0"/>
                <a:cs typeface="Arial" panose="020B0604020202020204" pitchFamily="34" charset="0"/>
              </a:rPr>
              <a:t>The mission of the Oregon Commission for the Blind is to Empower Oregonians who are Blind to Fully Engage in Life!</a:t>
            </a:r>
          </a:p>
        </p:txBody>
      </p:sp>
      <p:sp>
        <p:nvSpPr>
          <p:cNvPr id="4" name="TextBox 3"/>
          <p:cNvSpPr txBox="1"/>
          <p:nvPr/>
        </p:nvSpPr>
        <p:spPr>
          <a:xfrm>
            <a:off x="260932" y="1852572"/>
            <a:ext cx="5801781" cy="400110"/>
          </a:xfrm>
          <a:prstGeom prst="rect">
            <a:avLst/>
          </a:prstGeom>
          <a:noFill/>
        </p:spPr>
        <p:txBody>
          <a:bodyPr wrap="none" rtlCol="0">
            <a:spAutoFit/>
          </a:bodyPr>
          <a:lstStyle/>
          <a:p>
            <a:pPr algn="ctr" eaLnBrk="0" fontAlgn="base" hangingPunct="0">
              <a:spcBef>
                <a:spcPct val="0"/>
              </a:spcBef>
              <a:spcAft>
                <a:spcPct val="0"/>
              </a:spcAft>
            </a:pPr>
            <a:r>
              <a:rPr lang="en-US" sz="2000" b="1" dirty="0">
                <a:solidFill>
                  <a:srgbClr val="666633"/>
                </a:solidFill>
                <a:latin typeface="Arial" panose="020B0604020202020204" pitchFamily="34" charset="0"/>
                <a:cs typeface="Arial" panose="020B0604020202020204" pitchFamily="34" charset="0"/>
              </a:rPr>
              <a:t>Responsibilities within the Workforce System </a:t>
            </a:r>
          </a:p>
        </p:txBody>
      </p:sp>
      <p:graphicFrame>
        <p:nvGraphicFramePr>
          <p:cNvPr id="9" name="Diagram 8"/>
          <p:cNvGraphicFramePr/>
          <p:nvPr>
            <p:extLst>
              <p:ext uri="{D42A27DB-BD31-4B8C-83A1-F6EECF244321}">
                <p14:modId xmlns:p14="http://schemas.microsoft.com/office/powerpoint/2010/main" val="2969193766"/>
              </p:ext>
            </p:extLst>
          </p:nvPr>
        </p:nvGraphicFramePr>
        <p:xfrm>
          <a:off x="310735" y="2057400"/>
          <a:ext cx="8570218"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304799" y="1902024"/>
            <a:ext cx="8576154" cy="6006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5" name="TextBox 4"/>
          <p:cNvSpPr txBox="1"/>
          <p:nvPr/>
        </p:nvSpPr>
        <p:spPr>
          <a:xfrm>
            <a:off x="304799" y="1902027"/>
            <a:ext cx="8576154" cy="830997"/>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prstClr val="white"/>
                </a:solidFill>
                <a:latin typeface="Arial" panose="020B0604020202020204" pitchFamily="34" charset="0"/>
                <a:cs typeface="Arial" panose="020B0604020202020204" pitchFamily="34" charset="0"/>
              </a:rPr>
              <a:t>Responsibilities within the Workforce System: </a:t>
            </a:r>
          </a:p>
          <a:p>
            <a:pPr eaLnBrk="0" fontAlgn="base" hangingPunct="0">
              <a:spcBef>
                <a:spcPct val="0"/>
              </a:spcBef>
              <a:spcAft>
                <a:spcPct val="0"/>
              </a:spcAft>
            </a:pPr>
            <a:endParaRPr lang="en-US" sz="2400" dirty="0">
              <a:solidFill>
                <a:prstClr val="black"/>
              </a:solidFill>
              <a:latin typeface="Times New Roman" pitchFamily="18"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3D730801-C446-4D34-B559-B4058342017C}" type="slidenum">
              <a:rPr lang="en-US" sz="2400" smtClean="0">
                <a:solidFill>
                  <a:prstClr val="black">
                    <a:tint val="75000"/>
                  </a:prstClr>
                </a:solidFill>
                <a:latin typeface="Times New Roman" pitchFamily="18" charset="0"/>
              </a:rPr>
              <a:pPr eaLnBrk="0" fontAlgn="base" hangingPunct="0">
                <a:spcBef>
                  <a:spcPct val="0"/>
                </a:spcBef>
                <a:spcAft>
                  <a:spcPct val="0"/>
                </a:spcAft>
              </a:pPr>
              <a:t>48</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23586281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2616" y="2830812"/>
            <a:ext cx="2147875" cy="811017"/>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2" name="Rectangle 21"/>
          <p:cNvSpPr/>
          <p:nvPr/>
        </p:nvSpPr>
        <p:spPr>
          <a:xfrm>
            <a:off x="2340460" y="2830812"/>
            <a:ext cx="2143052" cy="811017"/>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4" name="Rectangle 23"/>
          <p:cNvSpPr/>
          <p:nvPr/>
        </p:nvSpPr>
        <p:spPr>
          <a:xfrm>
            <a:off x="6807012" y="2830812"/>
            <a:ext cx="2136469" cy="811017"/>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6" name="Rectangle 25"/>
          <p:cNvSpPr/>
          <p:nvPr/>
        </p:nvSpPr>
        <p:spPr>
          <a:xfrm>
            <a:off x="4574950" y="2830812"/>
            <a:ext cx="2138516" cy="811017"/>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8436" name="Rectangle 2"/>
          <p:cNvSpPr>
            <a:spLocks noGrp="1" noChangeArrowheads="1"/>
          </p:cNvSpPr>
          <p:nvPr>
            <p:ph type="title"/>
          </p:nvPr>
        </p:nvSpPr>
        <p:spPr>
          <a:xfrm>
            <a:off x="1265712" y="304800"/>
            <a:ext cx="7254586" cy="762000"/>
          </a:xfrm>
        </p:spPr>
        <p:txBody>
          <a:bodyPr>
            <a:normAutofit/>
          </a:bodyPr>
          <a:lstStyle/>
          <a:p>
            <a:pPr eaLnBrk="1" fontAlgn="auto" hangingPunct="1">
              <a:spcAft>
                <a:spcPts val="0"/>
              </a:spcAft>
              <a:defRPr/>
            </a:pPr>
            <a:r>
              <a:rPr lang="en-US" sz="3200" b="1" dirty="0" smtClean="0">
                <a:solidFill>
                  <a:schemeClr val="bg1"/>
                </a:solidFill>
                <a:latin typeface="Arial" charset="0"/>
              </a:rPr>
              <a:t>AGENCY PROGRAMS OVERVIEW</a:t>
            </a:r>
            <a:endParaRPr lang="en-US" b="1" dirty="0" smtClean="0">
              <a:solidFill>
                <a:schemeClr val="bg1"/>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616" y="1135806"/>
            <a:ext cx="2147875" cy="1694888"/>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7529" y="1142220"/>
            <a:ext cx="2134001" cy="1688474"/>
          </a:xfrm>
          <a:prstGeom prst="rect">
            <a:avLst/>
          </a:prstGeom>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07636" y="1135806"/>
            <a:ext cx="2138795" cy="1694888"/>
          </a:xfrm>
          <a:prstGeom prst="rect">
            <a:avLst/>
          </a:prstGeom>
        </p:spPr>
      </p:pic>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r="-1934"/>
          <a:stretch/>
        </p:blipFill>
        <p:spPr>
          <a:xfrm>
            <a:off x="2342367" y="1141348"/>
            <a:ext cx="2179529" cy="1689346"/>
          </a:xfrm>
          <a:prstGeom prst="rect">
            <a:avLst/>
          </a:prstGeom>
        </p:spPr>
      </p:pic>
      <p:sp>
        <p:nvSpPr>
          <p:cNvPr id="10" name="TextBox 9"/>
          <p:cNvSpPr txBox="1"/>
          <p:nvPr/>
        </p:nvSpPr>
        <p:spPr>
          <a:xfrm>
            <a:off x="139230" y="2926250"/>
            <a:ext cx="2119409"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prstClr val="white"/>
                </a:solidFill>
                <a:latin typeface="Arial Black" panose="020B0A04020102020204" pitchFamily="34" charset="0"/>
                <a:cs typeface="Arial" panose="020B0604020202020204" pitchFamily="34" charset="0"/>
              </a:rPr>
              <a:t>VOCATIONAL REHABILITATION</a:t>
            </a:r>
          </a:p>
        </p:txBody>
      </p:sp>
      <p:sp>
        <p:nvSpPr>
          <p:cNvPr id="5" name="Rectangle 4"/>
          <p:cNvSpPr/>
          <p:nvPr/>
        </p:nvSpPr>
        <p:spPr>
          <a:xfrm>
            <a:off x="112616" y="1135806"/>
            <a:ext cx="2147875" cy="4960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5" name="Rectangle 14"/>
          <p:cNvSpPr/>
          <p:nvPr/>
        </p:nvSpPr>
        <p:spPr>
          <a:xfrm>
            <a:off x="2342333" y="1135806"/>
            <a:ext cx="2147875" cy="4960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7" name="Rectangle 16"/>
          <p:cNvSpPr/>
          <p:nvPr/>
        </p:nvSpPr>
        <p:spPr>
          <a:xfrm>
            <a:off x="4572059" y="1135806"/>
            <a:ext cx="2147875" cy="4960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8" name="Rectangle 17"/>
          <p:cNvSpPr/>
          <p:nvPr/>
        </p:nvSpPr>
        <p:spPr>
          <a:xfrm>
            <a:off x="6801754" y="1135806"/>
            <a:ext cx="2147875" cy="4960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9" name="TextBox 18"/>
          <p:cNvSpPr txBox="1"/>
          <p:nvPr/>
        </p:nvSpPr>
        <p:spPr>
          <a:xfrm>
            <a:off x="2387542" y="3401779"/>
            <a:ext cx="2057400" cy="1723549"/>
          </a:xfrm>
          <a:prstGeom prst="rect">
            <a:avLst/>
          </a:prstGeom>
          <a:noFill/>
        </p:spPr>
        <p:txBody>
          <a:bodyPr wrap="square" rtlCol="0">
            <a:spAutoFit/>
          </a:bodyPr>
          <a:lstStyle/>
          <a:p>
            <a:pPr algn="ctr" eaLnBrk="0" fontAlgn="base" hangingPunct="0">
              <a:spcBef>
                <a:spcPct val="0"/>
              </a:spcBef>
              <a:spcAft>
                <a:spcPct val="0"/>
              </a:spcAft>
            </a:pPr>
            <a:endParaRPr lang="en-US" sz="1600" b="1" dirty="0">
              <a:solidFill>
                <a:srgbClr val="666633"/>
              </a:solidFill>
              <a:latin typeface="Arial Black" panose="020B0A04020102020204" pitchFamily="34" charset="0"/>
              <a:cs typeface="Arial" panose="020B0604020202020204" pitchFamily="34" charset="0"/>
            </a:endParaRPr>
          </a:p>
          <a:p>
            <a:pPr algn="ctr" eaLnBrk="0" fontAlgn="base" hangingPunct="0">
              <a:spcBef>
                <a:spcPct val="0"/>
              </a:spcBef>
              <a:spcAft>
                <a:spcPct val="0"/>
              </a:spcAft>
            </a:pPr>
            <a:r>
              <a:rPr lang="en-US" sz="1500" dirty="0">
                <a:solidFill>
                  <a:prstClr val="black"/>
                </a:solidFill>
                <a:latin typeface="Arial" panose="020B0604020202020204" pitchFamily="34" charset="0"/>
                <a:cs typeface="Arial" panose="020B0604020202020204" pitchFamily="34" charset="0"/>
              </a:rPr>
              <a:t>Teach skills of blindness for living independently and full participation and integration into the community</a:t>
            </a:r>
          </a:p>
        </p:txBody>
      </p:sp>
      <p:sp>
        <p:nvSpPr>
          <p:cNvPr id="20" name="TextBox 19"/>
          <p:cNvSpPr txBox="1"/>
          <p:nvPr/>
        </p:nvSpPr>
        <p:spPr>
          <a:xfrm>
            <a:off x="6794203" y="3543517"/>
            <a:ext cx="2171606" cy="2292935"/>
          </a:xfrm>
          <a:prstGeom prst="rect">
            <a:avLst/>
          </a:prstGeom>
          <a:noFill/>
        </p:spPr>
        <p:txBody>
          <a:bodyPr wrap="square" rtlCol="0">
            <a:spAutoFit/>
          </a:bodyPr>
          <a:lstStyle/>
          <a:p>
            <a:pPr eaLnBrk="0" fontAlgn="base" hangingPunct="0">
              <a:spcBef>
                <a:spcPct val="0"/>
              </a:spcBef>
              <a:spcAft>
                <a:spcPct val="0"/>
              </a:spcAft>
            </a:pPr>
            <a:endParaRPr lang="en-US" sz="800" dirty="0">
              <a:solidFill>
                <a:srgbClr val="666633"/>
              </a:solidFill>
              <a:latin typeface="Arial Black" panose="020B0A04020102020204" pitchFamily="34" charset="0"/>
              <a:cs typeface="Arial" panose="020B0604020202020204" pitchFamily="34" charset="0"/>
            </a:endParaRPr>
          </a:p>
          <a:p>
            <a:pPr algn="ctr" eaLnBrk="0" fontAlgn="base" hangingPunct="0">
              <a:spcBef>
                <a:spcPct val="0"/>
              </a:spcBef>
              <a:spcAft>
                <a:spcPct val="0"/>
              </a:spcAft>
            </a:pPr>
            <a:r>
              <a:rPr lang="en-US" sz="1500" dirty="0">
                <a:solidFill>
                  <a:prstClr val="black"/>
                </a:solidFill>
                <a:latin typeface="Arial" panose="020B0604020202020204" pitchFamily="34" charset="0"/>
                <a:cs typeface="Arial" panose="020B0604020202020204" pitchFamily="34" charset="0"/>
              </a:rPr>
              <a:t>Training and licensing of business managers who are blind to manage food service/vending businesses located in public buildings throughout the state of Oregon</a:t>
            </a:r>
          </a:p>
        </p:txBody>
      </p:sp>
      <p:sp>
        <p:nvSpPr>
          <p:cNvPr id="21" name="TextBox 20"/>
          <p:cNvSpPr txBox="1"/>
          <p:nvPr/>
        </p:nvSpPr>
        <p:spPr>
          <a:xfrm>
            <a:off x="87711" y="3664520"/>
            <a:ext cx="2119409" cy="1477328"/>
          </a:xfrm>
          <a:prstGeom prst="rect">
            <a:avLst/>
          </a:prstGeom>
          <a:noFill/>
        </p:spPr>
        <p:txBody>
          <a:bodyPr wrap="square" rtlCol="0">
            <a:spAutoFit/>
          </a:bodyPr>
          <a:lstStyle/>
          <a:p>
            <a:pPr algn="ctr" eaLnBrk="0" fontAlgn="base" hangingPunct="0">
              <a:spcBef>
                <a:spcPct val="0"/>
              </a:spcBef>
              <a:spcAft>
                <a:spcPct val="0"/>
              </a:spcAft>
            </a:pPr>
            <a:r>
              <a:rPr lang="en-US" sz="1500" dirty="0">
                <a:solidFill>
                  <a:prstClr val="black"/>
                </a:solidFill>
                <a:latin typeface="Arial" panose="020B0604020202020204" pitchFamily="34" charset="0"/>
                <a:cs typeface="Arial" panose="020B0604020202020204" pitchFamily="34" charset="0"/>
              </a:rPr>
              <a:t>Assist Oregonians who are blind to develop skills of blindness and obtain or maintain employment</a:t>
            </a:r>
          </a:p>
        </p:txBody>
      </p:sp>
      <p:sp>
        <p:nvSpPr>
          <p:cNvPr id="11" name="TextBox 10"/>
          <p:cNvSpPr txBox="1"/>
          <p:nvPr/>
        </p:nvSpPr>
        <p:spPr>
          <a:xfrm>
            <a:off x="2235085" y="2685989"/>
            <a:ext cx="2364116" cy="1200329"/>
          </a:xfrm>
          <a:prstGeom prst="rect">
            <a:avLst/>
          </a:prstGeom>
          <a:noFill/>
        </p:spPr>
        <p:txBody>
          <a:bodyPr wrap="square" rtlCol="0">
            <a:spAutoFit/>
          </a:bodyPr>
          <a:lstStyle/>
          <a:p>
            <a:pPr algn="just" eaLnBrk="0" fontAlgn="base" hangingPunct="0">
              <a:spcBef>
                <a:spcPct val="0"/>
              </a:spcBef>
              <a:spcAft>
                <a:spcPct val="0"/>
              </a:spcAft>
            </a:pPr>
            <a:endParaRPr lang="en-US" sz="900" b="1" dirty="0">
              <a:solidFill>
                <a:prstClr val="black"/>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1600" b="1" dirty="0">
                <a:solidFill>
                  <a:prstClr val="white"/>
                </a:solidFill>
                <a:latin typeface="Arial Black" panose="020B0A04020102020204" pitchFamily="34" charset="0"/>
                <a:cs typeface="Arial" panose="020B0604020202020204" pitchFamily="34" charset="0"/>
              </a:rPr>
              <a:t>OLDER BLIND INDEPENDENT LIVING, IL PART B</a:t>
            </a:r>
          </a:p>
          <a:p>
            <a:pPr algn="ctr" eaLnBrk="0" fontAlgn="base" hangingPunct="0">
              <a:spcBef>
                <a:spcPct val="0"/>
              </a:spcBef>
              <a:spcAft>
                <a:spcPct val="0"/>
              </a:spcAft>
            </a:pPr>
            <a:r>
              <a:rPr lang="en-US" sz="1500" dirty="0">
                <a:solidFill>
                  <a:prstClr val="white"/>
                </a:solidFill>
                <a:latin typeface="Arial" panose="020B0604020202020204" pitchFamily="34" charset="0"/>
                <a:cs typeface="Arial" panose="020B0604020202020204" pitchFamily="34" charset="0"/>
              </a:rPr>
              <a:t>.</a:t>
            </a:r>
          </a:p>
        </p:txBody>
      </p:sp>
      <p:sp>
        <p:nvSpPr>
          <p:cNvPr id="28" name="TextBox 27"/>
          <p:cNvSpPr txBox="1"/>
          <p:nvPr/>
        </p:nvSpPr>
        <p:spPr>
          <a:xfrm>
            <a:off x="4463167" y="3531710"/>
            <a:ext cx="2362199" cy="2769989"/>
          </a:xfrm>
          <a:prstGeom prst="rect">
            <a:avLst/>
          </a:prstGeom>
          <a:noFill/>
        </p:spPr>
        <p:txBody>
          <a:bodyPr wrap="square" rtlCol="0">
            <a:spAutoFit/>
          </a:bodyPr>
          <a:lstStyle/>
          <a:p>
            <a:pPr algn="ctr" eaLnBrk="0" fontAlgn="base" hangingPunct="0">
              <a:spcBef>
                <a:spcPct val="0"/>
              </a:spcBef>
              <a:spcAft>
                <a:spcPct val="0"/>
              </a:spcAft>
            </a:pPr>
            <a:endParaRPr lang="en-US" sz="800" dirty="0">
              <a:solidFill>
                <a:prstClr val="black"/>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1500" dirty="0">
                <a:solidFill>
                  <a:prstClr val="black"/>
                </a:solidFill>
                <a:latin typeface="Arial" panose="020B0604020202020204" pitchFamily="34" charset="0"/>
                <a:cs typeface="Arial" panose="020B0604020202020204" pitchFamily="34" charset="0"/>
              </a:rPr>
              <a:t>Residential and commuter based comprehensive training on skills related to blindness such as traveling with a cane, braille, adaptive technology, food preparation, home management, etc.</a:t>
            </a:r>
          </a:p>
          <a:p>
            <a:pPr algn="ctr" eaLnBrk="0" fontAlgn="base" hangingPunct="0">
              <a:spcBef>
                <a:spcPct val="0"/>
              </a:spcBef>
              <a:spcAft>
                <a:spcPct val="0"/>
              </a:spcAft>
            </a:pPr>
            <a:endParaRPr lang="en-US" sz="1600"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6807276" y="2706976"/>
            <a:ext cx="2110702" cy="954107"/>
          </a:xfrm>
          <a:prstGeom prst="rect">
            <a:avLst/>
          </a:prstGeom>
          <a:noFill/>
        </p:spPr>
        <p:txBody>
          <a:bodyPr wrap="square" rtlCol="0">
            <a:spAutoFit/>
          </a:bodyPr>
          <a:lstStyle/>
          <a:p>
            <a:pPr eaLnBrk="0" fontAlgn="base" hangingPunct="0">
              <a:spcBef>
                <a:spcPct val="0"/>
              </a:spcBef>
              <a:spcAft>
                <a:spcPct val="0"/>
              </a:spcAft>
            </a:pPr>
            <a:endParaRPr lang="en-US" sz="800" dirty="0">
              <a:solidFill>
                <a:srgbClr val="666633"/>
              </a:solidFill>
              <a:latin typeface="Arial Black" panose="020B0A04020102020204" pitchFamily="34" charset="0"/>
              <a:cs typeface="Arial" panose="020B0604020202020204" pitchFamily="34" charset="0"/>
            </a:endParaRPr>
          </a:p>
          <a:p>
            <a:pPr algn="ctr" eaLnBrk="0" fontAlgn="base" hangingPunct="0">
              <a:spcBef>
                <a:spcPct val="0"/>
              </a:spcBef>
              <a:spcAft>
                <a:spcPct val="0"/>
              </a:spcAft>
            </a:pPr>
            <a:r>
              <a:rPr lang="en-US" sz="1600" dirty="0">
                <a:solidFill>
                  <a:prstClr val="white"/>
                </a:solidFill>
                <a:latin typeface="Arial Black" panose="020B0A04020102020204" pitchFamily="34" charset="0"/>
                <a:cs typeface="Arial" panose="020B0604020202020204" pitchFamily="34" charset="0"/>
              </a:rPr>
              <a:t>BUSINESS ENTERPRISE PROGRAM</a:t>
            </a:r>
          </a:p>
        </p:txBody>
      </p:sp>
      <p:sp>
        <p:nvSpPr>
          <p:cNvPr id="13" name="TextBox 12"/>
          <p:cNvSpPr txBox="1"/>
          <p:nvPr/>
        </p:nvSpPr>
        <p:spPr>
          <a:xfrm>
            <a:off x="4442157" y="2895718"/>
            <a:ext cx="2362199"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prstClr val="white"/>
                </a:solidFill>
                <a:latin typeface="Arial Black" panose="020B0A04020102020204" pitchFamily="34" charset="0"/>
                <a:cs typeface="Arial" panose="020B0604020202020204" pitchFamily="34" charset="0"/>
              </a:rPr>
              <a:t>ORIENTATION &amp; CAREER CENTER</a:t>
            </a:r>
          </a:p>
        </p:txBody>
      </p:sp>
      <p:sp>
        <p:nvSpPr>
          <p:cNvPr id="4" name="Slide Number Placeholder 3"/>
          <p:cNvSpPr>
            <a:spLocks noGrp="1"/>
          </p:cNvSpPr>
          <p:nvPr>
            <p:ph type="sldNum" sz="quarter" idx="12"/>
          </p:nvPr>
        </p:nvSpPr>
        <p:spPr>
          <a:xfrm>
            <a:off x="609600" y="6477041"/>
            <a:ext cx="2057400" cy="380959"/>
          </a:xfrm>
        </p:spPr>
        <p:txBody>
          <a:bodyPr/>
          <a:lstStyle/>
          <a:p>
            <a:pPr eaLnBrk="0" fontAlgn="base" hangingPunct="0">
              <a:spcBef>
                <a:spcPct val="0"/>
              </a:spcBef>
              <a:spcAft>
                <a:spcPct val="0"/>
              </a:spcAft>
            </a:pPr>
            <a:fld id="{3D730801-C446-4D34-B559-B4058342017C}" type="slidenum">
              <a:rPr lang="en-US" sz="1200" smtClean="0">
                <a:solidFill>
                  <a:prstClr val="black">
                    <a:tint val="75000"/>
                  </a:prstClr>
                </a:solidFill>
              </a:rPr>
              <a:pPr eaLnBrk="0" fontAlgn="base" hangingPunct="0">
                <a:spcBef>
                  <a:spcPct val="0"/>
                </a:spcBef>
                <a:spcAft>
                  <a:spcPct val="0"/>
                </a:spcAft>
              </a:pPr>
              <a:t>49</a:t>
            </a:fld>
            <a:endParaRPr lang="en-US" sz="1200" dirty="0">
              <a:solidFill>
                <a:prstClr val="black">
                  <a:tint val="75000"/>
                </a:prstClr>
              </a:solidFill>
            </a:endParaRPr>
          </a:p>
        </p:txBody>
      </p:sp>
    </p:spTree>
    <p:extLst>
      <p:ext uri="{BB962C8B-B14F-4D97-AF65-F5344CB8AC3E}">
        <p14:creationId xmlns:p14="http://schemas.microsoft.com/office/powerpoint/2010/main" val="4008042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27315167"/>
              </p:ext>
            </p:extLst>
          </p:nvPr>
        </p:nvGraphicFramePr>
        <p:xfrm>
          <a:off x="609600" y="1295400"/>
          <a:ext cx="8179292" cy="4419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381000" y="609601"/>
            <a:ext cx="8609860" cy="721453"/>
          </a:xfrm>
        </p:spPr>
        <p:txBody>
          <a:bodyPr>
            <a:normAutofit fontScale="90000"/>
          </a:bodyPr>
          <a:lstStyle/>
          <a:p>
            <a:r>
              <a:rPr lang="en-US" dirty="0" smtClean="0"/>
              <a:t>Workforce System Governance</a:t>
            </a:r>
            <a:endParaRPr lang="en-US" dirty="0"/>
          </a:p>
        </p:txBody>
      </p:sp>
      <p:sp>
        <p:nvSpPr>
          <p:cNvPr id="4"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
        <p:nvSpPr>
          <p:cNvPr id="2" name="TextBox 1"/>
          <p:cNvSpPr txBox="1"/>
          <p:nvPr/>
        </p:nvSpPr>
        <p:spPr>
          <a:xfrm>
            <a:off x="2388054" y="5793686"/>
            <a:ext cx="4343400" cy="584775"/>
          </a:xfrm>
          <a:prstGeom prst="rect">
            <a:avLst/>
          </a:prstGeom>
          <a:noFill/>
        </p:spPr>
        <p:txBody>
          <a:bodyPr wrap="square" rtlCol="0">
            <a:spAutoFit/>
          </a:bodyPr>
          <a:lstStyle/>
          <a:p>
            <a:r>
              <a:rPr lang="en-US" sz="1600" b="1" dirty="0" smtClean="0">
                <a:solidFill>
                  <a:schemeClr val="tx2">
                    <a:lumMod val="60000"/>
                    <a:lumOff val="40000"/>
                  </a:schemeClr>
                </a:solidFill>
                <a:hlinkClick r:id="rId8"/>
              </a:rPr>
              <a:t>http://www.oregon.gov/owib/Pages/index.aspx</a:t>
            </a:r>
            <a:endParaRPr lang="en-US" sz="1600" b="1" dirty="0" smtClean="0">
              <a:solidFill>
                <a:schemeClr val="tx2">
                  <a:lumMod val="60000"/>
                  <a:lumOff val="40000"/>
                </a:schemeClr>
              </a:solidFill>
            </a:endParaRPr>
          </a:p>
          <a:p>
            <a:endParaRPr lang="en-US" sz="1600" b="1" dirty="0">
              <a:solidFill>
                <a:schemeClr val="tx2">
                  <a:lumMod val="60000"/>
                  <a:lumOff val="40000"/>
                </a:schemeClr>
              </a:solidFill>
            </a:endParaRPr>
          </a:p>
        </p:txBody>
      </p:sp>
      <p:sp>
        <p:nvSpPr>
          <p:cNvPr id="6" name="Slide Number Placeholder 5"/>
          <p:cNvSpPr>
            <a:spLocks noGrp="1"/>
          </p:cNvSpPr>
          <p:nvPr>
            <p:ph type="sldNum" sz="quarter" idx="4"/>
          </p:nvPr>
        </p:nvSpPr>
        <p:spPr/>
        <p:txBody>
          <a:bodyPr/>
          <a:lstStyle/>
          <a:p>
            <a:pPr algn="r"/>
            <a:fld id="{63367C75-72A5-4526-8D00-8554BFB728E3}" type="slidenum">
              <a:rPr lang="en-US" smtClean="0">
                <a:solidFill>
                  <a:prstClr val="black"/>
                </a:solidFill>
              </a:rPr>
              <a:pPr algn="r"/>
              <a:t>5</a:t>
            </a:fld>
            <a:endParaRPr lang="en-US" dirty="0">
              <a:solidFill>
                <a:prstClr val="black"/>
              </a:solidFill>
            </a:endParaRPr>
          </a:p>
        </p:txBody>
      </p:sp>
    </p:spTree>
    <p:extLst>
      <p:ext uri="{BB962C8B-B14F-4D97-AF65-F5344CB8AC3E}">
        <p14:creationId xmlns:p14="http://schemas.microsoft.com/office/powerpoint/2010/main" val="22801004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1559336" y="304800"/>
            <a:ext cx="6400800" cy="533400"/>
          </a:xfrm>
        </p:spPr>
        <p:txBody>
          <a:bodyPr>
            <a:normAutofit/>
          </a:bodyPr>
          <a:lstStyle/>
          <a:p>
            <a:pPr algn="ctr" eaLnBrk="1" fontAlgn="auto" hangingPunct="1">
              <a:spcAft>
                <a:spcPts val="0"/>
              </a:spcAft>
              <a:defRPr/>
            </a:pPr>
            <a:r>
              <a:rPr lang="en-US" sz="2900" b="1" dirty="0" smtClean="0">
                <a:solidFill>
                  <a:schemeClr val="bg1"/>
                </a:solidFill>
                <a:latin typeface="Arial" charset="0"/>
              </a:rPr>
              <a:t>VOCATIONAL REHABILITATION</a:t>
            </a:r>
            <a:endParaRPr lang="en-US" sz="2900" b="1" u="sng" dirty="0" smtClean="0">
              <a:solidFill>
                <a:schemeClr val="bg1"/>
              </a:solidFill>
              <a:latin typeface="Arial"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12" y="1019617"/>
            <a:ext cx="3151497" cy="5152583"/>
          </a:xfrm>
          <a:prstGeom prst="rect">
            <a:avLst/>
          </a:prstGeom>
        </p:spPr>
      </p:pic>
      <p:sp>
        <p:nvSpPr>
          <p:cNvPr id="6" name="TextBox 5"/>
          <p:cNvSpPr txBox="1"/>
          <p:nvPr/>
        </p:nvSpPr>
        <p:spPr>
          <a:xfrm>
            <a:off x="3174843" y="1392599"/>
            <a:ext cx="5588158" cy="4832092"/>
          </a:xfrm>
          <a:prstGeom prst="rect">
            <a:avLst/>
          </a:prstGeom>
          <a:noFill/>
        </p:spPr>
        <p:txBody>
          <a:bodyPr wrap="square" rtlCol="0">
            <a:spAutoFit/>
          </a:bodyPr>
          <a:lstStyle/>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Help individuals who are legally blind obtain and maintain employment</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Assist Oregon businesses to hire, retain and promote qualified employees who are blind</a:t>
            </a:r>
          </a:p>
          <a:p>
            <a:pPr marL="285750" indent="-285750" eaLnBrk="0" fontAlgn="base" hangingPunct="0">
              <a:spcBef>
                <a:spcPct val="0"/>
              </a:spcBef>
              <a:spcAft>
                <a:spcPct val="0"/>
              </a:spcAft>
              <a:buFont typeface="Wingdings" panose="05000000000000000000" pitchFamily="2" charset="2"/>
              <a:buChar char="§"/>
            </a:pPr>
            <a:endParaRPr lang="en-US" sz="14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Wingdings" panose="05000000000000000000" pitchFamily="2" charset="2"/>
              <a:buChar char="§"/>
            </a:pPr>
            <a:endParaRPr lang="en-US" sz="14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Oregonians who are legally blind who have barriers related to employment and want to work, including transition-aged youth</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Services provided statewide from five locations</a:t>
            </a:r>
          </a:p>
          <a:p>
            <a:pPr marL="285750" indent="-285750" eaLnBrk="0" fontAlgn="base" hangingPunct="0">
              <a:spcBef>
                <a:spcPct val="0"/>
              </a:spcBef>
              <a:spcAft>
                <a:spcPct val="0"/>
              </a:spcAft>
              <a:buFont typeface="Wingdings" panose="05000000000000000000" pitchFamily="2" charset="2"/>
              <a:buChar char="§"/>
            </a:pPr>
            <a:endParaRPr lang="en-US" sz="14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US" sz="14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Professional counseling from specialized rehabilitation counselors</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Evaluation of strengths and challenges</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Service coordination with educational and medical providers</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Adaptive skills evaluation and training</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Adaptive technology for training and employment</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Job training, development and retention</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Pre-Employment Transition Services (Pre-ETS) for youth  </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Summer Work Experience Program (SWEP) – early intervention for job readiness skills for youth</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Consultation with businesses for job placement and retention</a:t>
            </a:r>
          </a:p>
        </p:txBody>
      </p:sp>
      <p:grpSp>
        <p:nvGrpSpPr>
          <p:cNvPr id="15" name="Group 14"/>
          <p:cNvGrpSpPr/>
          <p:nvPr/>
        </p:nvGrpSpPr>
        <p:grpSpPr>
          <a:xfrm>
            <a:off x="3182444" y="1089715"/>
            <a:ext cx="5376897" cy="338554"/>
            <a:chOff x="3276600" y="1089715"/>
            <a:chExt cx="5376897" cy="338554"/>
          </a:xfrm>
        </p:grpSpPr>
        <p:sp>
          <p:nvSpPr>
            <p:cNvPr id="4" name="Rounded Rectangle 3"/>
            <p:cNvSpPr/>
            <p:nvPr/>
          </p:nvSpPr>
          <p:spPr>
            <a:xfrm>
              <a:off x="3276600" y="1125387"/>
              <a:ext cx="5376897" cy="267210"/>
            </a:xfrm>
            <a:prstGeom prst="round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5" name="TextBox 4"/>
            <p:cNvSpPr txBox="1"/>
            <p:nvPr/>
          </p:nvSpPr>
          <p:spPr>
            <a:xfrm>
              <a:off x="3276600" y="1089715"/>
              <a:ext cx="1277914" cy="338554"/>
            </a:xfrm>
            <a:prstGeom prst="rect">
              <a:avLst/>
            </a:prstGeom>
            <a:noFill/>
          </p:spPr>
          <p:txBody>
            <a:bodyPr wrap="none" rtlCol="0">
              <a:spAutoFit/>
            </a:bodyPr>
            <a:lstStyle/>
            <a:p>
              <a:pPr eaLnBrk="0" fontAlgn="base" hangingPunct="0">
                <a:spcBef>
                  <a:spcPct val="0"/>
                </a:spcBef>
                <a:spcAft>
                  <a:spcPct val="0"/>
                </a:spcAft>
              </a:pPr>
              <a:r>
                <a:rPr lang="en-US" sz="1600" dirty="0">
                  <a:solidFill>
                    <a:prstClr val="white"/>
                  </a:solidFill>
                  <a:latin typeface="Arial Black" panose="020B0A04020102020204" pitchFamily="34" charset="0"/>
                </a:rPr>
                <a:t>PURPOSE</a:t>
              </a:r>
            </a:p>
          </p:txBody>
        </p:sp>
      </p:grpSp>
      <p:grpSp>
        <p:nvGrpSpPr>
          <p:cNvPr id="9" name="Group 8"/>
          <p:cNvGrpSpPr/>
          <p:nvPr/>
        </p:nvGrpSpPr>
        <p:grpSpPr>
          <a:xfrm>
            <a:off x="3182452" y="2315574"/>
            <a:ext cx="5526769" cy="338554"/>
            <a:chOff x="3236232" y="3392877"/>
            <a:chExt cx="5526769" cy="338554"/>
          </a:xfrm>
        </p:grpSpPr>
        <p:sp>
          <p:nvSpPr>
            <p:cNvPr id="10" name="Rounded Rectangle 9"/>
            <p:cNvSpPr/>
            <p:nvPr/>
          </p:nvSpPr>
          <p:spPr>
            <a:xfrm>
              <a:off x="3276600" y="3430918"/>
              <a:ext cx="5376897" cy="267210"/>
            </a:xfrm>
            <a:prstGeom prst="round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1" name="TextBox 10"/>
            <p:cNvSpPr txBox="1"/>
            <p:nvPr/>
          </p:nvSpPr>
          <p:spPr>
            <a:xfrm>
              <a:off x="3236232" y="3392877"/>
              <a:ext cx="5526769" cy="338554"/>
            </a:xfrm>
            <a:prstGeom prst="rect">
              <a:avLst/>
            </a:prstGeom>
            <a:noFill/>
          </p:spPr>
          <p:txBody>
            <a:bodyPr wrap="none" rtlCol="0">
              <a:spAutoFit/>
            </a:bodyPr>
            <a:lstStyle/>
            <a:p>
              <a:pPr eaLnBrk="0" fontAlgn="base" hangingPunct="0">
                <a:spcBef>
                  <a:spcPct val="0"/>
                </a:spcBef>
                <a:spcAft>
                  <a:spcPct val="0"/>
                </a:spcAft>
              </a:pPr>
              <a:r>
                <a:rPr lang="en-US" sz="1600" dirty="0">
                  <a:solidFill>
                    <a:prstClr val="white"/>
                  </a:solidFill>
                  <a:latin typeface="Arial Black" panose="020B0A04020102020204" pitchFamily="34" charset="0"/>
                </a:rPr>
                <a:t>TARGET GROUP &amp; SERVICE DELIVERY SYSTEM</a:t>
              </a:r>
            </a:p>
          </p:txBody>
        </p:sp>
      </p:grpSp>
      <p:grpSp>
        <p:nvGrpSpPr>
          <p:cNvPr id="14" name="Group 13"/>
          <p:cNvGrpSpPr/>
          <p:nvPr/>
        </p:nvGrpSpPr>
        <p:grpSpPr>
          <a:xfrm>
            <a:off x="3195890" y="3402854"/>
            <a:ext cx="5403819" cy="338554"/>
            <a:chOff x="3249678" y="2114475"/>
            <a:chExt cx="5403819" cy="338554"/>
          </a:xfrm>
        </p:grpSpPr>
        <p:sp>
          <p:nvSpPr>
            <p:cNvPr id="12" name="Rounded Rectangle 11"/>
            <p:cNvSpPr/>
            <p:nvPr/>
          </p:nvSpPr>
          <p:spPr>
            <a:xfrm>
              <a:off x="3276600" y="2136700"/>
              <a:ext cx="5376897" cy="267210"/>
            </a:xfrm>
            <a:prstGeom prst="round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3" name="TextBox 12"/>
            <p:cNvSpPr txBox="1"/>
            <p:nvPr/>
          </p:nvSpPr>
          <p:spPr>
            <a:xfrm>
              <a:off x="3249678" y="2114475"/>
              <a:ext cx="4959306" cy="338554"/>
            </a:xfrm>
            <a:prstGeom prst="rect">
              <a:avLst/>
            </a:prstGeom>
            <a:noFill/>
          </p:spPr>
          <p:txBody>
            <a:bodyPr wrap="none" rtlCol="0">
              <a:spAutoFit/>
            </a:bodyPr>
            <a:lstStyle/>
            <a:p>
              <a:pPr eaLnBrk="0" fontAlgn="base" hangingPunct="0">
                <a:spcBef>
                  <a:spcPct val="0"/>
                </a:spcBef>
                <a:spcAft>
                  <a:spcPct val="0"/>
                </a:spcAft>
              </a:pPr>
              <a:r>
                <a:rPr lang="en-US" sz="1600" dirty="0">
                  <a:solidFill>
                    <a:prstClr val="white"/>
                  </a:solidFill>
                  <a:latin typeface="Arial Black" panose="020B0A04020102020204" pitchFamily="34" charset="0"/>
                </a:rPr>
                <a:t>INDIVIDUALIZED EMPLOYMENT SERVICES</a:t>
              </a:r>
            </a:p>
          </p:txBody>
        </p:sp>
      </p:grpSp>
      <p:sp>
        <p:nvSpPr>
          <p:cNvPr id="3" name="Slide Number Placeholder 2"/>
          <p:cNvSpPr>
            <a:spLocks noGrp="1"/>
          </p:cNvSpPr>
          <p:nvPr>
            <p:ph type="sldNum" sz="quarter" idx="12"/>
          </p:nvPr>
        </p:nvSpPr>
        <p:spPr/>
        <p:txBody>
          <a:bodyPr/>
          <a:lstStyle/>
          <a:p>
            <a:pPr eaLnBrk="0" fontAlgn="base" hangingPunct="0">
              <a:spcBef>
                <a:spcPct val="0"/>
              </a:spcBef>
              <a:spcAft>
                <a:spcPct val="0"/>
              </a:spcAft>
            </a:pPr>
            <a:fld id="{3D730801-C446-4D34-B559-B4058342017C}" type="slidenum">
              <a:rPr lang="en-US" sz="2400" smtClean="0">
                <a:solidFill>
                  <a:prstClr val="black">
                    <a:tint val="75000"/>
                  </a:prstClr>
                </a:solidFill>
                <a:latin typeface="Times New Roman" pitchFamily="18" charset="0"/>
              </a:rPr>
              <a:pPr eaLnBrk="0" fontAlgn="base" hangingPunct="0">
                <a:spcBef>
                  <a:spcPct val="0"/>
                </a:spcBef>
                <a:spcAft>
                  <a:spcPct val="0"/>
                </a:spcAft>
              </a:pPr>
              <a:t>50</a:t>
            </a:fld>
            <a:endParaRPr lang="en-US" sz="2400">
              <a:solidFill>
                <a:prstClr val="black">
                  <a:tint val="75000"/>
                </a:prstClr>
              </a:solidFill>
              <a:latin typeface="Times New Roman" pitchFamily="18" charset="0"/>
            </a:endParaRPr>
          </a:p>
        </p:txBody>
      </p:sp>
    </p:spTree>
    <p:extLst>
      <p:ext uri="{BB962C8B-B14F-4D97-AF65-F5344CB8AC3E}">
        <p14:creationId xmlns:p14="http://schemas.microsoft.com/office/powerpoint/2010/main" val="12765492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559336" y="304800"/>
            <a:ext cx="6400800" cy="5334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900" b="1" dirty="0" smtClean="0">
                <a:solidFill>
                  <a:prstClr val="white"/>
                </a:solidFill>
                <a:latin typeface="Arial" charset="0"/>
              </a:rPr>
              <a:t>ORIENTATION &amp; CAREER CENTER</a:t>
            </a:r>
            <a:endParaRPr lang="en-US" sz="2900" b="1" u="sng" dirty="0" smtClean="0">
              <a:solidFill>
                <a:prstClr val="white"/>
              </a:solidFill>
              <a:latin typeface="Arial" charset="0"/>
            </a:endParaRPr>
          </a:p>
        </p:txBody>
      </p:sp>
      <p:sp>
        <p:nvSpPr>
          <p:cNvPr id="11" name="TextBox 10"/>
          <p:cNvSpPr txBox="1"/>
          <p:nvPr/>
        </p:nvSpPr>
        <p:spPr>
          <a:xfrm>
            <a:off x="71737" y="1353136"/>
            <a:ext cx="5181600" cy="2462213"/>
          </a:xfrm>
          <a:prstGeom prst="rect">
            <a:avLst/>
          </a:prstGeom>
          <a:noFill/>
        </p:spPr>
        <p:txBody>
          <a:bodyPr wrap="square" rtlCol="0">
            <a:spAutoFit/>
          </a:bodyPr>
          <a:lstStyle/>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Provide skills of blindness training/instruction in a comprehensive, coordinated and efficient way </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Maintain specialized expertise in vision rehabilitation as the only training center for the blind in Oregon</a:t>
            </a:r>
          </a:p>
          <a:p>
            <a:pPr marL="285750" indent="-285750" eaLnBrk="0" fontAlgn="base" hangingPunct="0">
              <a:spcBef>
                <a:spcPct val="0"/>
              </a:spcBef>
              <a:spcAft>
                <a:spcPct val="0"/>
              </a:spcAft>
              <a:buFont typeface="Wingdings" panose="05000000000000000000" pitchFamily="2" charset="2"/>
              <a:buChar char="§"/>
            </a:pPr>
            <a:endParaRPr lang="en-US" sz="14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Wingdings" panose="05000000000000000000" pitchFamily="2" charset="2"/>
              <a:buChar char="§"/>
            </a:pPr>
            <a:endParaRPr lang="en-US" sz="14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400" dirty="0">
                <a:solidFill>
                  <a:prstClr val="black"/>
                </a:solidFill>
                <a:latin typeface="Arial" panose="020B0604020202020204" pitchFamily="34" charset="0"/>
                <a:cs typeface="Arial" panose="020B0604020202020204" pitchFamily="34" charset="0"/>
              </a:rPr>
              <a:t> </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Individuals who have comprehensive training needs in the alternative skills to blindness required for full independence/employment</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Services available in residential and commuter modalities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93455" y="1024471"/>
            <a:ext cx="3550565" cy="5147733"/>
          </a:xfrm>
          <a:prstGeom prst="rect">
            <a:avLst/>
          </a:prstGeom>
        </p:spPr>
      </p:pic>
      <p:sp>
        <p:nvSpPr>
          <p:cNvPr id="13" name="TextBox 12"/>
          <p:cNvSpPr txBox="1"/>
          <p:nvPr/>
        </p:nvSpPr>
        <p:spPr>
          <a:xfrm>
            <a:off x="45366" y="4280118"/>
            <a:ext cx="2728670" cy="1815882"/>
          </a:xfrm>
          <a:prstGeom prst="rect">
            <a:avLst/>
          </a:prstGeom>
          <a:noFill/>
        </p:spPr>
        <p:txBody>
          <a:bodyPr wrap="square" rtlCol="0">
            <a:spAutoFit/>
          </a:bodyPr>
          <a:lstStyle/>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Adjustment to blindness</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Adaptive technology training</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Low vision assessments</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Traveling with a white cane</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Braille training </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Career exploration and evaluations</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Meal preparation/shopping </a:t>
            </a:r>
          </a:p>
        </p:txBody>
      </p:sp>
      <p:sp>
        <p:nvSpPr>
          <p:cNvPr id="14" name="TextBox 13"/>
          <p:cNvSpPr txBox="1"/>
          <p:nvPr/>
        </p:nvSpPr>
        <p:spPr>
          <a:xfrm>
            <a:off x="2785535" y="4280177"/>
            <a:ext cx="2853267" cy="1815882"/>
          </a:xfrm>
          <a:prstGeom prst="rect">
            <a:avLst/>
          </a:prstGeom>
          <a:noFill/>
        </p:spPr>
        <p:txBody>
          <a:bodyPr wrap="square" rtlCol="0">
            <a:spAutoFit/>
          </a:bodyPr>
          <a:lstStyle/>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Techniques of daily living</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Woodshop instruction</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Transition workshops/services</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Accessibility evaluations for business</a:t>
            </a:r>
          </a:p>
          <a:p>
            <a:pPr marL="285750" indent="-285750" eaLnBrk="0" fontAlgn="base" hangingPunct="0">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Job site modification, evaluations and recommendations </a:t>
            </a:r>
          </a:p>
        </p:txBody>
      </p:sp>
      <p:grpSp>
        <p:nvGrpSpPr>
          <p:cNvPr id="8" name="Group 7"/>
          <p:cNvGrpSpPr/>
          <p:nvPr/>
        </p:nvGrpSpPr>
        <p:grpSpPr>
          <a:xfrm>
            <a:off x="45368" y="1075990"/>
            <a:ext cx="5376897" cy="338554"/>
            <a:chOff x="3276600" y="1089715"/>
            <a:chExt cx="5376897" cy="338554"/>
          </a:xfrm>
        </p:grpSpPr>
        <p:sp>
          <p:nvSpPr>
            <p:cNvPr id="12" name="Rounded Rectangle 11"/>
            <p:cNvSpPr/>
            <p:nvPr/>
          </p:nvSpPr>
          <p:spPr>
            <a:xfrm>
              <a:off x="3276600" y="1125387"/>
              <a:ext cx="5376897" cy="267210"/>
            </a:xfrm>
            <a:prstGeom prst="round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5" name="TextBox 14"/>
            <p:cNvSpPr txBox="1"/>
            <p:nvPr/>
          </p:nvSpPr>
          <p:spPr>
            <a:xfrm>
              <a:off x="3276600" y="1089715"/>
              <a:ext cx="1277914" cy="338554"/>
            </a:xfrm>
            <a:prstGeom prst="rect">
              <a:avLst/>
            </a:prstGeom>
            <a:noFill/>
          </p:spPr>
          <p:txBody>
            <a:bodyPr wrap="none" rtlCol="0">
              <a:spAutoFit/>
            </a:bodyPr>
            <a:lstStyle/>
            <a:p>
              <a:pPr eaLnBrk="0" fontAlgn="base" hangingPunct="0">
                <a:spcBef>
                  <a:spcPct val="0"/>
                </a:spcBef>
                <a:spcAft>
                  <a:spcPct val="0"/>
                </a:spcAft>
              </a:pPr>
              <a:r>
                <a:rPr lang="en-US" sz="1600" dirty="0">
                  <a:solidFill>
                    <a:prstClr val="white"/>
                  </a:solidFill>
                  <a:latin typeface="Arial Black" panose="020B0A04020102020204" pitchFamily="34" charset="0"/>
                </a:rPr>
                <a:t>PURPOSE</a:t>
              </a:r>
            </a:p>
          </p:txBody>
        </p:sp>
      </p:grpSp>
      <p:grpSp>
        <p:nvGrpSpPr>
          <p:cNvPr id="16" name="Group 15"/>
          <p:cNvGrpSpPr/>
          <p:nvPr/>
        </p:nvGrpSpPr>
        <p:grpSpPr>
          <a:xfrm>
            <a:off x="45370" y="2505458"/>
            <a:ext cx="5526769" cy="338554"/>
            <a:chOff x="3236232" y="3392877"/>
            <a:chExt cx="5526769" cy="338554"/>
          </a:xfrm>
        </p:grpSpPr>
        <p:sp>
          <p:nvSpPr>
            <p:cNvPr id="17" name="Rounded Rectangle 16"/>
            <p:cNvSpPr/>
            <p:nvPr/>
          </p:nvSpPr>
          <p:spPr>
            <a:xfrm>
              <a:off x="3276600" y="3430918"/>
              <a:ext cx="5376897" cy="267210"/>
            </a:xfrm>
            <a:prstGeom prst="round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8" name="TextBox 17"/>
            <p:cNvSpPr txBox="1"/>
            <p:nvPr/>
          </p:nvSpPr>
          <p:spPr>
            <a:xfrm>
              <a:off x="3236232" y="3392877"/>
              <a:ext cx="5526769" cy="338554"/>
            </a:xfrm>
            <a:prstGeom prst="rect">
              <a:avLst/>
            </a:prstGeom>
            <a:noFill/>
          </p:spPr>
          <p:txBody>
            <a:bodyPr wrap="none" rtlCol="0">
              <a:spAutoFit/>
            </a:bodyPr>
            <a:lstStyle/>
            <a:p>
              <a:pPr eaLnBrk="0" fontAlgn="base" hangingPunct="0">
                <a:spcBef>
                  <a:spcPct val="0"/>
                </a:spcBef>
                <a:spcAft>
                  <a:spcPct val="0"/>
                </a:spcAft>
              </a:pPr>
              <a:r>
                <a:rPr lang="en-US" sz="1600" dirty="0">
                  <a:solidFill>
                    <a:prstClr val="white"/>
                  </a:solidFill>
                  <a:latin typeface="Arial Black" panose="020B0A04020102020204" pitchFamily="34" charset="0"/>
                </a:rPr>
                <a:t>TARGET GROUP &amp; SERVICE DELIVERY SYSTEM</a:t>
              </a:r>
            </a:p>
          </p:txBody>
        </p:sp>
      </p:grpSp>
      <p:grpSp>
        <p:nvGrpSpPr>
          <p:cNvPr id="19" name="Group 18"/>
          <p:cNvGrpSpPr/>
          <p:nvPr/>
        </p:nvGrpSpPr>
        <p:grpSpPr>
          <a:xfrm>
            <a:off x="13447" y="3942879"/>
            <a:ext cx="5408816" cy="338554"/>
            <a:chOff x="3244681" y="2108981"/>
            <a:chExt cx="5408816" cy="338554"/>
          </a:xfrm>
        </p:grpSpPr>
        <p:sp>
          <p:nvSpPr>
            <p:cNvPr id="20" name="Rounded Rectangle 19"/>
            <p:cNvSpPr/>
            <p:nvPr/>
          </p:nvSpPr>
          <p:spPr>
            <a:xfrm>
              <a:off x="3276600" y="2136700"/>
              <a:ext cx="5376897" cy="267210"/>
            </a:xfrm>
            <a:prstGeom prst="round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1" name="TextBox 20"/>
            <p:cNvSpPr txBox="1"/>
            <p:nvPr/>
          </p:nvSpPr>
          <p:spPr>
            <a:xfrm>
              <a:off x="3244681" y="2108981"/>
              <a:ext cx="2576475" cy="338554"/>
            </a:xfrm>
            <a:prstGeom prst="rect">
              <a:avLst/>
            </a:prstGeom>
            <a:noFill/>
          </p:spPr>
          <p:txBody>
            <a:bodyPr wrap="none" rtlCol="0">
              <a:spAutoFit/>
            </a:bodyPr>
            <a:lstStyle/>
            <a:p>
              <a:pPr eaLnBrk="0" fontAlgn="base" hangingPunct="0">
                <a:spcBef>
                  <a:spcPct val="0"/>
                </a:spcBef>
                <a:spcAft>
                  <a:spcPct val="0"/>
                </a:spcAft>
              </a:pPr>
              <a:r>
                <a:rPr lang="en-US" sz="1600" dirty="0">
                  <a:solidFill>
                    <a:prstClr val="white"/>
                  </a:solidFill>
                  <a:latin typeface="Arial Black" panose="020B0A04020102020204" pitchFamily="34" charset="0"/>
                </a:rPr>
                <a:t>SERVICES PROVIDED</a:t>
              </a:r>
            </a:p>
          </p:txBody>
        </p:sp>
      </p:grpSp>
      <p:sp>
        <p:nvSpPr>
          <p:cNvPr id="2" name="Slide Number Placeholder 1"/>
          <p:cNvSpPr>
            <a:spLocks noGrp="1"/>
          </p:cNvSpPr>
          <p:nvPr>
            <p:ph type="sldNum" sz="quarter" idx="12"/>
          </p:nvPr>
        </p:nvSpPr>
        <p:spPr>
          <a:xfrm>
            <a:off x="605137" y="6538595"/>
            <a:ext cx="2057400" cy="288925"/>
          </a:xfrm>
        </p:spPr>
        <p:txBody>
          <a:bodyPr/>
          <a:lstStyle/>
          <a:p>
            <a:pPr eaLnBrk="0" fontAlgn="base" hangingPunct="0">
              <a:spcBef>
                <a:spcPct val="0"/>
              </a:spcBef>
              <a:spcAft>
                <a:spcPct val="0"/>
              </a:spcAft>
            </a:pPr>
            <a:fld id="{3D730801-C446-4D34-B559-B4058342017C}" type="slidenum">
              <a:rPr lang="en-US" sz="1200" smtClean="0">
                <a:solidFill>
                  <a:prstClr val="black">
                    <a:tint val="75000"/>
                  </a:prstClr>
                </a:solidFill>
              </a:rPr>
              <a:pPr eaLnBrk="0" fontAlgn="base" hangingPunct="0">
                <a:spcBef>
                  <a:spcPct val="0"/>
                </a:spcBef>
                <a:spcAft>
                  <a:spcPct val="0"/>
                </a:spcAft>
              </a:pPr>
              <a:t>51</a:t>
            </a:fld>
            <a:endParaRPr lang="en-US" sz="1200" dirty="0">
              <a:solidFill>
                <a:prstClr val="black">
                  <a:tint val="75000"/>
                </a:prstClr>
              </a:solidFill>
            </a:endParaRPr>
          </a:p>
        </p:txBody>
      </p:sp>
    </p:spTree>
    <p:extLst>
      <p:ext uri="{BB962C8B-B14F-4D97-AF65-F5344CB8AC3E}">
        <p14:creationId xmlns:p14="http://schemas.microsoft.com/office/powerpoint/2010/main" val="368162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0" y="228600"/>
            <a:ext cx="9144000" cy="838200"/>
          </a:xfrm>
          <a:prstGeom prst="rect">
            <a:avLst/>
          </a:prstGeom>
        </p:spPr>
        <p:txBody>
          <a:bodyP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900" b="1" dirty="0" smtClean="0">
                <a:solidFill>
                  <a:prstClr val="white"/>
                </a:solidFill>
                <a:latin typeface="Arial" charset="0"/>
              </a:rPr>
              <a:t>SUMMER WORK EXPERIENCE</a:t>
            </a:r>
          </a:p>
          <a:p>
            <a:pPr algn="ctr">
              <a:defRPr/>
            </a:pPr>
            <a:r>
              <a:rPr lang="en-US" sz="2900" b="1" dirty="0" smtClean="0">
                <a:solidFill>
                  <a:prstClr val="white"/>
                </a:solidFill>
                <a:latin typeface="Arial" charset="0"/>
              </a:rPr>
              <a:t>PROGRAM DESCRIPTION</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553571"/>
            <a:ext cx="4426080" cy="2572735"/>
          </a:xfrm>
          <a:prstGeom prst="rect">
            <a:avLst/>
          </a:prstGeom>
        </p:spPr>
      </p:pic>
      <p:sp>
        <p:nvSpPr>
          <p:cNvPr id="5" name="TextBox 4"/>
          <p:cNvSpPr txBox="1"/>
          <p:nvPr/>
        </p:nvSpPr>
        <p:spPr>
          <a:xfrm>
            <a:off x="145920" y="1325705"/>
            <a:ext cx="5334000" cy="3170099"/>
          </a:xfrm>
          <a:prstGeom prst="rect">
            <a:avLst/>
          </a:prstGeom>
          <a:noFill/>
        </p:spPr>
        <p:txBody>
          <a:bodyPr wrap="square" rtlCol="0">
            <a:spAutoFit/>
          </a:bodyPr>
          <a:lstStyle/>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Provide community-based summer jobs for youth who are legally blind</a:t>
            </a: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Assist youth in transitioning from school to work or post-secondary education</a:t>
            </a:r>
          </a:p>
          <a:p>
            <a:pPr marL="285750" indent="-285750" eaLnBrk="0" fontAlgn="base" hangingPunct="0">
              <a:spcBef>
                <a:spcPct val="0"/>
              </a:spcBef>
              <a:spcAft>
                <a:spcPct val="0"/>
              </a:spcAft>
              <a:buFont typeface="Wingdings" panose="05000000000000000000" pitchFamily="2" charset="2"/>
              <a:buChar char="§"/>
            </a:pPr>
            <a:endParaRPr lang="en-US" sz="16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600" dirty="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Blind and visually impaired youth aged 16-21</a:t>
            </a: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Portland program housed at Portland State University</a:t>
            </a: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Salem program housed at Willamette University</a:t>
            </a: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Community-based work experience</a:t>
            </a:r>
          </a:p>
          <a:p>
            <a:pPr eaLnBrk="0" fontAlgn="base" hangingPunct="0">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 </a:t>
            </a:r>
            <a:endParaRPr lang="en-US" sz="16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US" sz="2400" dirty="0">
              <a:solidFill>
                <a:prstClr val="black"/>
              </a:solidFill>
              <a:latin typeface="Times New Roman" pitchFamily="18" charset="0"/>
            </a:endParaRPr>
          </a:p>
        </p:txBody>
      </p:sp>
      <p:sp>
        <p:nvSpPr>
          <p:cNvPr id="13" name="TextBox 12"/>
          <p:cNvSpPr txBox="1"/>
          <p:nvPr/>
        </p:nvSpPr>
        <p:spPr>
          <a:xfrm>
            <a:off x="145920" y="3799344"/>
            <a:ext cx="5680114" cy="2677656"/>
          </a:xfrm>
          <a:prstGeom prst="rect">
            <a:avLst/>
          </a:prstGeom>
          <a:noFill/>
        </p:spPr>
        <p:txBody>
          <a:bodyPr wrap="square" rtlCol="0">
            <a:spAutoFit/>
          </a:bodyPr>
          <a:lstStyle/>
          <a:p>
            <a:pPr eaLnBrk="0" fontAlgn="base" hangingPunct="0">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 </a:t>
            </a:r>
          </a:p>
          <a:p>
            <a:pPr eaLnBrk="0" fontAlgn="base" hangingPunct="0">
              <a:spcBef>
                <a:spcPct val="0"/>
              </a:spcBef>
              <a:spcAft>
                <a:spcPct val="0"/>
              </a:spcAft>
            </a:pPr>
            <a:endParaRPr lang="en-US"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Work in community jobs</a:t>
            </a: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Dormitory-style independent living opportunity</a:t>
            </a: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Competitive or supported employment</a:t>
            </a: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Mentoring</a:t>
            </a: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Independent living skills training</a:t>
            </a: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Training on use of public transportation</a:t>
            </a:r>
          </a:p>
          <a:p>
            <a:pPr marL="285750" indent="-285750" eaLnBrk="0" fontAlgn="base" hangingPunct="0">
              <a:spcBef>
                <a:spcPct val="0"/>
              </a:spcBef>
              <a:spcAft>
                <a:spcPct val="0"/>
              </a:spcAft>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Development of leadership and problem solving skills</a:t>
            </a:r>
          </a:p>
          <a:p>
            <a:pPr eaLnBrk="0" fontAlgn="base" hangingPunct="0">
              <a:spcBef>
                <a:spcPct val="0"/>
              </a:spcBef>
              <a:spcAft>
                <a:spcPct val="0"/>
              </a:spcAft>
            </a:pPr>
            <a:endParaRPr lang="en-US" sz="2400" dirty="0">
              <a:solidFill>
                <a:prstClr val="black"/>
              </a:solidFill>
              <a:latin typeface="Times New Roman" pitchFamily="18" charset="0"/>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26035" y="2577359"/>
            <a:ext cx="3031911" cy="3587931"/>
          </a:xfrm>
          <a:prstGeom prst="rect">
            <a:avLst/>
          </a:prstGeom>
        </p:spPr>
      </p:pic>
      <p:grpSp>
        <p:nvGrpSpPr>
          <p:cNvPr id="7" name="Group 6"/>
          <p:cNvGrpSpPr/>
          <p:nvPr/>
        </p:nvGrpSpPr>
        <p:grpSpPr>
          <a:xfrm>
            <a:off x="172814" y="1066800"/>
            <a:ext cx="5376897" cy="338554"/>
            <a:chOff x="3276600" y="1089715"/>
            <a:chExt cx="5376897" cy="338554"/>
          </a:xfrm>
        </p:grpSpPr>
        <p:sp>
          <p:nvSpPr>
            <p:cNvPr id="8" name="Rounded Rectangle 7"/>
            <p:cNvSpPr/>
            <p:nvPr/>
          </p:nvSpPr>
          <p:spPr>
            <a:xfrm>
              <a:off x="3276600" y="1125387"/>
              <a:ext cx="5376897" cy="267210"/>
            </a:xfrm>
            <a:prstGeom prst="round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0" name="TextBox 9"/>
            <p:cNvSpPr txBox="1"/>
            <p:nvPr/>
          </p:nvSpPr>
          <p:spPr>
            <a:xfrm>
              <a:off x="3276600" y="1089715"/>
              <a:ext cx="1277914" cy="338554"/>
            </a:xfrm>
            <a:prstGeom prst="rect">
              <a:avLst/>
            </a:prstGeom>
            <a:noFill/>
          </p:spPr>
          <p:txBody>
            <a:bodyPr wrap="none" rtlCol="0">
              <a:spAutoFit/>
            </a:bodyPr>
            <a:lstStyle/>
            <a:p>
              <a:pPr eaLnBrk="0" fontAlgn="base" hangingPunct="0">
                <a:spcBef>
                  <a:spcPct val="0"/>
                </a:spcBef>
                <a:spcAft>
                  <a:spcPct val="0"/>
                </a:spcAft>
              </a:pPr>
              <a:r>
                <a:rPr lang="en-US" sz="1600" dirty="0">
                  <a:solidFill>
                    <a:prstClr val="white"/>
                  </a:solidFill>
                  <a:latin typeface="Arial Black" panose="020B0A04020102020204" pitchFamily="34" charset="0"/>
                </a:rPr>
                <a:t>PURPOSE</a:t>
              </a:r>
            </a:p>
          </p:txBody>
        </p:sp>
      </p:grpSp>
      <p:grpSp>
        <p:nvGrpSpPr>
          <p:cNvPr id="12" name="Group 11"/>
          <p:cNvGrpSpPr/>
          <p:nvPr/>
        </p:nvGrpSpPr>
        <p:grpSpPr>
          <a:xfrm>
            <a:off x="172814" y="2515764"/>
            <a:ext cx="5417265" cy="338554"/>
            <a:chOff x="3236232" y="3392877"/>
            <a:chExt cx="5417265" cy="338554"/>
          </a:xfrm>
        </p:grpSpPr>
        <p:sp>
          <p:nvSpPr>
            <p:cNvPr id="14" name="Rounded Rectangle 13"/>
            <p:cNvSpPr/>
            <p:nvPr/>
          </p:nvSpPr>
          <p:spPr>
            <a:xfrm>
              <a:off x="3276600" y="3430918"/>
              <a:ext cx="5376897" cy="267210"/>
            </a:xfrm>
            <a:prstGeom prst="round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5" name="TextBox 14"/>
            <p:cNvSpPr txBox="1"/>
            <p:nvPr/>
          </p:nvSpPr>
          <p:spPr>
            <a:xfrm>
              <a:off x="3236232" y="3392877"/>
              <a:ext cx="5102294" cy="338554"/>
            </a:xfrm>
            <a:prstGeom prst="rect">
              <a:avLst/>
            </a:prstGeom>
            <a:noFill/>
          </p:spPr>
          <p:txBody>
            <a:bodyPr wrap="none" rtlCol="0">
              <a:spAutoFit/>
            </a:bodyPr>
            <a:lstStyle/>
            <a:p>
              <a:pPr eaLnBrk="0" fontAlgn="base" hangingPunct="0">
                <a:spcBef>
                  <a:spcPct val="0"/>
                </a:spcBef>
                <a:spcAft>
                  <a:spcPct val="0"/>
                </a:spcAft>
              </a:pPr>
              <a:r>
                <a:rPr lang="en-US" sz="1600" dirty="0">
                  <a:solidFill>
                    <a:prstClr val="white"/>
                  </a:solidFill>
                  <a:latin typeface="Arial Black" panose="020B0A04020102020204" pitchFamily="34" charset="0"/>
                </a:rPr>
                <a:t>ELIGIBILITY &amp; SERVICE DELIVERY SYSTEM</a:t>
              </a:r>
            </a:p>
          </p:txBody>
        </p:sp>
      </p:grpSp>
      <p:grpSp>
        <p:nvGrpSpPr>
          <p:cNvPr id="16" name="Group 15"/>
          <p:cNvGrpSpPr/>
          <p:nvPr/>
        </p:nvGrpSpPr>
        <p:grpSpPr>
          <a:xfrm>
            <a:off x="172813" y="3996184"/>
            <a:ext cx="5408816" cy="338554"/>
            <a:chOff x="3244681" y="2108981"/>
            <a:chExt cx="5408816" cy="338554"/>
          </a:xfrm>
        </p:grpSpPr>
        <p:sp>
          <p:nvSpPr>
            <p:cNvPr id="17" name="Rounded Rectangle 16"/>
            <p:cNvSpPr/>
            <p:nvPr/>
          </p:nvSpPr>
          <p:spPr>
            <a:xfrm>
              <a:off x="3276600" y="2136700"/>
              <a:ext cx="5376897" cy="267210"/>
            </a:xfrm>
            <a:prstGeom prst="round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8" name="TextBox 17"/>
            <p:cNvSpPr txBox="1"/>
            <p:nvPr/>
          </p:nvSpPr>
          <p:spPr>
            <a:xfrm>
              <a:off x="3244681" y="2108981"/>
              <a:ext cx="2576475" cy="338554"/>
            </a:xfrm>
            <a:prstGeom prst="rect">
              <a:avLst/>
            </a:prstGeom>
            <a:noFill/>
          </p:spPr>
          <p:txBody>
            <a:bodyPr wrap="none" rtlCol="0">
              <a:spAutoFit/>
            </a:bodyPr>
            <a:lstStyle/>
            <a:p>
              <a:pPr eaLnBrk="0" fontAlgn="base" hangingPunct="0">
                <a:spcBef>
                  <a:spcPct val="0"/>
                </a:spcBef>
                <a:spcAft>
                  <a:spcPct val="0"/>
                </a:spcAft>
              </a:pPr>
              <a:r>
                <a:rPr lang="en-US" sz="1600" dirty="0">
                  <a:solidFill>
                    <a:prstClr val="white"/>
                  </a:solidFill>
                  <a:latin typeface="Arial Black" panose="020B0A04020102020204" pitchFamily="34" charset="0"/>
                </a:rPr>
                <a:t>SERVICES PROVIDED</a:t>
              </a:r>
            </a:p>
          </p:txBody>
        </p:sp>
      </p:grpSp>
      <p:sp>
        <p:nvSpPr>
          <p:cNvPr id="2" name="Slide Number Placeholder 1"/>
          <p:cNvSpPr>
            <a:spLocks noGrp="1"/>
          </p:cNvSpPr>
          <p:nvPr>
            <p:ph type="sldNum" sz="quarter" idx="12"/>
          </p:nvPr>
        </p:nvSpPr>
        <p:spPr>
          <a:xfrm>
            <a:off x="617031" y="6504305"/>
            <a:ext cx="818457" cy="281305"/>
          </a:xfrm>
        </p:spPr>
        <p:txBody>
          <a:bodyPr/>
          <a:lstStyle/>
          <a:p>
            <a:pPr eaLnBrk="0" fontAlgn="base" hangingPunct="0">
              <a:spcBef>
                <a:spcPct val="0"/>
              </a:spcBef>
              <a:spcAft>
                <a:spcPct val="0"/>
              </a:spcAft>
            </a:pPr>
            <a:fld id="{3D730801-C446-4D34-B559-B4058342017C}" type="slidenum">
              <a:rPr lang="en-US" sz="1200" smtClean="0">
                <a:solidFill>
                  <a:prstClr val="black">
                    <a:tint val="75000"/>
                  </a:prstClr>
                </a:solidFill>
              </a:rPr>
              <a:pPr eaLnBrk="0" fontAlgn="base" hangingPunct="0">
                <a:spcBef>
                  <a:spcPct val="0"/>
                </a:spcBef>
                <a:spcAft>
                  <a:spcPct val="0"/>
                </a:spcAft>
              </a:pPr>
              <a:t>52</a:t>
            </a:fld>
            <a:endParaRPr lang="en-US" sz="1200" dirty="0">
              <a:solidFill>
                <a:prstClr val="black">
                  <a:tint val="75000"/>
                </a:prstClr>
              </a:solidFill>
            </a:endParaRPr>
          </a:p>
        </p:txBody>
      </p:sp>
    </p:spTree>
    <p:extLst>
      <p:ext uri="{BB962C8B-B14F-4D97-AF65-F5344CB8AC3E}">
        <p14:creationId xmlns:p14="http://schemas.microsoft.com/office/powerpoint/2010/main" val="24652506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748942991"/>
              </p:ext>
            </p:extLst>
          </p:nvPr>
        </p:nvGraphicFramePr>
        <p:xfrm>
          <a:off x="3870960" y="214122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4597" y="1105018"/>
            <a:ext cx="8991600" cy="830997"/>
          </a:xfrm>
          <a:prstGeom prst="rect">
            <a:avLst/>
          </a:prstGeom>
          <a:noFill/>
        </p:spPr>
        <p:txBody>
          <a:bodyPr wrap="square" rtlCol="0">
            <a:spAutoFit/>
          </a:bodyPr>
          <a:lstStyle/>
          <a:p>
            <a:pPr eaLnBrk="0" fontAlgn="base" hangingPunct="0">
              <a:spcBef>
                <a:spcPct val="0"/>
              </a:spcBef>
              <a:spcAft>
                <a:spcPct val="0"/>
              </a:spcAft>
            </a:pPr>
            <a:r>
              <a:rPr lang="en-US" sz="1600" dirty="0">
                <a:solidFill>
                  <a:prstClr val="black"/>
                </a:solidFill>
                <a:latin typeface="Arial" panose="020B0604020202020204" pitchFamily="34" charset="0"/>
                <a:cs typeface="Arial" panose="020B0604020202020204" pitchFamily="34" charset="0"/>
              </a:rPr>
              <a:t>EMPLOYMENT-</a:t>
            </a:r>
          </a:p>
          <a:p>
            <a:pPr eaLnBrk="0" fontAlgn="base" hangingPunct="0">
              <a:spcBef>
                <a:spcPct val="0"/>
              </a:spcBef>
              <a:spcAft>
                <a:spcPct val="0"/>
              </a:spcAft>
            </a:pPr>
            <a:r>
              <a:rPr lang="en-US" sz="1600" dirty="0">
                <a:solidFill>
                  <a:prstClr val="black"/>
                </a:solidFill>
                <a:latin typeface="Arial" panose="020B0604020202020204" pitchFamily="34" charset="0"/>
                <a:cs typeface="Arial" panose="020B0604020202020204" pitchFamily="34" charset="0"/>
              </a:rPr>
              <a:t>Percentage of individuals who enter into individualized plans for employment in the vocational rehabilitation program who are successful in reaching their outcome.</a:t>
            </a:r>
          </a:p>
        </p:txBody>
      </p:sp>
      <p:sp>
        <p:nvSpPr>
          <p:cNvPr id="7" name="Rectangle 2"/>
          <p:cNvSpPr txBox="1">
            <a:spLocks noChangeArrowheads="1"/>
          </p:cNvSpPr>
          <p:nvPr/>
        </p:nvSpPr>
        <p:spPr>
          <a:xfrm>
            <a:off x="0" y="228600"/>
            <a:ext cx="9144000" cy="838200"/>
          </a:xfrm>
          <a:prstGeom prst="rect">
            <a:avLst/>
          </a:prstGeom>
        </p:spPr>
        <p:txBody>
          <a:bodyP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900" b="1" dirty="0" smtClean="0">
                <a:solidFill>
                  <a:prstClr val="white"/>
                </a:solidFill>
                <a:latin typeface="Arial" charset="0"/>
              </a:rPr>
              <a:t>KEY PERFORMANCE INDICATORS</a:t>
            </a:r>
          </a:p>
          <a:p>
            <a:pPr algn="ctr">
              <a:defRPr/>
            </a:pPr>
            <a:r>
              <a:rPr lang="en-US" sz="2900" b="1" dirty="0" smtClean="0">
                <a:solidFill>
                  <a:prstClr val="white"/>
                </a:solidFill>
                <a:latin typeface="Arial" charset="0"/>
              </a:rPr>
              <a:t> </a:t>
            </a:r>
            <a:endParaRPr lang="en-US" sz="2900" b="1" u="sng" dirty="0" smtClean="0">
              <a:solidFill>
                <a:prstClr val="white"/>
              </a:solidFill>
              <a:latin typeface="Arial" charset="0"/>
            </a:endParaRPr>
          </a:p>
        </p:txBody>
      </p:sp>
      <p:graphicFrame>
        <p:nvGraphicFramePr>
          <p:cNvPr id="9" name="Chart 8"/>
          <p:cNvGraphicFramePr/>
          <p:nvPr>
            <p:extLst>
              <p:ext uri="{D42A27DB-BD31-4B8C-83A1-F6EECF244321}">
                <p14:modId xmlns:p14="http://schemas.microsoft.com/office/powerpoint/2010/main" val="3149160250"/>
              </p:ext>
            </p:extLst>
          </p:nvPr>
        </p:nvGraphicFramePr>
        <p:xfrm>
          <a:off x="-609600" y="2144018"/>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p:cNvSpPr/>
          <p:nvPr/>
        </p:nvSpPr>
        <p:spPr>
          <a:xfrm>
            <a:off x="320040" y="2144018"/>
            <a:ext cx="4221480" cy="3951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5" name="Rectangle 14"/>
          <p:cNvSpPr/>
          <p:nvPr/>
        </p:nvSpPr>
        <p:spPr>
          <a:xfrm>
            <a:off x="4815840" y="2144018"/>
            <a:ext cx="4236720" cy="3951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6" name="TextBox 15"/>
          <p:cNvSpPr txBox="1"/>
          <p:nvPr/>
        </p:nvSpPr>
        <p:spPr>
          <a:xfrm>
            <a:off x="336369" y="647700"/>
            <a:ext cx="8991600" cy="338554"/>
          </a:xfrm>
          <a:prstGeom prst="rect">
            <a:avLst/>
          </a:prstGeom>
          <a:noFill/>
        </p:spPr>
        <p:txBody>
          <a:bodyPr wrap="square" rtlCol="0">
            <a:spAutoFit/>
          </a:bodyPr>
          <a:lstStyle/>
          <a:p>
            <a:pPr eaLnBrk="0" fontAlgn="base" hangingPunct="0">
              <a:spcBef>
                <a:spcPct val="0"/>
              </a:spcBef>
              <a:spcAft>
                <a:spcPct val="0"/>
              </a:spcAft>
            </a:pPr>
            <a:r>
              <a:rPr lang="en-US" sz="1600" i="1" dirty="0">
                <a:solidFill>
                  <a:prstClr val="white"/>
                </a:solidFill>
                <a:latin typeface="Arial" panose="020B0604020202020204" pitchFamily="34" charset="0"/>
                <a:cs typeface="Arial" panose="020B0604020202020204" pitchFamily="34" charset="0"/>
              </a:rPr>
              <a:t>(PRIOR TO PASSAGE OF WORKFORCE INNOVATION AND OPPORTUNITY ACT IN 2014)</a:t>
            </a:r>
          </a:p>
        </p:txBody>
      </p:sp>
      <p:sp>
        <p:nvSpPr>
          <p:cNvPr id="2" name="Rectangle 1"/>
          <p:cNvSpPr/>
          <p:nvPr/>
        </p:nvSpPr>
        <p:spPr>
          <a:xfrm>
            <a:off x="3607726" y="3886200"/>
            <a:ext cx="830657" cy="18444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3" name="TextBox 2"/>
          <p:cNvSpPr txBox="1"/>
          <p:nvPr/>
        </p:nvSpPr>
        <p:spPr>
          <a:xfrm>
            <a:off x="3988270" y="3609049"/>
            <a:ext cx="274434" cy="369332"/>
          </a:xfrm>
          <a:prstGeom prst="rect">
            <a:avLst/>
          </a:prstGeom>
          <a:noFill/>
        </p:spPr>
        <p:txBody>
          <a:bodyPr wrap="none" rtlCol="0">
            <a:spAutoFit/>
          </a:bodyPr>
          <a:lstStyle/>
          <a:p>
            <a:pPr eaLnBrk="0" fontAlgn="base" hangingPunct="0">
              <a:spcBef>
                <a:spcPct val="0"/>
              </a:spcBef>
              <a:spcAft>
                <a:spcPct val="0"/>
              </a:spcAft>
            </a:pPr>
            <a:r>
              <a:rPr lang="en-US" dirty="0">
                <a:solidFill>
                  <a:prstClr val="black">
                    <a:lumMod val="65000"/>
                    <a:lumOff val="35000"/>
                  </a:prstClr>
                </a:solidFill>
                <a:latin typeface="Arial" panose="020B0604020202020204" pitchFamily="34" charset="0"/>
                <a:cs typeface="Arial" panose="020B0604020202020204" pitchFamily="34" charset="0"/>
              </a:rPr>
              <a:t>*</a:t>
            </a:r>
          </a:p>
        </p:txBody>
      </p:sp>
      <p:sp>
        <p:nvSpPr>
          <p:cNvPr id="11" name="TextBox 10"/>
          <p:cNvSpPr txBox="1"/>
          <p:nvPr/>
        </p:nvSpPr>
        <p:spPr>
          <a:xfrm>
            <a:off x="477189" y="5668459"/>
            <a:ext cx="4059125" cy="307777"/>
          </a:xfrm>
          <a:prstGeom prst="rect">
            <a:avLst/>
          </a:prstGeom>
          <a:noFill/>
        </p:spPr>
        <p:txBody>
          <a:bodyPr wrap="none" rtlCol="0">
            <a:spAutoFit/>
          </a:bodyPr>
          <a:lstStyle/>
          <a:p>
            <a:pPr eaLnBrk="0" fontAlgn="base" hangingPunct="0">
              <a:spcBef>
                <a:spcPct val="0"/>
              </a:spcBef>
              <a:spcAft>
                <a:spcPct val="0"/>
              </a:spcAft>
            </a:pPr>
            <a:r>
              <a:rPr lang="en-US" sz="1400" dirty="0">
                <a:solidFill>
                  <a:prstClr val="black">
                    <a:lumMod val="65000"/>
                    <a:lumOff val="35000"/>
                  </a:prstClr>
                </a:solidFill>
                <a:latin typeface="Arial" panose="020B0604020202020204" pitchFamily="34" charset="0"/>
                <a:cs typeface="Arial" panose="020B0604020202020204" pitchFamily="34" charset="0"/>
              </a:rPr>
              <a:t>*</a:t>
            </a:r>
            <a:r>
              <a:rPr lang="en-US" sz="1200" dirty="0">
                <a:solidFill>
                  <a:prstClr val="black">
                    <a:lumMod val="65000"/>
                    <a:lumOff val="35000"/>
                  </a:prstClr>
                </a:solidFill>
                <a:latin typeface="Arial" panose="020B0604020202020204" pitchFamily="34" charset="0"/>
                <a:cs typeface="Arial" panose="020B0604020202020204" pitchFamily="34" charset="0"/>
              </a:rPr>
              <a:t>Decrease due to change in Federal Outcome definition  </a:t>
            </a:r>
          </a:p>
        </p:txBody>
      </p:sp>
      <p:sp>
        <p:nvSpPr>
          <p:cNvPr id="4" name="Slide Number Placeholder 3"/>
          <p:cNvSpPr>
            <a:spLocks noGrp="1"/>
          </p:cNvSpPr>
          <p:nvPr>
            <p:ph type="sldNum" sz="quarter" idx="12"/>
          </p:nvPr>
        </p:nvSpPr>
        <p:spPr>
          <a:xfrm>
            <a:off x="609600" y="6515100"/>
            <a:ext cx="457200" cy="304800"/>
          </a:xfrm>
        </p:spPr>
        <p:txBody>
          <a:bodyPr/>
          <a:lstStyle/>
          <a:p>
            <a:pPr eaLnBrk="0" fontAlgn="base" hangingPunct="0">
              <a:spcBef>
                <a:spcPct val="0"/>
              </a:spcBef>
              <a:spcAft>
                <a:spcPct val="0"/>
              </a:spcAft>
            </a:pPr>
            <a:fld id="{3D730801-C446-4D34-B559-B4058342017C}" type="slidenum">
              <a:rPr lang="en-US" sz="1200" smtClean="0">
                <a:solidFill>
                  <a:prstClr val="black">
                    <a:tint val="75000"/>
                  </a:prstClr>
                </a:solidFill>
              </a:rPr>
              <a:pPr eaLnBrk="0" fontAlgn="base" hangingPunct="0">
                <a:spcBef>
                  <a:spcPct val="0"/>
                </a:spcBef>
                <a:spcAft>
                  <a:spcPct val="0"/>
                </a:spcAft>
              </a:pPr>
              <a:t>53</a:t>
            </a:fld>
            <a:endParaRPr lang="en-US" sz="1200" dirty="0">
              <a:solidFill>
                <a:prstClr val="black">
                  <a:tint val="75000"/>
                </a:prstClr>
              </a:solidFill>
            </a:endParaRPr>
          </a:p>
        </p:txBody>
      </p:sp>
    </p:spTree>
    <p:extLst>
      <p:ext uri="{BB962C8B-B14F-4D97-AF65-F5344CB8AC3E}">
        <p14:creationId xmlns:p14="http://schemas.microsoft.com/office/powerpoint/2010/main" val="11392285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05" y="1098686"/>
            <a:ext cx="9264623" cy="584775"/>
          </a:xfrm>
          <a:prstGeom prst="rect">
            <a:avLst/>
          </a:prstGeom>
          <a:noFill/>
        </p:spPr>
        <p:txBody>
          <a:bodyPr wrap="square" rtlCol="0">
            <a:spAutoFit/>
          </a:bodyPr>
          <a:lstStyle/>
          <a:p>
            <a:pPr eaLnBrk="0" fontAlgn="base" hangingPunct="0">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NEWLY CREATED PRIMARY INDICATORS FOR FUTURE REPORTING UNDER WIOA:</a:t>
            </a:r>
          </a:p>
          <a:p>
            <a:pPr eaLnBrk="0" fontAlgn="base" hangingPunct="0">
              <a:spcBef>
                <a:spcPct val="0"/>
              </a:spcBef>
              <a:spcAft>
                <a:spcPct val="0"/>
              </a:spcAft>
            </a:pPr>
            <a:endParaRPr lang="en-US" sz="1600" dirty="0">
              <a:solidFill>
                <a:srgbClr val="FF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a:xfrm>
            <a:off x="0" y="228600"/>
            <a:ext cx="9144000" cy="838200"/>
          </a:xfrm>
          <a:prstGeom prst="rect">
            <a:avLst/>
          </a:prstGeom>
        </p:spPr>
        <p:txBody>
          <a:bodyP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900" b="1" dirty="0" smtClean="0">
                <a:solidFill>
                  <a:prstClr val="white"/>
                </a:solidFill>
                <a:latin typeface="Arial" charset="0"/>
              </a:rPr>
              <a:t>KEY PERFORMANCE INDICATORS</a:t>
            </a:r>
          </a:p>
          <a:p>
            <a:pPr algn="ctr">
              <a:defRPr/>
            </a:pPr>
            <a:r>
              <a:rPr lang="en-US" sz="2900" b="1" dirty="0" smtClean="0">
                <a:solidFill>
                  <a:prstClr val="white"/>
                </a:solidFill>
                <a:latin typeface="Arial" charset="0"/>
              </a:rPr>
              <a:t> </a:t>
            </a:r>
            <a:endParaRPr lang="en-US" sz="2900" b="1" u="sng" dirty="0" smtClean="0">
              <a:solidFill>
                <a:prstClr val="white"/>
              </a:solidFill>
              <a:latin typeface="Arial" charset="0"/>
            </a:endParaRPr>
          </a:p>
        </p:txBody>
      </p:sp>
      <p:sp>
        <p:nvSpPr>
          <p:cNvPr id="4" name="Rectangle 3"/>
          <p:cNvSpPr/>
          <p:nvPr/>
        </p:nvSpPr>
        <p:spPr>
          <a:xfrm>
            <a:off x="116414" y="1832140"/>
            <a:ext cx="2438400" cy="533400"/>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8" name="Rectangle 7"/>
          <p:cNvSpPr/>
          <p:nvPr/>
        </p:nvSpPr>
        <p:spPr>
          <a:xfrm>
            <a:off x="116414" y="2365540"/>
            <a:ext cx="2438400" cy="1447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6" name="TextBox 5"/>
          <p:cNvSpPr txBox="1"/>
          <p:nvPr/>
        </p:nvSpPr>
        <p:spPr>
          <a:xfrm>
            <a:off x="116417" y="1933525"/>
            <a:ext cx="2438401" cy="338554"/>
          </a:xfrm>
          <a:prstGeom prst="rect">
            <a:avLst/>
          </a:prstGeom>
          <a:noFill/>
          <a:ln>
            <a:noFill/>
          </a:ln>
        </p:spPr>
        <p:txBody>
          <a:bodyPr wrap="square" rtlCol="0">
            <a:spAutoFit/>
          </a:bodyPr>
          <a:lstStyle/>
          <a:p>
            <a:pPr algn="ctr" eaLnBrk="0" fontAlgn="base" hangingPunct="0">
              <a:spcBef>
                <a:spcPct val="0"/>
              </a:spcBef>
              <a:spcAft>
                <a:spcPct val="0"/>
              </a:spcAft>
            </a:pPr>
            <a:r>
              <a:rPr lang="en-US" sz="1600" b="1" dirty="0">
                <a:solidFill>
                  <a:prstClr val="white"/>
                </a:solidFill>
                <a:latin typeface="Arial" panose="020B0604020202020204" pitchFamily="34" charset="0"/>
                <a:cs typeface="Arial" panose="020B0604020202020204" pitchFamily="34" charset="0"/>
              </a:rPr>
              <a:t>EMPLOYMENT RATE</a:t>
            </a:r>
          </a:p>
        </p:txBody>
      </p:sp>
      <p:sp>
        <p:nvSpPr>
          <p:cNvPr id="9" name="TextBox 8"/>
          <p:cNvSpPr txBox="1"/>
          <p:nvPr/>
        </p:nvSpPr>
        <p:spPr>
          <a:xfrm>
            <a:off x="107977" y="2400303"/>
            <a:ext cx="2438400" cy="923330"/>
          </a:xfrm>
          <a:prstGeom prst="rect">
            <a:avLst/>
          </a:prstGeom>
          <a:noFill/>
          <a:ln>
            <a:noFill/>
          </a:ln>
        </p:spPr>
        <p:txBody>
          <a:bodyPr wrap="square" rtlCol="0">
            <a:spAutoFit/>
          </a:bodyPr>
          <a:lstStyle/>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2</a:t>
            </a:r>
            <a:r>
              <a:rPr lang="en-US" baseline="30000" dirty="0">
                <a:solidFill>
                  <a:prstClr val="black"/>
                </a:solidFill>
                <a:latin typeface="Arial" panose="020B0604020202020204" pitchFamily="34" charset="0"/>
                <a:cs typeface="Arial" panose="020B0604020202020204" pitchFamily="34" charset="0"/>
              </a:rPr>
              <a:t>nd</a:t>
            </a:r>
            <a:r>
              <a:rPr lang="en-US" dirty="0">
                <a:solidFill>
                  <a:prstClr val="black"/>
                </a:solidFill>
                <a:latin typeface="Arial" panose="020B0604020202020204" pitchFamily="34" charset="0"/>
                <a:cs typeface="Arial" panose="020B0604020202020204" pitchFamily="34" charset="0"/>
              </a:rPr>
              <a:t> Quarter after Exit </a:t>
            </a:r>
          </a:p>
          <a:p>
            <a:pPr eaLnBrk="0" fontAlgn="base" hangingPunct="0">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4</a:t>
            </a:r>
            <a:r>
              <a:rPr lang="en-US" baseline="30000" dirty="0">
                <a:solidFill>
                  <a:prstClr val="black"/>
                </a:solidFill>
                <a:latin typeface="Arial" panose="020B0604020202020204" pitchFamily="34" charset="0"/>
                <a:cs typeface="Arial" panose="020B0604020202020204" pitchFamily="34" charset="0"/>
              </a:rPr>
              <a:t>th</a:t>
            </a:r>
            <a:r>
              <a:rPr lang="en-US" dirty="0">
                <a:solidFill>
                  <a:prstClr val="black"/>
                </a:solidFill>
                <a:latin typeface="Arial" panose="020B0604020202020204" pitchFamily="34" charset="0"/>
                <a:cs typeface="Arial" panose="020B0604020202020204" pitchFamily="34" charset="0"/>
              </a:rPr>
              <a:t> Quarter after Exit</a:t>
            </a:r>
          </a:p>
        </p:txBody>
      </p:sp>
      <p:sp>
        <p:nvSpPr>
          <p:cNvPr id="10" name="Rectangle 9"/>
          <p:cNvSpPr/>
          <p:nvPr/>
        </p:nvSpPr>
        <p:spPr>
          <a:xfrm>
            <a:off x="3269922" y="1832140"/>
            <a:ext cx="2438400" cy="533400"/>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1" name="Rectangle 10"/>
          <p:cNvSpPr/>
          <p:nvPr/>
        </p:nvSpPr>
        <p:spPr>
          <a:xfrm>
            <a:off x="3269922" y="2365540"/>
            <a:ext cx="2438400" cy="1447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2" name="TextBox 11"/>
          <p:cNvSpPr txBox="1"/>
          <p:nvPr/>
        </p:nvSpPr>
        <p:spPr>
          <a:xfrm>
            <a:off x="3269981" y="1961333"/>
            <a:ext cx="2438399" cy="338554"/>
          </a:xfrm>
          <a:prstGeom prst="rect">
            <a:avLst/>
          </a:prstGeom>
          <a:noFill/>
          <a:ln>
            <a:noFill/>
          </a:ln>
        </p:spPr>
        <p:txBody>
          <a:bodyPr wrap="square" rtlCol="0">
            <a:spAutoFit/>
          </a:bodyPr>
          <a:lstStyle/>
          <a:p>
            <a:pPr algn="ctr" eaLnBrk="0" fontAlgn="base" hangingPunct="0">
              <a:spcBef>
                <a:spcPct val="0"/>
              </a:spcBef>
              <a:spcAft>
                <a:spcPct val="0"/>
              </a:spcAft>
            </a:pPr>
            <a:r>
              <a:rPr lang="en-US" sz="1600" b="1" dirty="0">
                <a:solidFill>
                  <a:prstClr val="white"/>
                </a:solidFill>
                <a:latin typeface="Arial" panose="020B0604020202020204" pitchFamily="34" charset="0"/>
                <a:cs typeface="Arial" panose="020B0604020202020204" pitchFamily="34" charset="0"/>
              </a:rPr>
              <a:t>MEDIAN EARNINGS</a:t>
            </a:r>
          </a:p>
        </p:txBody>
      </p:sp>
      <p:sp>
        <p:nvSpPr>
          <p:cNvPr id="13" name="TextBox 12"/>
          <p:cNvSpPr txBox="1"/>
          <p:nvPr/>
        </p:nvSpPr>
        <p:spPr>
          <a:xfrm>
            <a:off x="3261544" y="2508103"/>
            <a:ext cx="2446835" cy="646331"/>
          </a:xfrm>
          <a:prstGeom prst="rect">
            <a:avLst/>
          </a:prstGeom>
          <a:noFill/>
          <a:ln>
            <a:noFill/>
          </a:ln>
        </p:spPr>
        <p:txBody>
          <a:bodyPr wrap="square" rtlCol="0">
            <a:spAutoFit/>
          </a:bodyPr>
          <a:lstStyle/>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2</a:t>
            </a:r>
            <a:r>
              <a:rPr lang="en-US" baseline="30000" dirty="0">
                <a:solidFill>
                  <a:prstClr val="black"/>
                </a:solidFill>
                <a:latin typeface="Arial" panose="020B0604020202020204" pitchFamily="34" charset="0"/>
                <a:cs typeface="Arial" panose="020B0604020202020204" pitchFamily="34" charset="0"/>
              </a:rPr>
              <a:t>nd</a:t>
            </a:r>
            <a:r>
              <a:rPr lang="en-US" dirty="0">
                <a:solidFill>
                  <a:prstClr val="black"/>
                </a:solidFill>
                <a:latin typeface="Arial" panose="020B0604020202020204" pitchFamily="34" charset="0"/>
                <a:cs typeface="Arial" panose="020B0604020202020204" pitchFamily="34" charset="0"/>
              </a:rPr>
              <a:t> Quarter after Exit </a:t>
            </a:r>
          </a:p>
          <a:p>
            <a:pPr eaLnBrk="0" fontAlgn="base" hangingPunct="0">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p:txBody>
      </p:sp>
      <p:sp>
        <p:nvSpPr>
          <p:cNvPr id="15" name="Rectangle 14"/>
          <p:cNvSpPr/>
          <p:nvPr/>
        </p:nvSpPr>
        <p:spPr>
          <a:xfrm>
            <a:off x="6350222" y="2365540"/>
            <a:ext cx="2438400" cy="1447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6" name="TextBox 15"/>
          <p:cNvSpPr txBox="1"/>
          <p:nvPr/>
        </p:nvSpPr>
        <p:spPr>
          <a:xfrm>
            <a:off x="6350222" y="1850680"/>
            <a:ext cx="2438400" cy="584775"/>
          </a:xfrm>
          <a:prstGeom prst="rect">
            <a:avLst/>
          </a:prstGeom>
          <a:solidFill>
            <a:srgbClr val="666633"/>
          </a:solidFill>
          <a:ln>
            <a:noFill/>
          </a:ln>
        </p:spPr>
        <p:txBody>
          <a:bodyPr wrap="square" rtlCol="0">
            <a:spAutoFit/>
          </a:bodyPr>
          <a:lstStyle/>
          <a:p>
            <a:pPr algn="ctr" eaLnBrk="0" fontAlgn="base" hangingPunct="0">
              <a:spcBef>
                <a:spcPct val="0"/>
              </a:spcBef>
              <a:spcAft>
                <a:spcPct val="0"/>
              </a:spcAft>
            </a:pPr>
            <a:r>
              <a:rPr lang="en-US" sz="1600" b="1" dirty="0">
                <a:solidFill>
                  <a:prstClr val="white"/>
                </a:solidFill>
                <a:latin typeface="Arial" panose="020B0604020202020204" pitchFamily="34" charset="0"/>
                <a:cs typeface="Arial" panose="020B0604020202020204" pitchFamily="34" charset="0"/>
              </a:rPr>
              <a:t>CREDENTIAL ATTAINMENT</a:t>
            </a:r>
          </a:p>
        </p:txBody>
      </p:sp>
      <p:sp>
        <p:nvSpPr>
          <p:cNvPr id="17" name="TextBox 16"/>
          <p:cNvSpPr txBox="1"/>
          <p:nvPr/>
        </p:nvSpPr>
        <p:spPr>
          <a:xfrm>
            <a:off x="6350222" y="2541962"/>
            <a:ext cx="2438400" cy="1446550"/>
          </a:xfrm>
          <a:prstGeom prst="rect">
            <a:avLst/>
          </a:prstGeom>
          <a:noFill/>
          <a:ln>
            <a:noFill/>
          </a:ln>
        </p:spPr>
        <p:txBody>
          <a:bodyPr wrap="square" rtlCol="0">
            <a:spAutoFit/>
          </a:bodyPr>
          <a:lstStyle/>
          <a:p>
            <a:pPr algn="ct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Attaining a diploma and/or a recognized post-secondary credential</a:t>
            </a:r>
          </a:p>
          <a:p>
            <a:pPr eaLnBrk="0" fontAlgn="base" hangingPunct="0">
              <a:spcBef>
                <a:spcPct val="0"/>
              </a:spcBef>
              <a:spcAft>
                <a:spcPct val="0"/>
              </a:spcAft>
            </a:pPr>
            <a:endParaRPr lang="en-US" sz="1600" dirty="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1752600" y="4114800"/>
            <a:ext cx="24384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9" name="Rectangle 18"/>
          <p:cNvSpPr/>
          <p:nvPr/>
        </p:nvSpPr>
        <p:spPr>
          <a:xfrm>
            <a:off x="1752600" y="4648200"/>
            <a:ext cx="2438400" cy="1447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0" name="TextBox 19"/>
          <p:cNvSpPr txBox="1"/>
          <p:nvPr/>
        </p:nvSpPr>
        <p:spPr>
          <a:xfrm>
            <a:off x="1752623" y="4112411"/>
            <a:ext cx="2438401" cy="584775"/>
          </a:xfrm>
          <a:prstGeom prst="rect">
            <a:avLst/>
          </a:prstGeom>
          <a:solidFill>
            <a:srgbClr val="666633"/>
          </a:solidFill>
          <a:ln>
            <a:noFill/>
          </a:ln>
        </p:spPr>
        <p:txBody>
          <a:bodyPr wrap="square" rtlCol="0">
            <a:spAutoFit/>
          </a:bodyPr>
          <a:lstStyle/>
          <a:p>
            <a:pPr algn="ctr" eaLnBrk="0" fontAlgn="base" hangingPunct="0">
              <a:spcBef>
                <a:spcPct val="0"/>
              </a:spcBef>
              <a:spcAft>
                <a:spcPct val="0"/>
              </a:spcAft>
            </a:pPr>
            <a:r>
              <a:rPr lang="en-US" sz="1600" b="1" dirty="0">
                <a:solidFill>
                  <a:prstClr val="white"/>
                </a:solidFill>
                <a:latin typeface="Arial" panose="020B0604020202020204" pitchFamily="34" charset="0"/>
                <a:cs typeface="Arial" panose="020B0604020202020204" pitchFamily="34" charset="0"/>
              </a:rPr>
              <a:t>MEASURABLE </a:t>
            </a:r>
          </a:p>
          <a:p>
            <a:pPr algn="ctr" eaLnBrk="0" fontAlgn="base" hangingPunct="0">
              <a:spcBef>
                <a:spcPct val="0"/>
              </a:spcBef>
              <a:spcAft>
                <a:spcPct val="0"/>
              </a:spcAft>
            </a:pPr>
            <a:r>
              <a:rPr lang="en-US" sz="1600" b="1" dirty="0">
                <a:solidFill>
                  <a:prstClr val="white"/>
                </a:solidFill>
                <a:latin typeface="Arial" panose="020B0604020202020204" pitchFamily="34" charset="0"/>
                <a:cs typeface="Arial" panose="020B0604020202020204" pitchFamily="34" charset="0"/>
              </a:rPr>
              <a:t>SKILLS GAIN</a:t>
            </a:r>
          </a:p>
        </p:txBody>
      </p:sp>
      <p:sp>
        <p:nvSpPr>
          <p:cNvPr id="21" name="TextBox 20"/>
          <p:cNvSpPr txBox="1"/>
          <p:nvPr/>
        </p:nvSpPr>
        <p:spPr>
          <a:xfrm>
            <a:off x="1752623" y="4790704"/>
            <a:ext cx="2438401" cy="923330"/>
          </a:xfrm>
          <a:prstGeom prst="rect">
            <a:avLst/>
          </a:prstGeom>
          <a:noFill/>
          <a:ln>
            <a:noFill/>
          </a:ln>
        </p:spPr>
        <p:txBody>
          <a:bodyPr wrap="square" rtlCol="0">
            <a:spAutoFit/>
          </a:bodyPr>
          <a:lstStyle/>
          <a:p>
            <a:pPr algn="ct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Progress toward attaining credential or employment</a:t>
            </a:r>
          </a:p>
        </p:txBody>
      </p:sp>
      <p:sp>
        <p:nvSpPr>
          <p:cNvPr id="22" name="Rectangle 21"/>
          <p:cNvSpPr/>
          <p:nvPr/>
        </p:nvSpPr>
        <p:spPr>
          <a:xfrm>
            <a:off x="4800601" y="4114800"/>
            <a:ext cx="2438400" cy="533400"/>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3" name="Rectangle 22"/>
          <p:cNvSpPr/>
          <p:nvPr/>
        </p:nvSpPr>
        <p:spPr>
          <a:xfrm>
            <a:off x="4800601" y="4648200"/>
            <a:ext cx="2438400" cy="1447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4" name="TextBox 23"/>
          <p:cNvSpPr txBox="1"/>
          <p:nvPr/>
        </p:nvSpPr>
        <p:spPr>
          <a:xfrm>
            <a:off x="4800659" y="4112411"/>
            <a:ext cx="2438401" cy="584775"/>
          </a:xfrm>
          <a:prstGeom prst="rect">
            <a:avLst/>
          </a:prstGeom>
          <a:noFill/>
          <a:ln>
            <a:noFill/>
          </a:ln>
        </p:spPr>
        <p:txBody>
          <a:bodyPr wrap="square" rtlCol="0">
            <a:spAutoFit/>
          </a:bodyPr>
          <a:lstStyle/>
          <a:p>
            <a:pPr algn="ctr" eaLnBrk="0" fontAlgn="base" hangingPunct="0">
              <a:spcBef>
                <a:spcPct val="0"/>
              </a:spcBef>
              <a:spcAft>
                <a:spcPct val="0"/>
              </a:spcAft>
            </a:pPr>
            <a:r>
              <a:rPr lang="en-US" sz="1600" b="1" dirty="0">
                <a:solidFill>
                  <a:prstClr val="white"/>
                </a:solidFill>
                <a:latin typeface="Arial" panose="020B0604020202020204" pitchFamily="34" charset="0"/>
                <a:cs typeface="Arial" panose="020B0604020202020204" pitchFamily="34" charset="0"/>
              </a:rPr>
              <a:t>EFFECTIVENESS IN SERVING EMPLOYERS</a:t>
            </a:r>
          </a:p>
        </p:txBody>
      </p:sp>
      <p:sp>
        <p:nvSpPr>
          <p:cNvPr id="25" name="TextBox 24"/>
          <p:cNvSpPr txBox="1"/>
          <p:nvPr/>
        </p:nvSpPr>
        <p:spPr>
          <a:xfrm>
            <a:off x="4800659" y="4790704"/>
            <a:ext cx="2438401" cy="646331"/>
          </a:xfrm>
          <a:prstGeom prst="rect">
            <a:avLst/>
          </a:prstGeom>
          <a:noFill/>
          <a:ln>
            <a:noFill/>
          </a:ln>
        </p:spPr>
        <p:txBody>
          <a:bodyPr wrap="square" rtlCol="0">
            <a:spAutoFit/>
          </a:bodyPr>
          <a:lstStyle/>
          <a:p>
            <a:pPr algn="ct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Measure yet to be defined</a:t>
            </a:r>
          </a:p>
        </p:txBody>
      </p:sp>
      <p:sp>
        <p:nvSpPr>
          <p:cNvPr id="2" name="Slide Number Placeholder 1"/>
          <p:cNvSpPr>
            <a:spLocks noGrp="1"/>
          </p:cNvSpPr>
          <p:nvPr>
            <p:ph type="sldNum" sz="quarter" idx="12"/>
          </p:nvPr>
        </p:nvSpPr>
        <p:spPr>
          <a:xfrm>
            <a:off x="609600" y="6553200"/>
            <a:ext cx="381000" cy="304800"/>
          </a:xfrm>
        </p:spPr>
        <p:txBody>
          <a:bodyPr/>
          <a:lstStyle/>
          <a:p>
            <a:pPr eaLnBrk="0" fontAlgn="base" hangingPunct="0">
              <a:spcBef>
                <a:spcPct val="0"/>
              </a:spcBef>
              <a:spcAft>
                <a:spcPct val="0"/>
              </a:spcAft>
            </a:pPr>
            <a:fld id="{3D730801-C446-4D34-B559-B4058342017C}" type="slidenum">
              <a:rPr lang="en-US" sz="1200" smtClean="0">
                <a:solidFill>
                  <a:prstClr val="black">
                    <a:tint val="75000"/>
                  </a:prstClr>
                </a:solidFill>
              </a:rPr>
              <a:pPr eaLnBrk="0" fontAlgn="base" hangingPunct="0">
                <a:spcBef>
                  <a:spcPct val="0"/>
                </a:spcBef>
                <a:spcAft>
                  <a:spcPct val="0"/>
                </a:spcAft>
              </a:pPr>
              <a:t>54</a:t>
            </a:fld>
            <a:endParaRPr lang="en-US" sz="1200" dirty="0">
              <a:solidFill>
                <a:prstClr val="black">
                  <a:tint val="75000"/>
                </a:prstClr>
              </a:solidFill>
            </a:endParaRPr>
          </a:p>
        </p:txBody>
      </p:sp>
    </p:spTree>
    <p:extLst>
      <p:ext uri="{BB962C8B-B14F-4D97-AF65-F5344CB8AC3E}">
        <p14:creationId xmlns:p14="http://schemas.microsoft.com/office/powerpoint/2010/main" val="10527147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228600"/>
            <a:ext cx="9144000" cy="8382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900" b="1" dirty="0" smtClean="0">
                <a:solidFill>
                  <a:prstClr val="white"/>
                </a:solidFill>
                <a:latin typeface="Arial" charset="0"/>
              </a:rPr>
              <a:t>FY 2016 JOB PLACEMENT DATA BY OCCUPATION</a:t>
            </a:r>
          </a:p>
        </p:txBody>
      </p:sp>
      <p:graphicFrame>
        <p:nvGraphicFramePr>
          <p:cNvPr id="5" name="Chart 4"/>
          <p:cNvGraphicFramePr>
            <a:graphicFrameLocks/>
          </p:cNvGraphicFramePr>
          <p:nvPr>
            <p:extLst>
              <p:ext uri="{D42A27DB-BD31-4B8C-83A1-F6EECF244321}">
                <p14:modId xmlns:p14="http://schemas.microsoft.com/office/powerpoint/2010/main" val="497032636"/>
              </p:ext>
            </p:extLst>
          </p:nvPr>
        </p:nvGraphicFramePr>
        <p:xfrm>
          <a:off x="914401" y="1066806"/>
          <a:ext cx="7723910" cy="4932219"/>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a:xfrm>
            <a:off x="609600" y="6553200"/>
            <a:ext cx="457200" cy="228600"/>
          </a:xfrm>
        </p:spPr>
        <p:txBody>
          <a:bodyPr/>
          <a:lstStyle/>
          <a:p>
            <a:pPr eaLnBrk="0" fontAlgn="base" hangingPunct="0">
              <a:spcBef>
                <a:spcPct val="0"/>
              </a:spcBef>
              <a:spcAft>
                <a:spcPct val="0"/>
              </a:spcAft>
            </a:pPr>
            <a:fld id="{3D730801-C446-4D34-B559-B4058342017C}" type="slidenum">
              <a:rPr lang="en-US" sz="1200" smtClean="0">
                <a:solidFill>
                  <a:prstClr val="black">
                    <a:tint val="75000"/>
                  </a:prstClr>
                </a:solidFill>
              </a:rPr>
              <a:pPr eaLnBrk="0" fontAlgn="base" hangingPunct="0">
                <a:spcBef>
                  <a:spcPct val="0"/>
                </a:spcBef>
                <a:spcAft>
                  <a:spcPct val="0"/>
                </a:spcAft>
              </a:pPr>
              <a:t>55</a:t>
            </a:fld>
            <a:endParaRPr lang="en-US" sz="1200" dirty="0">
              <a:solidFill>
                <a:prstClr val="black">
                  <a:tint val="75000"/>
                </a:prstClr>
              </a:solidFill>
            </a:endParaRPr>
          </a:p>
        </p:txBody>
      </p:sp>
    </p:spTree>
    <p:extLst>
      <p:ext uri="{BB962C8B-B14F-4D97-AF65-F5344CB8AC3E}">
        <p14:creationId xmlns:p14="http://schemas.microsoft.com/office/powerpoint/2010/main" val="35002497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0" y="228600"/>
            <a:ext cx="9144000" cy="838200"/>
          </a:xfrm>
          <a:prstGeom prst="rect">
            <a:avLst/>
          </a:prstGeom>
        </p:spPr>
        <p:txBody>
          <a:bodyP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900" b="1" dirty="0" smtClean="0">
                <a:solidFill>
                  <a:prstClr val="white"/>
                </a:solidFill>
                <a:latin typeface="Arial" charset="0"/>
              </a:rPr>
              <a:t>VOCATIONAL REHABILITATION SERVICES </a:t>
            </a:r>
          </a:p>
          <a:p>
            <a:pPr algn="ctr">
              <a:defRPr/>
            </a:pPr>
            <a:r>
              <a:rPr lang="en-US" sz="2900" b="1" dirty="0" smtClean="0">
                <a:solidFill>
                  <a:prstClr val="white"/>
                </a:solidFill>
                <a:latin typeface="Arial" charset="0"/>
              </a:rPr>
              <a:t>ARE A GOOD INVESTMENT</a:t>
            </a:r>
            <a:endParaRPr lang="en-US" sz="2900" b="1" u="sng" dirty="0" smtClean="0">
              <a:solidFill>
                <a:prstClr val="white"/>
              </a:solidFill>
              <a:latin typeface="Arial" charset="0"/>
            </a:endParaRPr>
          </a:p>
        </p:txBody>
      </p:sp>
      <p:sp>
        <p:nvSpPr>
          <p:cNvPr id="2" name="TextBox 1"/>
          <p:cNvSpPr txBox="1"/>
          <p:nvPr/>
        </p:nvSpPr>
        <p:spPr>
          <a:xfrm>
            <a:off x="455813" y="2564603"/>
            <a:ext cx="8619667" cy="1723549"/>
          </a:xfrm>
          <a:prstGeom prst="rect">
            <a:avLst/>
          </a:prstGeom>
          <a:noFill/>
        </p:spPr>
        <p:txBody>
          <a:bodyPr wrap="none" rtlCol="0">
            <a:spAutoFit/>
          </a:bodyPr>
          <a:lstStyle/>
          <a:p>
            <a:pPr eaLnBrk="0" fontAlgn="base" hangingPunct="0">
              <a:spcBef>
                <a:spcPct val="0"/>
              </a:spcBef>
              <a:spcAft>
                <a:spcPct val="0"/>
              </a:spcAft>
            </a:pPr>
            <a:r>
              <a:rPr lang="en-US" sz="2000" b="1" dirty="0">
                <a:solidFill>
                  <a:prstClr val="black"/>
                </a:solidFill>
                <a:latin typeface="Arial" panose="020B0604020202020204" pitchFamily="34" charset="0"/>
                <a:cs typeface="Arial" panose="020B0604020202020204" pitchFamily="34" charset="0"/>
              </a:rPr>
              <a:t>On Average:</a:t>
            </a:r>
            <a:endParaRPr lang="en-US"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600" dirty="0">
                <a:solidFill>
                  <a:prstClr val="black"/>
                </a:solidFill>
                <a:latin typeface="Arial" panose="020B0604020202020204" pitchFamily="34" charset="0"/>
                <a:cs typeface="Arial" panose="020B0604020202020204" pitchFamily="34" charset="0"/>
              </a:rPr>
              <a:t>Oregon’s contribution is paid back in state taxes in approximately </a:t>
            </a:r>
            <a:r>
              <a:rPr lang="en-US" sz="2000" b="1" dirty="0">
                <a:solidFill>
                  <a:prstClr val="black"/>
                </a:solidFill>
                <a:latin typeface="Arial" panose="020B0604020202020204" pitchFamily="34" charset="0"/>
                <a:cs typeface="Arial" panose="020B0604020202020204" pitchFamily="34" charset="0"/>
              </a:rPr>
              <a:t>15 months</a:t>
            </a:r>
          </a:p>
          <a:p>
            <a:pPr eaLnBrk="0" fontAlgn="base" hangingPunct="0">
              <a:spcBef>
                <a:spcPct val="0"/>
              </a:spcBef>
              <a:spcAft>
                <a:spcPct val="0"/>
              </a:spcAft>
            </a:pPr>
            <a:r>
              <a:rPr lang="en-US" sz="1600" dirty="0">
                <a:solidFill>
                  <a:prstClr val="black"/>
                </a:solidFill>
                <a:latin typeface="Arial" panose="020B0604020202020204" pitchFamily="34" charset="0"/>
                <a:cs typeface="Arial" panose="020B0604020202020204" pitchFamily="34" charset="0"/>
              </a:rPr>
              <a:t>The Federal contribution is paid back in federal taxes in less than </a:t>
            </a:r>
            <a:r>
              <a:rPr lang="en-US" sz="2000" b="1" dirty="0">
                <a:solidFill>
                  <a:prstClr val="black"/>
                </a:solidFill>
                <a:latin typeface="Arial" panose="020B0604020202020204" pitchFamily="34" charset="0"/>
                <a:cs typeface="Arial" panose="020B0604020202020204" pitchFamily="34" charset="0"/>
              </a:rPr>
              <a:t>28 months</a:t>
            </a:r>
          </a:p>
          <a:p>
            <a:pPr eaLnBrk="0" fontAlgn="base" hangingPunct="0">
              <a:spcBef>
                <a:spcPct val="0"/>
              </a:spcBef>
              <a:spcAft>
                <a:spcPct val="0"/>
              </a:spcAft>
            </a:pPr>
            <a:endParaRPr lang="en-US" sz="10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2000" b="1" dirty="0">
                <a:solidFill>
                  <a:prstClr val="black"/>
                </a:solidFill>
                <a:latin typeface="Arial" panose="020B0604020202020204" pitchFamily="34" charset="0"/>
                <a:cs typeface="Arial" panose="020B0604020202020204" pitchFamily="34" charset="0"/>
              </a:rPr>
              <a:t>Services Reduce Dependence on Public Assistance:</a:t>
            </a:r>
          </a:p>
          <a:p>
            <a:pPr eaLnBrk="0" fontAlgn="base" hangingPunct="0">
              <a:spcBef>
                <a:spcPct val="0"/>
              </a:spcBef>
              <a:spcAft>
                <a:spcPct val="0"/>
              </a:spcAft>
            </a:pPr>
            <a:r>
              <a:rPr lang="en-US" sz="1600" dirty="0">
                <a:solidFill>
                  <a:prstClr val="black"/>
                </a:solidFill>
                <a:latin typeface="Arial" panose="020B0604020202020204" pitchFamily="34" charset="0"/>
                <a:cs typeface="Arial" panose="020B0604020202020204" pitchFamily="34" charset="0"/>
              </a:rPr>
              <a:t>Successfully employed clients are less likely to be dependent on public assistance programs.</a:t>
            </a:r>
            <a:endParaRPr lang="en-US" sz="2400" dirty="0">
              <a:solidFill>
                <a:prstClr val="black"/>
              </a:solidFill>
              <a:latin typeface="Times New Roman" pitchFamily="18" charset="0"/>
            </a:endParaRPr>
          </a:p>
        </p:txBody>
      </p:sp>
      <p:sp>
        <p:nvSpPr>
          <p:cNvPr id="5" name="Pentagon 4"/>
          <p:cNvSpPr/>
          <p:nvPr/>
        </p:nvSpPr>
        <p:spPr>
          <a:xfrm>
            <a:off x="183677" y="1585428"/>
            <a:ext cx="4388325" cy="914400"/>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8" name="Pentagon 7"/>
          <p:cNvSpPr/>
          <p:nvPr/>
        </p:nvSpPr>
        <p:spPr>
          <a:xfrm flipH="1">
            <a:off x="4419615" y="1585428"/>
            <a:ext cx="4563035" cy="914400"/>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TextBox 6"/>
          <p:cNvSpPr txBox="1"/>
          <p:nvPr/>
        </p:nvSpPr>
        <p:spPr>
          <a:xfrm>
            <a:off x="1135711" y="2145268"/>
            <a:ext cx="2099678" cy="369332"/>
          </a:xfrm>
          <a:prstGeom prst="rect">
            <a:avLst/>
          </a:prstGeom>
          <a:noFill/>
        </p:spPr>
        <p:txBody>
          <a:bodyPr wrap="none" rtlCol="0">
            <a:spAutoFit/>
          </a:bodyPr>
          <a:lstStyle/>
          <a:p>
            <a:pPr algn="ct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FEDERAL FUNDS</a:t>
            </a:r>
          </a:p>
        </p:txBody>
      </p:sp>
      <p:sp>
        <p:nvSpPr>
          <p:cNvPr id="12" name="TextBox 11"/>
          <p:cNvSpPr txBox="1"/>
          <p:nvPr/>
        </p:nvSpPr>
        <p:spPr>
          <a:xfrm>
            <a:off x="1153985" y="1541486"/>
            <a:ext cx="2254143" cy="769441"/>
          </a:xfrm>
          <a:prstGeom prst="rect">
            <a:avLst/>
          </a:prstGeom>
          <a:noFill/>
        </p:spPr>
        <p:txBody>
          <a:bodyPr wrap="none" rtlCol="0">
            <a:spAutoFit/>
          </a:bodyPr>
          <a:lstStyle/>
          <a:p>
            <a:pPr algn="ctr" eaLnBrk="0" fontAlgn="base" hangingPunct="0">
              <a:spcBef>
                <a:spcPct val="0"/>
              </a:spcBef>
              <a:spcAft>
                <a:spcPct val="0"/>
              </a:spcAft>
            </a:pPr>
            <a:r>
              <a:rPr lang="en-US" sz="4400" dirty="0">
                <a:solidFill>
                  <a:prstClr val="white"/>
                </a:solidFill>
                <a:latin typeface="Arial Black" panose="020B0A04020102020204" pitchFamily="34" charset="0"/>
              </a:rPr>
              <a:t>78.7% </a:t>
            </a:r>
          </a:p>
        </p:txBody>
      </p:sp>
      <p:sp>
        <p:nvSpPr>
          <p:cNvPr id="13" name="TextBox 12"/>
          <p:cNvSpPr txBox="1"/>
          <p:nvPr/>
        </p:nvSpPr>
        <p:spPr>
          <a:xfrm>
            <a:off x="5305356" y="2145268"/>
            <a:ext cx="3018776" cy="369332"/>
          </a:xfrm>
          <a:prstGeom prst="rect">
            <a:avLst/>
          </a:prstGeom>
          <a:noFill/>
        </p:spPr>
        <p:txBody>
          <a:bodyPr wrap="none" rtlCol="0">
            <a:spAutoFit/>
          </a:bodyPr>
          <a:lstStyle/>
          <a:p>
            <a:pPr algn="ct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GENERAL/OTHER FUNDS</a:t>
            </a:r>
          </a:p>
        </p:txBody>
      </p:sp>
      <p:sp>
        <p:nvSpPr>
          <p:cNvPr id="14" name="TextBox 13"/>
          <p:cNvSpPr txBox="1"/>
          <p:nvPr/>
        </p:nvSpPr>
        <p:spPr>
          <a:xfrm>
            <a:off x="5724446" y="1541486"/>
            <a:ext cx="2254143" cy="769441"/>
          </a:xfrm>
          <a:prstGeom prst="rect">
            <a:avLst/>
          </a:prstGeom>
          <a:noFill/>
        </p:spPr>
        <p:txBody>
          <a:bodyPr wrap="none" rtlCol="0">
            <a:spAutoFit/>
          </a:bodyPr>
          <a:lstStyle/>
          <a:p>
            <a:pPr algn="ctr" eaLnBrk="0" fontAlgn="base" hangingPunct="0">
              <a:spcBef>
                <a:spcPct val="0"/>
              </a:spcBef>
              <a:spcAft>
                <a:spcPct val="0"/>
              </a:spcAft>
            </a:pPr>
            <a:r>
              <a:rPr lang="en-US" sz="4400" dirty="0">
                <a:solidFill>
                  <a:prstClr val="white"/>
                </a:solidFill>
                <a:latin typeface="Arial Black" panose="020B0A04020102020204" pitchFamily="34" charset="0"/>
              </a:rPr>
              <a:t>21.3% </a:t>
            </a:r>
          </a:p>
        </p:txBody>
      </p:sp>
      <p:sp>
        <p:nvSpPr>
          <p:cNvPr id="15" name="TextBox 14"/>
          <p:cNvSpPr txBox="1"/>
          <p:nvPr/>
        </p:nvSpPr>
        <p:spPr>
          <a:xfrm>
            <a:off x="1032986" y="1012756"/>
            <a:ext cx="6773226" cy="830997"/>
          </a:xfrm>
          <a:prstGeom prst="rect">
            <a:avLst/>
          </a:prstGeom>
          <a:noFill/>
        </p:spPr>
        <p:txBody>
          <a:bodyPr wrap="square" rtlCol="0">
            <a:spAutoFit/>
          </a:bodyPr>
          <a:lstStyle/>
          <a:p>
            <a:pPr algn="ctr" eaLnBrk="0" fontAlgn="base" hangingPunct="0">
              <a:spcBef>
                <a:spcPct val="0"/>
              </a:spcBef>
              <a:spcAft>
                <a:spcPct val="0"/>
              </a:spcAft>
            </a:pPr>
            <a:r>
              <a:rPr lang="en-US" sz="1600" b="1" i="1" dirty="0">
                <a:solidFill>
                  <a:prstClr val="black"/>
                </a:solidFill>
                <a:latin typeface="Arial Black" panose="020B0A04020102020204" pitchFamily="34" charset="0"/>
                <a:cs typeface="Arial" panose="020B0604020202020204" pitchFamily="34" charset="0"/>
              </a:rPr>
              <a:t>Successfully Employed Clients Pay State and Federal Taxes Throughout Their Working Life!</a:t>
            </a:r>
          </a:p>
          <a:p>
            <a:pPr eaLnBrk="0" fontAlgn="base" hangingPunct="0">
              <a:spcBef>
                <a:spcPct val="0"/>
              </a:spcBef>
              <a:spcAft>
                <a:spcPct val="0"/>
              </a:spcAft>
            </a:pPr>
            <a:endParaRPr lang="en-US" sz="1600" dirty="0">
              <a:solidFill>
                <a:prstClr val="black"/>
              </a:solidFill>
              <a:latin typeface="Arial Black" panose="020B0A04020102020204" pitchFamily="34" charset="0"/>
            </a:endParaRPr>
          </a:p>
        </p:txBody>
      </p:sp>
      <p:graphicFrame>
        <p:nvGraphicFramePr>
          <p:cNvPr id="16" name="Diagram 15"/>
          <p:cNvGraphicFramePr/>
          <p:nvPr>
            <p:extLst>
              <p:ext uri="{D42A27DB-BD31-4B8C-83A1-F6EECF244321}">
                <p14:modId xmlns:p14="http://schemas.microsoft.com/office/powerpoint/2010/main" val="383737995"/>
              </p:ext>
            </p:extLst>
          </p:nvPr>
        </p:nvGraphicFramePr>
        <p:xfrm>
          <a:off x="179294" y="4945614"/>
          <a:ext cx="3581400" cy="121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p:cNvGraphicFramePr/>
          <p:nvPr>
            <p:extLst>
              <p:ext uri="{D42A27DB-BD31-4B8C-83A1-F6EECF244321}">
                <p14:modId xmlns:p14="http://schemas.microsoft.com/office/powerpoint/2010/main" val="1679678747"/>
              </p:ext>
            </p:extLst>
          </p:nvPr>
        </p:nvGraphicFramePr>
        <p:xfrm>
          <a:off x="5401235" y="4953000"/>
          <a:ext cx="3581400" cy="1219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Rectangle 17"/>
          <p:cNvSpPr/>
          <p:nvPr/>
        </p:nvSpPr>
        <p:spPr>
          <a:xfrm>
            <a:off x="201814" y="4248940"/>
            <a:ext cx="3558880" cy="762000"/>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9" name="TextBox 18"/>
          <p:cNvSpPr txBox="1"/>
          <p:nvPr/>
        </p:nvSpPr>
        <p:spPr>
          <a:xfrm>
            <a:off x="148476" y="4249340"/>
            <a:ext cx="3697043" cy="692497"/>
          </a:xfrm>
          <a:prstGeom prst="rect">
            <a:avLst/>
          </a:prstGeom>
          <a:noFill/>
        </p:spPr>
        <p:txBody>
          <a:bodyPr wrap="square" rtlCol="0">
            <a:spAutoFit/>
          </a:bodyPr>
          <a:lstStyle/>
          <a:p>
            <a:pPr eaLnBrk="0" fontAlgn="base" hangingPunct="0">
              <a:spcBef>
                <a:spcPct val="0"/>
              </a:spcBef>
              <a:spcAft>
                <a:spcPct val="0"/>
              </a:spcAft>
            </a:pPr>
            <a:r>
              <a:rPr lang="en-US" sz="1300" b="1" dirty="0">
                <a:solidFill>
                  <a:prstClr val="white"/>
                </a:solidFill>
                <a:latin typeface="Arial" panose="020B0604020202020204" pitchFamily="34" charset="0"/>
                <a:cs typeface="Arial" panose="020B0604020202020204" pitchFamily="34" charset="0"/>
              </a:rPr>
              <a:t>Average Savings</a:t>
            </a:r>
            <a:r>
              <a:rPr lang="en-US" sz="1300" dirty="0">
                <a:solidFill>
                  <a:prstClr val="white"/>
                </a:solidFill>
                <a:latin typeface="Arial" panose="020B0604020202020204" pitchFamily="34" charset="0"/>
                <a:cs typeface="Arial" panose="020B0604020202020204" pitchFamily="34" charset="0"/>
              </a:rPr>
              <a:t> over a lifetime per individual Social Security recipient (Supplemental Security Income or SSI) who goes off benefits:</a:t>
            </a:r>
            <a:endParaRPr lang="en-US" sz="2400" dirty="0">
              <a:solidFill>
                <a:prstClr val="black"/>
              </a:solidFill>
              <a:latin typeface="Times New Roman" pitchFamily="18" charset="0"/>
            </a:endParaRPr>
          </a:p>
        </p:txBody>
      </p:sp>
      <p:sp>
        <p:nvSpPr>
          <p:cNvPr id="20" name="Rectangle 19"/>
          <p:cNvSpPr/>
          <p:nvPr/>
        </p:nvSpPr>
        <p:spPr>
          <a:xfrm>
            <a:off x="5409069" y="4272499"/>
            <a:ext cx="3558880" cy="762000"/>
          </a:xfrm>
          <a:prstGeom prst="rec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1" name="TextBox 20"/>
          <p:cNvSpPr txBox="1"/>
          <p:nvPr/>
        </p:nvSpPr>
        <p:spPr>
          <a:xfrm>
            <a:off x="5463921" y="4265085"/>
            <a:ext cx="3545881" cy="692497"/>
          </a:xfrm>
          <a:prstGeom prst="rect">
            <a:avLst/>
          </a:prstGeom>
          <a:noFill/>
        </p:spPr>
        <p:txBody>
          <a:bodyPr wrap="square" rtlCol="0">
            <a:spAutoFit/>
          </a:bodyPr>
          <a:lstStyle/>
          <a:p>
            <a:pPr eaLnBrk="0" fontAlgn="base" hangingPunct="0">
              <a:spcBef>
                <a:spcPct val="0"/>
              </a:spcBef>
              <a:spcAft>
                <a:spcPct val="0"/>
              </a:spcAft>
            </a:pPr>
            <a:r>
              <a:rPr lang="en-US" sz="1300" b="1" dirty="0">
                <a:solidFill>
                  <a:prstClr val="white"/>
                </a:solidFill>
                <a:latin typeface="Arial" panose="020B0604020202020204" pitchFamily="34" charset="0"/>
                <a:cs typeface="Arial" panose="020B0604020202020204" pitchFamily="34" charset="0"/>
              </a:rPr>
              <a:t>Average savings</a:t>
            </a:r>
            <a:r>
              <a:rPr lang="en-US" sz="1300" dirty="0">
                <a:solidFill>
                  <a:prstClr val="white"/>
                </a:solidFill>
                <a:latin typeface="Arial" panose="020B0604020202020204" pitchFamily="34" charset="0"/>
                <a:cs typeface="Arial" panose="020B0604020202020204" pitchFamily="34" charset="0"/>
              </a:rPr>
              <a:t> to the Oregon Health Plan over a lifetime per individual who goes off benefits:</a:t>
            </a:r>
          </a:p>
        </p:txBody>
      </p:sp>
      <p:sp>
        <p:nvSpPr>
          <p:cNvPr id="24" name="Sun 23"/>
          <p:cNvSpPr/>
          <p:nvPr/>
        </p:nvSpPr>
        <p:spPr>
          <a:xfrm>
            <a:off x="168037" y="3645254"/>
            <a:ext cx="278976" cy="293883"/>
          </a:xfrm>
          <a:prstGeom prst="su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5" name="Sun 24"/>
          <p:cNvSpPr/>
          <p:nvPr/>
        </p:nvSpPr>
        <p:spPr>
          <a:xfrm>
            <a:off x="152400" y="2590918"/>
            <a:ext cx="278976" cy="293883"/>
          </a:xfrm>
          <a:prstGeom prst="su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31" name="Left-Right Arrow Callout 30"/>
          <p:cNvSpPr/>
          <p:nvPr/>
        </p:nvSpPr>
        <p:spPr>
          <a:xfrm>
            <a:off x="3733799" y="4288035"/>
            <a:ext cx="1722121" cy="1807966"/>
          </a:xfrm>
          <a:prstGeom prst="leftRightArrowCallout">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32" name="TextBox 31"/>
          <p:cNvSpPr txBox="1"/>
          <p:nvPr/>
        </p:nvSpPr>
        <p:spPr>
          <a:xfrm>
            <a:off x="4071254" y="4470741"/>
            <a:ext cx="1060996" cy="1508105"/>
          </a:xfrm>
          <a:prstGeom prst="rect">
            <a:avLst/>
          </a:prstGeom>
          <a:noFill/>
        </p:spPr>
        <p:txBody>
          <a:bodyPr wrap="none" rtlCol="0">
            <a:spAutoFit/>
          </a:bodyPr>
          <a:lstStyle/>
          <a:p>
            <a:pPr algn="ctr" eaLnBrk="0" fontAlgn="base" hangingPunct="0">
              <a:spcBef>
                <a:spcPct val="0"/>
              </a:spcBef>
              <a:spcAft>
                <a:spcPct val="0"/>
              </a:spcAft>
            </a:pPr>
            <a:r>
              <a:rPr lang="en-US" sz="3200" b="1" dirty="0">
                <a:solidFill>
                  <a:prstClr val="white"/>
                </a:solidFill>
                <a:latin typeface="Arial" panose="020B0604020202020204" pitchFamily="34" charset="0"/>
                <a:cs typeface="Arial" panose="020B0604020202020204" pitchFamily="34" charset="0"/>
              </a:rPr>
              <a:t>$</a:t>
            </a:r>
          </a:p>
          <a:p>
            <a:pPr algn="ctr" eaLnBrk="0" fontAlgn="base" hangingPunct="0">
              <a:spcBef>
                <a:spcPct val="0"/>
              </a:spcBef>
              <a:spcAft>
                <a:spcPct val="0"/>
              </a:spcAft>
            </a:pPr>
            <a:r>
              <a:rPr lang="en-US" sz="1400" b="1" dirty="0">
                <a:solidFill>
                  <a:prstClr val="white"/>
                </a:solidFill>
                <a:latin typeface="Arial" panose="020B0604020202020204" pitchFamily="34" charset="0"/>
                <a:cs typeface="Arial" panose="020B0604020202020204" pitchFamily="34" charset="0"/>
              </a:rPr>
              <a:t>AVERAGE</a:t>
            </a:r>
          </a:p>
          <a:p>
            <a:pPr algn="ctr" eaLnBrk="0" fontAlgn="base" hangingPunct="0">
              <a:spcBef>
                <a:spcPct val="0"/>
              </a:spcBef>
              <a:spcAft>
                <a:spcPct val="0"/>
              </a:spcAft>
            </a:pPr>
            <a:r>
              <a:rPr lang="en-US" sz="1400" b="1" dirty="0">
                <a:solidFill>
                  <a:prstClr val="white"/>
                </a:solidFill>
                <a:latin typeface="Arial" panose="020B0604020202020204" pitchFamily="34" charset="0"/>
                <a:cs typeface="Arial" panose="020B0604020202020204" pitchFamily="34" charset="0"/>
              </a:rPr>
              <a:t>SAVINGS</a:t>
            </a:r>
          </a:p>
          <a:p>
            <a:pPr algn="ctr" eaLnBrk="0" fontAlgn="base" hangingPunct="0">
              <a:spcBef>
                <a:spcPct val="0"/>
              </a:spcBef>
              <a:spcAft>
                <a:spcPct val="0"/>
              </a:spcAft>
            </a:pPr>
            <a:r>
              <a:rPr lang="en-US" sz="3200" b="1" dirty="0">
                <a:solidFill>
                  <a:prstClr val="white"/>
                </a:solidFill>
                <a:latin typeface="Arial" panose="020B0604020202020204" pitchFamily="34" charset="0"/>
                <a:cs typeface="Arial" panose="020B0604020202020204" pitchFamily="34" charset="0"/>
              </a:rPr>
              <a:t>$</a:t>
            </a:r>
          </a:p>
        </p:txBody>
      </p:sp>
      <p:sp>
        <p:nvSpPr>
          <p:cNvPr id="33" name="Isosceles Triangle 32"/>
          <p:cNvSpPr/>
          <p:nvPr/>
        </p:nvSpPr>
        <p:spPr>
          <a:xfrm rot="5400000">
            <a:off x="4925127" y="5064869"/>
            <a:ext cx="523221" cy="25441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34" name="Isosceles Triangle 33"/>
          <p:cNvSpPr/>
          <p:nvPr/>
        </p:nvSpPr>
        <p:spPr>
          <a:xfrm rot="5400000" flipV="1">
            <a:off x="3720314" y="5040431"/>
            <a:ext cx="523221" cy="27269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3" name="Slide Number Placeholder 2"/>
          <p:cNvSpPr>
            <a:spLocks noGrp="1"/>
          </p:cNvSpPr>
          <p:nvPr>
            <p:ph type="sldNum" sz="quarter" idx="12"/>
          </p:nvPr>
        </p:nvSpPr>
        <p:spPr>
          <a:xfrm>
            <a:off x="660082" y="6553200"/>
            <a:ext cx="338614" cy="228600"/>
          </a:xfrm>
        </p:spPr>
        <p:txBody>
          <a:bodyPr/>
          <a:lstStyle/>
          <a:p>
            <a:pPr eaLnBrk="0" fontAlgn="base" hangingPunct="0">
              <a:spcBef>
                <a:spcPct val="0"/>
              </a:spcBef>
              <a:spcAft>
                <a:spcPct val="0"/>
              </a:spcAft>
            </a:pPr>
            <a:fld id="{3D730801-C446-4D34-B559-B4058342017C}" type="slidenum">
              <a:rPr lang="en-US" sz="1200" smtClean="0">
                <a:solidFill>
                  <a:prstClr val="black">
                    <a:tint val="75000"/>
                  </a:prstClr>
                </a:solidFill>
              </a:rPr>
              <a:pPr eaLnBrk="0" fontAlgn="base" hangingPunct="0">
                <a:spcBef>
                  <a:spcPct val="0"/>
                </a:spcBef>
                <a:spcAft>
                  <a:spcPct val="0"/>
                </a:spcAft>
              </a:pPr>
              <a:t>56</a:t>
            </a:fld>
            <a:endParaRPr lang="en-US" sz="1200" dirty="0">
              <a:solidFill>
                <a:prstClr val="black">
                  <a:tint val="75000"/>
                </a:prstClr>
              </a:solidFill>
            </a:endParaRPr>
          </a:p>
        </p:txBody>
      </p:sp>
    </p:spTree>
    <p:extLst>
      <p:ext uri="{BB962C8B-B14F-4D97-AF65-F5344CB8AC3E}">
        <p14:creationId xmlns:p14="http://schemas.microsoft.com/office/powerpoint/2010/main" val="10930214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r>
              <a:rPr lang="en-US" altLang="en-US" sz="4000" dirty="0" smtClean="0"/>
              <a:t>APPRENTICESHIP AND TRAINING DIVISION</a:t>
            </a:r>
            <a:br>
              <a:rPr lang="en-US" altLang="en-US" sz="4000" dirty="0" smtClean="0"/>
            </a:br>
            <a:r>
              <a:rPr lang="en-US" altLang="en-US" sz="4000" dirty="0" smtClean="0"/>
              <a:t/>
            </a:r>
            <a:br>
              <a:rPr lang="en-US" altLang="en-US" sz="4000" dirty="0" smtClean="0"/>
            </a:br>
            <a:r>
              <a:rPr lang="en-US" altLang="en-US" sz="4000" dirty="0" smtClean="0"/>
              <a:t>OREGON BUREAU OF LABOR AND INDUSTRIES</a:t>
            </a:r>
          </a:p>
        </p:txBody>
      </p:sp>
      <p:sp>
        <p:nvSpPr>
          <p:cNvPr id="4099" name="Subtitle 2"/>
          <p:cNvSpPr>
            <a:spLocks noGrp="1"/>
          </p:cNvSpPr>
          <p:nvPr>
            <p:ph type="subTitle" idx="1"/>
          </p:nvPr>
        </p:nvSpPr>
        <p:spPr>
          <a:xfrm>
            <a:off x="1143000" y="3810000"/>
            <a:ext cx="6858000" cy="1655762"/>
          </a:xfrm>
        </p:spPr>
        <p:txBody>
          <a:bodyPr/>
          <a:lstStyle/>
          <a:p>
            <a:r>
              <a:rPr lang="en-US" altLang="en-US" sz="4000" dirty="0" smtClean="0"/>
              <a:t>Oregon Apprenticeship and Training Council</a:t>
            </a:r>
          </a:p>
        </p:txBody>
      </p:sp>
      <p:sp>
        <p:nvSpPr>
          <p:cNvPr id="2" name="Slide Number Placeholder 1"/>
          <p:cNvSpPr>
            <a:spLocks noGrp="1"/>
          </p:cNvSpPr>
          <p:nvPr>
            <p:ph type="sldNum" sz="quarter" idx="12"/>
          </p:nvPr>
        </p:nvSpPr>
        <p:spPr/>
        <p:txBody>
          <a:bodyPr/>
          <a:lstStyle/>
          <a:p>
            <a:fld id="{E1C37613-F09E-4DA7-95E6-DB3BB17094E6}" type="slidenum">
              <a:rPr lang="en-US" altLang="en-US" smtClean="0"/>
              <a:pPr/>
              <a:t>57</a:t>
            </a:fld>
            <a:endParaRPr lang="en-US" altLang="en-US"/>
          </a:p>
        </p:txBody>
      </p:sp>
    </p:spTree>
    <p:extLst>
      <p:ext uri="{BB962C8B-B14F-4D97-AF65-F5344CB8AC3E}">
        <p14:creationId xmlns:p14="http://schemas.microsoft.com/office/powerpoint/2010/main" val="1340086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990600" y="1805401"/>
            <a:ext cx="5562600" cy="3256236"/>
            <a:chOff x="2297268" y="1793533"/>
            <a:chExt cx="3821505" cy="3256236"/>
          </a:xfrm>
        </p:grpSpPr>
        <p:sp>
          <p:nvSpPr>
            <p:cNvPr id="4" name="Rectangle 3"/>
            <p:cNvSpPr>
              <a:spLocks noChangeArrowheads="1"/>
            </p:cNvSpPr>
            <p:nvPr/>
          </p:nvSpPr>
          <p:spPr bwMode="auto">
            <a:xfrm>
              <a:off x="2297268" y="1805401"/>
              <a:ext cx="1190814" cy="1572488"/>
            </a:xfrm>
            <a:prstGeom prst="rect">
              <a:avLst/>
            </a:prstGeom>
            <a:solidFill>
              <a:srgbClr val="537E9C"/>
            </a:solidFill>
            <a:ln w="9525">
              <a:noFill/>
              <a:miter lim="800000"/>
              <a:headEnd/>
              <a:tailEnd/>
            </a:ln>
            <a:scene3d>
              <a:camera prst="orthographicFront"/>
              <a:lightRig rig="threePt" dir="t"/>
            </a:scene3d>
            <a:sp3d>
              <a:bevelT/>
            </a:sp3d>
          </p:spPr>
          <p:txBody>
            <a:bodyPr wrap="none" anchor="ctr"/>
            <a:lstStyle/>
            <a:p>
              <a:pPr algn="ctr">
                <a:defRPr/>
              </a:pPr>
              <a:endParaRPr lang="en-US" sz="1000" dirty="0">
                <a:solidFill>
                  <a:prstClr val="white"/>
                </a:solidFill>
                <a:cs typeface="Calibri" pitchFamily="34" charset="0"/>
              </a:endParaRPr>
            </a:p>
          </p:txBody>
        </p:sp>
        <p:sp>
          <p:nvSpPr>
            <p:cNvPr id="5" name="Rectangle 4"/>
            <p:cNvSpPr>
              <a:spLocks noChangeArrowheads="1"/>
            </p:cNvSpPr>
            <p:nvPr/>
          </p:nvSpPr>
          <p:spPr bwMode="auto">
            <a:xfrm>
              <a:off x="2297268" y="3474314"/>
              <a:ext cx="1190814" cy="1572488"/>
            </a:xfrm>
            <a:prstGeom prst="rect">
              <a:avLst/>
            </a:prstGeom>
            <a:solidFill>
              <a:srgbClr val="537E9C"/>
            </a:solidFill>
            <a:ln w="9525">
              <a:noFill/>
              <a:miter lim="800000"/>
              <a:headEnd/>
              <a:tailEnd/>
            </a:ln>
            <a:scene3d>
              <a:camera prst="orthographicFront"/>
              <a:lightRig rig="threePt" dir="t"/>
            </a:scene3d>
            <a:sp3d>
              <a:bevelT/>
            </a:sp3d>
          </p:spPr>
          <p:txBody>
            <a:bodyPr wrap="none" anchor="ctr"/>
            <a:lstStyle/>
            <a:p>
              <a:pPr algn="ctr">
                <a:defRPr/>
              </a:pPr>
              <a:endParaRPr lang="en-US" sz="1000" dirty="0">
                <a:solidFill>
                  <a:prstClr val="white"/>
                </a:solidFill>
                <a:cs typeface="Calibri" pitchFamily="34" charset="0"/>
              </a:endParaRPr>
            </a:p>
          </p:txBody>
        </p:sp>
        <p:sp>
          <p:nvSpPr>
            <p:cNvPr id="6" name="Rectangle 5"/>
            <p:cNvSpPr>
              <a:spLocks noChangeArrowheads="1"/>
            </p:cNvSpPr>
            <p:nvPr/>
          </p:nvSpPr>
          <p:spPr bwMode="auto">
            <a:xfrm>
              <a:off x="3593683" y="3474314"/>
              <a:ext cx="1190814" cy="1572488"/>
            </a:xfrm>
            <a:prstGeom prst="rect">
              <a:avLst/>
            </a:prstGeom>
            <a:solidFill>
              <a:srgbClr val="537E9C"/>
            </a:solidFill>
            <a:ln w="9525">
              <a:noFill/>
              <a:miter lim="800000"/>
              <a:headEnd/>
              <a:tailEnd/>
            </a:ln>
            <a:scene3d>
              <a:camera prst="orthographicFront"/>
              <a:lightRig rig="threePt" dir="t"/>
            </a:scene3d>
            <a:sp3d>
              <a:bevelT/>
            </a:sp3d>
          </p:spPr>
          <p:txBody>
            <a:bodyPr wrap="none" anchor="ctr"/>
            <a:lstStyle/>
            <a:p>
              <a:pPr algn="ctr">
                <a:defRPr/>
              </a:pPr>
              <a:endParaRPr lang="en-US" sz="1000" dirty="0">
                <a:solidFill>
                  <a:prstClr val="white"/>
                </a:solidFill>
                <a:cs typeface="Calibri" pitchFamily="34" charset="0"/>
              </a:endParaRPr>
            </a:p>
          </p:txBody>
        </p:sp>
        <p:sp>
          <p:nvSpPr>
            <p:cNvPr id="7" name="Rectangle 6"/>
            <p:cNvSpPr>
              <a:spLocks noChangeArrowheads="1"/>
            </p:cNvSpPr>
            <p:nvPr/>
          </p:nvSpPr>
          <p:spPr bwMode="auto">
            <a:xfrm>
              <a:off x="2305112" y="2682396"/>
              <a:ext cx="1177333" cy="246221"/>
            </a:xfrm>
            <a:prstGeom prst="rect">
              <a:avLst/>
            </a:prstGeom>
            <a:noFill/>
            <a:ln w="9525">
              <a:noFill/>
              <a:miter lim="800000"/>
              <a:headEnd/>
              <a:tailEnd/>
            </a:ln>
          </p:spPr>
          <p:txBody>
            <a:bodyPr anchor="ctr">
              <a:spAutoFit/>
            </a:bodyPr>
            <a:lstStyle/>
            <a:p>
              <a:pPr algn="ctr">
                <a:defRPr/>
              </a:pPr>
              <a:r>
                <a:rPr lang="en-US" sz="1000" b="1" dirty="0">
                  <a:solidFill>
                    <a:prstClr val="white"/>
                  </a:solidFill>
                  <a:cs typeface="Calibri" pitchFamily="34" charset="0"/>
                </a:rPr>
                <a:t>Active Employers</a:t>
              </a:r>
            </a:p>
          </p:txBody>
        </p:sp>
        <p:grpSp>
          <p:nvGrpSpPr>
            <p:cNvPr id="8" name="Group 7"/>
            <p:cNvGrpSpPr>
              <a:grpSpLocks/>
            </p:cNvGrpSpPr>
            <p:nvPr/>
          </p:nvGrpSpPr>
          <p:grpSpPr bwMode="auto">
            <a:xfrm>
              <a:off x="4887851" y="3477281"/>
              <a:ext cx="1190814" cy="1572488"/>
              <a:chOff x="1766" y="909"/>
              <a:chExt cx="1060" cy="1060"/>
            </a:xfrm>
            <a:solidFill>
              <a:srgbClr val="0070C0"/>
            </a:solidFill>
          </p:grpSpPr>
          <p:sp>
            <p:nvSpPr>
              <p:cNvPr id="18" name="Rectangle 8"/>
              <p:cNvSpPr>
                <a:spLocks noChangeArrowheads="1"/>
              </p:cNvSpPr>
              <p:nvPr/>
            </p:nvSpPr>
            <p:spPr bwMode="auto">
              <a:xfrm>
                <a:off x="1766" y="909"/>
                <a:ext cx="1060" cy="1060"/>
              </a:xfrm>
              <a:prstGeom prst="rect">
                <a:avLst/>
              </a:prstGeom>
              <a:solidFill>
                <a:srgbClr val="537E9C"/>
              </a:solidFill>
              <a:ln w="9525">
                <a:noFill/>
                <a:miter lim="800000"/>
                <a:headEnd/>
                <a:tailEnd/>
              </a:ln>
              <a:scene3d>
                <a:camera prst="orthographicFront"/>
                <a:lightRig rig="threePt" dir="t"/>
              </a:scene3d>
              <a:sp3d>
                <a:bevelT/>
              </a:sp3d>
            </p:spPr>
            <p:txBody>
              <a:bodyPr wrap="none" anchor="ctr"/>
              <a:lstStyle/>
              <a:p>
                <a:pPr algn="ctr">
                  <a:defRPr/>
                </a:pPr>
                <a:endParaRPr lang="en-US" sz="1000" dirty="0">
                  <a:solidFill>
                    <a:prstClr val="white"/>
                  </a:solidFill>
                  <a:cs typeface="Calibri" pitchFamily="34" charset="0"/>
                </a:endParaRPr>
              </a:p>
            </p:txBody>
          </p:sp>
          <p:sp>
            <p:nvSpPr>
              <p:cNvPr id="19" name="Rectangle 9"/>
              <p:cNvSpPr>
                <a:spLocks noChangeArrowheads="1"/>
              </p:cNvSpPr>
              <p:nvPr/>
            </p:nvSpPr>
            <p:spPr bwMode="auto">
              <a:xfrm>
                <a:off x="1776" y="1494"/>
                <a:ext cx="1048" cy="270"/>
              </a:xfrm>
              <a:prstGeom prst="rect">
                <a:avLst/>
              </a:prstGeom>
              <a:noFill/>
              <a:ln w="9525">
                <a:noFill/>
                <a:miter lim="800000"/>
                <a:headEnd/>
                <a:tailEnd/>
              </a:ln>
              <a:scene3d>
                <a:camera prst="orthographicFront"/>
                <a:lightRig rig="threePt" dir="t"/>
              </a:scene3d>
              <a:sp3d>
                <a:bevelT/>
              </a:sp3d>
            </p:spPr>
            <p:txBody>
              <a:bodyPr anchor="ctr">
                <a:spAutoFit/>
              </a:bodyPr>
              <a:lstStyle/>
              <a:p>
                <a:pPr algn="ctr">
                  <a:defRPr/>
                </a:pPr>
                <a:r>
                  <a:rPr lang="en-US" sz="1000" b="1" dirty="0">
                    <a:solidFill>
                      <a:prstClr val="white"/>
                    </a:solidFill>
                    <a:cs typeface="Calibri" pitchFamily="34" charset="0"/>
                  </a:rPr>
                  <a:t>New Journey Workers 2016</a:t>
                </a:r>
                <a:endParaRPr lang="en-US" sz="900" i="1" dirty="0">
                  <a:solidFill>
                    <a:prstClr val="white"/>
                  </a:solidFill>
                  <a:cs typeface="Calibri" pitchFamily="34" charset="0"/>
                </a:endParaRPr>
              </a:p>
            </p:txBody>
          </p:sp>
        </p:grpSp>
        <p:sp>
          <p:nvSpPr>
            <p:cNvPr id="10" name="Rectangle 9"/>
            <p:cNvSpPr>
              <a:spLocks noChangeArrowheads="1"/>
            </p:cNvSpPr>
            <p:nvPr/>
          </p:nvSpPr>
          <p:spPr bwMode="auto">
            <a:xfrm>
              <a:off x="2308503" y="4210826"/>
              <a:ext cx="1190814" cy="707886"/>
            </a:xfrm>
            <a:prstGeom prst="rect">
              <a:avLst/>
            </a:prstGeom>
            <a:noFill/>
            <a:ln w="9525">
              <a:noFill/>
              <a:miter lim="800000"/>
              <a:headEnd/>
              <a:tailEnd/>
            </a:ln>
          </p:spPr>
          <p:txBody>
            <a:bodyPr anchor="ctr">
              <a:spAutoFit/>
            </a:bodyPr>
            <a:lstStyle/>
            <a:p>
              <a:pPr algn="ctr">
                <a:defRPr/>
              </a:pPr>
              <a:r>
                <a:rPr lang="en-US" sz="1000" b="1" dirty="0">
                  <a:solidFill>
                    <a:prstClr val="white"/>
                  </a:solidFill>
                  <a:cs typeface="Calibri" pitchFamily="34" charset="0"/>
                </a:rPr>
                <a:t>New  Apprenticeship Registrations in 2016</a:t>
              </a:r>
              <a:endParaRPr lang="en-US" sz="900" i="1" dirty="0">
                <a:solidFill>
                  <a:prstClr val="white"/>
                </a:solidFill>
                <a:cs typeface="Calibri" pitchFamily="34" charset="0"/>
              </a:endParaRPr>
            </a:p>
          </p:txBody>
        </p:sp>
        <p:sp>
          <p:nvSpPr>
            <p:cNvPr id="11" name="Rectangle 10"/>
            <p:cNvSpPr>
              <a:spLocks noChangeArrowheads="1"/>
            </p:cNvSpPr>
            <p:nvPr/>
          </p:nvSpPr>
          <p:spPr bwMode="auto">
            <a:xfrm>
              <a:off x="3548989" y="4268661"/>
              <a:ext cx="1293685" cy="553998"/>
            </a:xfrm>
            <a:prstGeom prst="rect">
              <a:avLst/>
            </a:prstGeom>
            <a:noFill/>
            <a:ln w="9525">
              <a:noFill/>
              <a:miter lim="800000"/>
              <a:headEnd/>
              <a:tailEnd/>
            </a:ln>
          </p:spPr>
          <p:txBody>
            <a:bodyPr anchor="ctr">
              <a:spAutoFit/>
            </a:bodyPr>
            <a:lstStyle/>
            <a:p>
              <a:pPr algn="ctr">
                <a:defRPr/>
              </a:pPr>
              <a:r>
                <a:rPr lang="en-US" sz="1000" b="1" dirty="0">
                  <a:solidFill>
                    <a:prstClr val="white"/>
                  </a:solidFill>
                </a:rPr>
                <a:t>New Female and Minority Journey Workers in FY 2014</a:t>
              </a:r>
            </a:p>
          </p:txBody>
        </p:sp>
        <p:sp>
          <p:nvSpPr>
            <p:cNvPr id="12" name="Rectangle 16"/>
            <p:cNvSpPr>
              <a:spLocks noChangeArrowheads="1"/>
            </p:cNvSpPr>
            <p:nvPr/>
          </p:nvSpPr>
          <p:spPr bwMode="auto">
            <a:xfrm>
              <a:off x="3600425" y="1793533"/>
              <a:ext cx="1190814" cy="1572488"/>
            </a:xfrm>
            <a:prstGeom prst="rect">
              <a:avLst/>
            </a:prstGeom>
            <a:solidFill>
              <a:srgbClr val="537E9C"/>
            </a:solidFill>
            <a:ln w="9525">
              <a:noFill/>
              <a:miter lim="800000"/>
              <a:headEnd/>
              <a:tailEnd/>
            </a:ln>
            <a:scene3d>
              <a:camera prst="orthographicFront"/>
              <a:lightRig rig="threePt" dir="t"/>
            </a:scene3d>
            <a:sp3d>
              <a:bevelT/>
            </a:sp3d>
          </p:spPr>
          <p:txBody>
            <a:bodyPr wrap="none" anchor="b"/>
            <a:lstStyle/>
            <a:p>
              <a:pPr algn="ctr">
                <a:defRPr/>
              </a:pPr>
              <a:endParaRPr lang="en-US" sz="1000" dirty="0">
                <a:solidFill>
                  <a:prstClr val="white"/>
                </a:solidFill>
                <a:cs typeface="Calibri" pitchFamily="34" charset="0"/>
              </a:endParaRPr>
            </a:p>
          </p:txBody>
        </p:sp>
        <p:sp>
          <p:nvSpPr>
            <p:cNvPr id="13" name="Rectangle 12"/>
            <p:cNvSpPr>
              <a:spLocks noChangeArrowheads="1"/>
            </p:cNvSpPr>
            <p:nvPr/>
          </p:nvSpPr>
          <p:spPr bwMode="auto">
            <a:xfrm>
              <a:off x="2477636" y="2057400"/>
              <a:ext cx="1005613" cy="523220"/>
            </a:xfrm>
            <a:prstGeom prst="rect">
              <a:avLst/>
            </a:prstGeom>
            <a:noFill/>
            <a:ln w="9525">
              <a:noFill/>
              <a:miter lim="800000"/>
              <a:headEnd/>
              <a:tailEnd/>
            </a:ln>
          </p:spPr>
          <p:txBody>
            <a:bodyPr wrap="none">
              <a:spAutoFit/>
            </a:bodyPr>
            <a:lstStyle/>
            <a:p>
              <a:pPr>
                <a:defRPr/>
              </a:pPr>
              <a:r>
                <a:rPr lang="en-US" sz="2800" b="1" dirty="0">
                  <a:solidFill>
                    <a:prstClr val="white"/>
                  </a:solidFill>
                  <a:cs typeface="Calibri" pitchFamily="34" charset="0"/>
                </a:rPr>
                <a:t>4,346</a:t>
              </a:r>
            </a:p>
          </p:txBody>
        </p:sp>
        <p:sp>
          <p:nvSpPr>
            <p:cNvPr id="14" name="Rectangle 20"/>
            <p:cNvSpPr>
              <a:spLocks noChangeArrowheads="1"/>
            </p:cNvSpPr>
            <p:nvPr/>
          </p:nvSpPr>
          <p:spPr bwMode="auto">
            <a:xfrm>
              <a:off x="4879986" y="1808368"/>
              <a:ext cx="1190814" cy="1572488"/>
            </a:xfrm>
            <a:prstGeom prst="rect">
              <a:avLst/>
            </a:prstGeom>
            <a:solidFill>
              <a:srgbClr val="537E9C"/>
            </a:solidFill>
            <a:ln w="9525">
              <a:noFill/>
              <a:miter lim="800000"/>
              <a:headEnd/>
              <a:tailEnd/>
            </a:ln>
            <a:scene3d>
              <a:camera prst="orthographicFront"/>
              <a:lightRig rig="threePt" dir="t"/>
            </a:scene3d>
            <a:sp3d>
              <a:bevelT/>
            </a:sp3d>
          </p:spPr>
          <p:txBody>
            <a:bodyPr wrap="none" anchor="b"/>
            <a:lstStyle/>
            <a:p>
              <a:pPr algn="ctr">
                <a:defRPr/>
              </a:pPr>
              <a:endParaRPr lang="en-US" sz="1000" dirty="0">
                <a:solidFill>
                  <a:prstClr val="white"/>
                </a:solidFill>
                <a:cs typeface="Calibri" pitchFamily="34" charset="0"/>
              </a:endParaRPr>
            </a:p>
          </p:txBody>
        </p:sp>
        <p:sp>
          <p:nvSpPr>
            <p:cNvPr id="5123" name="Rectangle 36"/>
            <p:cNvSpPr>
              <a:spLocks noChangeArrowheads="1"/>
            </p:cNvSpPr>
            <p:nvPr/>
          </p:nvSpPr>
          <p:spPr bwMode="auto">
            <a:xfrm>
              <a:off x="3812383" y="2081214"/>
              <a:ext cx="1008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b="1">
                  <a:solidFill>
                    <a:prstClr val="white"/>
                  </a:solidFill>
                  <a:ea typeface="Calibri" pitchFamily="34" charset="0"/>
                  <a:cs typeface="Calibri" pitchFamily="34" charset="0"/>
                </a:rPr>
                <a:t>8,026</a:t>
              </a:r>
            </a:p>
          </p:txBody>
        </p:sp>
        <p:sp>
          <p:nvSpPr>
            <p:cNvPr id="5124" name="Rectangle 37"/>
            <p:cNvSpPr>
              <a:spLocks noChangeArrowheads="1"/>
            </p:cNvSpPr>
            <p:nvPr/>
          </p:nvSpPr>
          <p:spPr bwMode="auto">
            <a:xfrm>
              <a:off x="3608786" y="2711453"/>
              <a:ext cx="117990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pPr>
              <a:r>
                <a:rPr lang="en-US" altLang="en-US" sz="1000" b="1">
                  <a:solidFill>
                    <a:prstClr val="white"/>
                  </a:solidFill>
                  <a:ea typeface="Calibri" pitchFamily="34" charset="0"/>
                  <a:cs typeface="Calibri" pitchFamily="34" charset="0"/>
                </a:rPr>
                <a:t>Active Apprentices</a:t>
              </a:r>
            </a:p>
          </p:txBody>
        </p:sp>
        <p:sp>
          <p:nvSpPr>
            <p:cNvPr id="5125" name="Rectangle 38"/>
            <p:cNvSpPr>
              <a:spLocks noChangeArrowheads="1"/>
            </p:cNvSpPr>
            <p:nvPr/>
          </p:nvSpPr>
          <p:spPr bwMode="auto">
            <a:xfrm>
              <a:off x="4898232" y="2543989"/>
              <a:ext cx="117991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pPr>
              <a:r>
                <a:rPr lang="en-US" altLang="en-US" sz="1000" b="1">
                  <a:solidFill>
                    <a:prstClr val="white"/>
                  </a:solidFill>
                  <a:ea typeface="Calibri" pitchFamily="34" charset="0"/>
                  <a:cs typeface="Calibri" pitchFamily="34" charset="0"/>
                </a:rPr>
                <a:t>Individuals Served Through Direct Outreach</a:t>
              </a:r>
            </a:p>
          </p:txBody>
        </p:sp>
        <p:sp>
          <p:nvSpPr>
            <p:cNvPr id="5126" name="Rectangle 40"/>
            <p:cNvSpPr>
              <a:spLocks noChangeArrowheads="1"/>
            </p:cNvSpPr>
            <p:nvPr/>
          </p:nvSpPr>
          <p:spPr bwMode="auto">
            <a:xfrm>
              <a:off x="5074445" y="2055814"/>
              <a:ext cx="1008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b="1">
                  <a:solidFill>
                    <a:prstClr val="white"/>
                  </a:solidFill>
                  <a:ea typeface="Calibri" pitchFamily="34" charset="0"/>
                  <a:cs typeface="Calibri" pitchFamily="34" charset="0"/>
                </a:rPr>
                <a:t>4,600</a:t>
              </a:r>
            </a:p>
          </p:txBody>
        </p:sp>
        <p:sp>
          <p:nvSpPr>
            <p:cNvPr id="5127" name="Rectangle 41"/>
            <p:cNvSpPr>
              <a:spLocks noChangeArrowheads="1"/>
            </p:cNvSpPr>
            <p:nvPr/>
          </p:nvSpPr>
          <p:spPr bwMode="auto">
            <a:xfrm>
              <a:off x="2505077" y="3736975"/>
              <a:ext cx="1008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b="1">
                  <a:solidFill>
                    <a:prstClr val="white"/>
                  </a:solidFill>
                  <a:ea typeface="Calibri" pitchFamily="34" charset="0"/>
                  <a:cs typeface="Calibri" pitchFamily="34" charset="0"/>
                </a:rPr>
                <a:t>3,508</a:t>
              </a:r>
            </a:p>
          </p:txBody>
        </p:sp>
        <p:sp>
          <p:nvSpPr>
            <p:cNvPr id="5128" name="Rectangle 42"/>
            <p:cNvSpPr>
              <a:spLocks noChangeArrowheads="1"/>
            </p:cNvSpPr>
            <p:nvPr/>
          </p:nvSpPr>
          <p:spPr bwMode="auto">
            <a:xfrm>
              <a:off x="3908824" y="3713163"/>
              <a:ext cx="7328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b="1">
                  <a:solidFill>
                    <a:prstClr val="white"/>
                  </a:solidFill>
                  <a:ea typeface="Calibri" pitchFamily="34" charset="0"/>
                  <a:cs typeface="Calibri" pitchFamily="34" charset="0"/>
                </a:rPr>
                <a:t>281</a:t>
              </a:r>
            </a:p>
          </p:txBody>
        </p:sp>
        <p:sp>
          <p:nvSpPr>
            <p:cNvPr id="5129" name="Rectangle 43"/>
            <p:cNvSpPr>
              <a:spLocks noChangeArrowheads="1"/>
            </p:cNvSpPr>
            <p:nvPr/>
          </p:nvSpPr>
          <p:spPr bwMode="auto">
            <a:xfrm>
              <a:off x="5110164" y="3713163"/>
              <a:ext cx="1008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b="1">
                  <a:solidFill>
                    <a:prstClr val="white"/>
                  </a:solidFill>
                  <a:ea typeface="Calibri" pitchFamily="34" charset="0"/>
                  <a:cs typeface="Calibri" pitchFamily="34" charset="0"/>
                </a:rPr>
                <a:t>1,087</a:t>
              </a:r>
            </a:p>
          </p:txBody>
        </p:sp>
      </p:grpSp>
      <p:pic>
        <p:nvPicPr>
          <p:cNvPr id="5130" name="Picture 2" descr="C:\Users\BOLI\Desktop\Workertrain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14920" y="0"/>
            <a:ext cx="13480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itle 2"/>
          <p:cNvSpPr txBox="1">
            <a:spLocks/>
          </p:cNvSpPr>
          <p:nvPr/>
        </p:nvSpPr>
        <p:spPr bwMode="auto">
          <a:xfrm>
            <a:off x="609601" y="598491"/>
            <a:ext cx="6791326"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113" tIns="35556" rIns="71113" bIns="35556"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sz="3600" dirty="0">
                <a:solidFill>
                  <a:srgbClr val="000066"/>
                </a:solidFill>
              </a:rPr>
              <a:t>Apprenticeship Division Fast Facts</a:t>
            </a:r>
            <a:endParaRPr lang="en-US" altLang="en-US" sz="3400" dirty="0">
              <a:solidFill>
                <a:srgbClr val="000066"/>
              </a:solidFill>
            </a:endParaRPr>
          </a:p>
        </p:txBody>
      </p:sp>
      <p:sp>
        <p:nvSpPr>
          <p:cNvPr id="3" name="Slide Number Placeholder 2"/>
          <p:cNvSpPr>
            <a:spLocks noGrp="1"/>
          </p:cNvSpPr>
          <p:nvPr>
            <p:ph type="sldNum" sz="quarter" idx="12"/>
          </p:nvPr>
        </p:nvSpPr>
        <p:spPr>
          <a:xfrm>
            <a:off x="8314843" y="6489065"/>
            <a:ext cx="448157" cy="365125"/>
          </a:xfrm>
        </p:spPr>
        <p:txBody>
          <a:bodyPr/>
          <a:lstStyle/>
          <a:p>
            <a:fld id="{C04C4E4D-3D8A-4F84-8793-73E68CE3EEC3}" type="slidenum">
              <a:rPr lang="en-US" altLang="en-US" smtClean="0">
                <a:solidFill>
                  <a:schemeClr val="tx1"/>
                </a:solidFill>
              </a:rPr>
              <a:pPr/>
              <a:t>58</a:t>
            </a:fld>
            <a:endParaRPr lang="en-US" altLang="en-US" dirty="0">
              <a:solidFill>
                <a:schemeClr val="tx1"/>
              </a:solidFill>
            </a:endParaRPr>
          </a:p>
        </p:txBody>
      </p:sp>
    </p:spTree>
    <p:extLst>
      <p:ext uri="{BB962C8B-B14F-4D97-AF65-F5344CB8AC3E}">
        <p14:creationId xmlns:p14="http://schemas.microsoft.com/office/powerpoint/2010/main" val="16046951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5602" name="Title 2"/>
          <p:cNvSpPr>
            <a:spLocks noGrp="1"/>
          </p:cNvSpPr>
          <p:nvPr>
            <p:ph type="title"/>
          </p:nvPr>
        </p:nvSpPr>
        <p:spPr>
          <a:xfrm>
            <a:off x="566803" y="190711"/>
            <a:ext cx="6791326" cy="422275"/>
          </a:xfrm>
        </p:spPr>
        <p:txBody>
          <a:bodyPr lIns="71113" tIns="35556" rIns="71113" bIns="35556" rtlCol="0">
            <a:normAutofit fontScale="90000"/>
          </a:bodyPr>
          <a:lstStyle/>
          <a:p>
            <a:pPr fontAlgn="auto">
              <a:spcAft>
                <a:spcPts val="0"/>
              </a:spcAft>
              <a:defRPr/>
            </a:pPr>
            <a:r>
              <a:rPr lang="en-US" altLang="en-US" sz="3600" b="1" dirty="0" smtClean="0">
                <a:solidFill>
                  <a:srgbClr val="000066"/>
                </a:solidFill>
              </a:rPr>
              <a:t>Apprenticeship and Training Division</a:t>
            </a:r>
            <a:endParaRPr lang="en-US" altLang="en-US" sz="3400" b="1" dirty="0" smtClean="0">
              <a:solidFill>
                <a:srgbClr val="000066"/>
              </a:solidFill>
            </a:endParaRPr>
          </a:p>
        </p:txBody>
      </p:sp>
      <p:sp>
        <p:nvSpPr>
          <p:cNvPr id="5" name="Content Placeholder 4"/>
          <p:cNvSpPr txBox="1">
            <a:spLocks/>
          </p:cNvSpPr>
          <p:nvPr/>
        </p:nvSpPr>
        <p:spPr>
          <a:xfrm>
            <a:off x="241416" y="914400"/>
            <a:ext cx="6858000" cy="6400797"/>
          </a:xfrm>
          <a:prstGeom prst="rect">
            <a:avLst/>
          </a:prstGeom>
        </p:spPr>
        <p:txBody>
          <a:bodyPr lIns="71113" tIns="35556" rIns="71113" bIns="35556"/>
          <a:lstStyle>
            <a:lvl1pPr marL="164592" indent="-263347" algn="l" defTabSz="587824" rtl="0" eaLnBrk="1" latinLnBrk="0" hangingPunct="1">
              <a:lnSpc>
                <a:spcPct val="100000"/>
              </a:lnSpc>
              <a:spcBef>
                <a:spcPts val="0"/>
              </a:spcBef>
              <a:spcAft>
                <a:spcPts val="864"/>
              </a:spcAft>
              <a:buClr>
                <a:srgbClr val="347845"/>
              </a:buClr>
              <a:buFont typeface="Arial"/>
              <a:buChar char="•"/>
              <a:defRPr sz="2900" kern="1200">
                <a:solidFill>
                  <a:schemeClr val="tx1"/>
                </a:solidFill>
                <a:latin typeface="Calibri"/>
                <a:ea typeface="+mn-ea"/>
                <a:cs typeface="+mn-cs"/>
              </a:defRPr>
            </a:lvl1pPr>
            <a:lvl2pPr marL="822960" indent="-263347" algn="l" defTabSz="587824" rtl="0" eaLnBrk="1" latinLnBrk="0" hangingPunct="1">
              <a:lnSpc>
                <a:spcPct val="100000"/>
              </a:lnSpc>
              <a:spcBef>
                <a:spcPts val="0"/>
              </a:spcBef>
              <a:spcAft>
                <a:spcPts val="864"/>
              </a:spcAft>
              <a:buFont typeface="Arial"/>
              <a:buChar char="•"/>
              <a:defRPr sz="2600" kern="1200">
                <a:solidFill>
                  <a:schemeClr val="tx1"/>
                </a:solidFill>
                <a:latin typeface="Calibri"/>
                <a:ea typeface="+mn-ea"/>
                <a:cs typeface="+mn-cs"/>
              </a:defRPr>
            </a:lvl2pPr>
            <a:lvl3pPr marL="1481328" indent="-263347" algn="l" defTabSz="587824" rtl="0" eaLnBrk="1" latinLnBrk="0" hangingPunct="1">
              <a:lnSpc>
                <a:spcPct val="100000"/>
              </a:lnSpc>
              <a:spcBef>
                <a:spcPts val="0"/>
              </a:spcBef>
              <a:spcAft>
                <a:spcPts val="864"/>
              </a:spcAft>
              <a:buFont typeface="Arial"/>
              <a:buChar char="•"/>
              <a:defRPr sz="2600" kern="1200">
                <a:solidFill>
                  <a:schemeClr val="tx1"/>
                </a:solidFill>
                <a:latin typeface="Calibri"/>
                <a:ea typeface="+mn-ea"/>
                <a:cs typeface="+mn-cs"/>
              </a:defRPr>
            </a:lvl3pPr>
            <a:lvl4pPr marL="2139696" indent="-263347" algn="l" defTabSz="587824" rtl="0" eaLnBrk="1" latinLnBrk="0" hangingPunct="1">
              <a:lnSpc>
                <a:spcPct val="100000"/>
              </a:lnSpc>
              <a:spcBef>
                <a:spcPts val="0"/>
              </a:spcBef>
              <a:spcAft>
                <a:spcPts val="864"/>
              </a:spcAft>
              <a:buFont typeface="Arial"/>
              <a:buChar char="•"/>
              <a:defRPr sz="2600" kern="1200">
                <a:solidFill>
                  <a:schemeClr val="tx1"/>
                </a:solidFill>
                <a:latin typeface="Calibri"/>
                <a:ea typeface="+mn-ea"/>
                <a:cs typeface="+mn-cs"/>
              </a:defRPr>
            </a:lvl4pPr>
            <a:lvl5pPr marL="2798064" indent="-263347" algn="l" defTabSz="587824" rtl="0" eaLnBrk="1" latinLnBrk="0" hangingPunct="1">
              <a:lnSpc>
                <a:spcPct val="100000"/>
              </a:lnSpc>
              <a:spcBef>
                <a:spcPts val="0"/>
              </a:spcBef>
              <a:spcAft>
                <a:spcPts val="864"/>
              </a:spcAft>
              <a:buFont typeface="Arial"/>
              <a:buChar char="•"/>
              <a:defRPr sz="2600" kern="1200">
                <a:solidFill>
                  <a:schemeClr val="tx1"/>
                </a:solidFill>
                <a:latin typeface="Calibri"/>
                <a:ea typeface="+mn-ea"/>
                <a:cs typeface="+mn-cs"/>
              </a:defRPr>
            </a:lvl5pPr>
            <a:lvl6pPr marL="3233031" indent="-293912" algn="l" defTabSz="587824" rtl="0" eaLnBrk="1" latinLnBrk="0" hangingPunct="1">
              <a:spcBef>
                <a:spcPct val="20000"/>
              </a:spcBef>
              <a:buFont typeface="Arial"/>
              <a:buChar char="•"/>
              <a:defRPr sz="2600" kern="1200">
                <a:solidFill>
                  <a:schemeClr val="tx1"/>
                </a:solidFill>
                <a:latin typeface="+mn-lt"/>
                <a:ea typeface="+mn-ea"/>
                <a:cs typeface="+mn-cs"/>
              </a:defRPr>
            </a:lvl6pPr>
            <a:lvl7pPr marL="3820855" indent="-293912" algn="l" defTabSz="587824" rtl="0" eaLnBrk="1" latinLnBrk="0" hangingPunct="1">
              <a:spcBef>
                <a:spcPct val="20000"/>
              </a:spcBef>
              <a:buFont typeface="Arial"/>
              <a:buChar char="•"/>
              <a:defRPr sz="2600" kern="1200">
                <a:solidFill>
                  <a:schemeClr val="tx1"/>
                </a:solidFill>
                <a:latin typeface="+mn-lt"/>
                <a:ea typeface="+mn-ea"/>
                <a:cs typeface="+mn-cs"/>
              </a:defRPr>
            </a:lvl7pPr>
            <a:lvl8pPr marL="4408679" indent="-293912" algn="l" defTabSz="587824" rtl="0" eaLnBrk="1" latinLnBrk="0" hangingPunct="1">
              <a:spcBef>
                <a:spcPct val="20000"/>
              </a:spcBef>
              <a:buFont typeface="Arial"/>
              <a:buChar char="•"/>
              <a:defRPr sz="2600" kern="1200">
                <a:solidFill>
                  <a:schemeClr val="tx1"/>
                </a:solidFill>
                <a:latin typeface="+mn-lt"/>
                <a:ea typeface="+mn-ea"/>
                <a:cs typeface="+mn-cs"/>
              </a:defRPr>
            </a:lvl8pPr>
            <a:lvl9pPr marL="4996503" indent="-293912" algn="l" defTabSz="587824" rtl="0" eaLnBrk="1" latinLnBrk="0" hangingPunct="1">
              <a:spcBef>
                <a:spcPct val="20000"/>
              </a:spcBef>
              <a:buFont typeface="Arial"/>
              <a:buChar char="•"/>
              <a:defRPr sz="2600" kern="1200">
                <a:solidFill>
                  <a:schemeClr val="tx1"/>
                </a:solidFill>
                <a:latin typeface="+mn-lt"/>
                <a:ea typeface="+mn-ea"/>
                <a:cs typeface="+mn-cs"/>
              </a:defRPr>
            </a:lvl9pPr>
          </a:lstStyle>
          <a:p>
            <a:pPr marL="285750" indent="-285750" fontAlgn="base">
              <a:defRPr/>
            </a:pPr>
            <a:r>
              <a:rPr lang="en-US" sz="1800" dirty="0">
                <a:solidFill>
                  <a:prstClr val="black"/>
                </a:solidFill>
              </a:rPr>
              <a:t>Assists business and industry in identifying skills training gaps and developing registered training programs</a:t>
            </a:r>
            <a:r>
              <a:rPr lang="en-US" sz="1800" dirty="0" smtClean="0">
                <a:solidFill>
                  <a:prstClr val="black"/>
                </a:solidFill>
              </a:rPr>
              <a:t>.</a:t>
            </a:r>
          </a:p>
          <a:p>
            <a:pPr marL="0" indent="0" fontAlgn="base">
              <a:buNone/>
              <a:defRPr/>
            </a:pPr>
            <a:r>
              <a:rPr lang="en-US" sz="800" dirty="0" smtClean="0">
                <a:solidFill>
                  <a:prstClr val="black"/>
                </a:solidFill>
              </a:rPr>
              <a:t> </a:t>
            </a:r>
            <a:endParaRPr lang="en-US" sz="800" dirty="0">
              <a:solidFill>
                <a:prstClr val="black"/>
              </a:solidFill>
            </a:endParaRPr>
          </a:p>
          <a:p>
            <a:pPr marL="285750" indent="-285750" fontAlgn="base">
              <a:defRPr/>
            </a:pPr>
            <a:r>
              <a:rPr lang="en-US" sz="1800" dirty="0">
                <a:solidFill>
                  <a:prstClr val="black"/>
                </a:solidFill>
              </a:rPr>
              <a:t>Registers and monitors the operation of registered apprenticeship programs, tracking and certifying skills attainment by participants and provides oversight to programs to ensure that they meet all statutory obligations</a:t>
            </a:r>
            <a:r>
              <a:rPr lang="en-US" sz="1800" dirty="0" smtClean="0">
                <a:solidFill>
                  <a:prstClr val="black"/>
                </a:solidFill>
              </a:rPr>
              <a:t>.</a:t>
            </a:r>
          </a:p>
          <a:p>
            <a:pPr marL="285750" indent="-285750" fontAlgn="base">
              <a:defRPr/>
            </a:pPr>
            <a:endParaRPr lang="en-US" sz="800" dirty="0">
              <a:solidFill>
                <a:prstClr val="black"/>
              </a:solidFill>
            </a:endParaRPr>
          </a:p>
          <a:p>
            <a:pPr marL="285750" indent="-285750" fontAlgn="base">
              <a:defRPr/>
            </a:pPr>
            <a:r>
              <a:rPr lang="en-US" sz="1800" dirty="0">
                <a:solidFill>
                  <a:prstClr val="black"/>
                </a:solidFill>
              </a:rPr>
              <a:t>Provides technical assistance to employers, labor unions and industry groups operating apprenticeship programs</a:t>
            </a:r>
            <a:r>
              <a:rPr lang="en-US" sz="1800" dirty="0" smtClean="0">
                <a:solidFill>
                  <a:prstClr val="black"/>
                </a:solidFill>
              </a:rPr>
              <a:t>.</a:t>
            </a:r>
          </a:p>
          <a:p>
            <a:pPr marL="285750" indent="-285750" fontAlgn="base">
              <a:defRPr/>
            </a:pPr>
            <a:endParaRPr lang="en-US" sz="800" dirty="0">
              <a:solidFill>
                <a:prstClr val="black"/>
              </a:solidFill>
            </a:endParaRPr>
          </a:p>
          <a:p>
            <a:pPr marL="285750" indent="-285750" fontAlgn="base">
              <a:defRPr/>
            </a:pPr>
            <a:r>
              <a:rPr lang="en-US" sz="1800" dirty="0">
                <a:solidFill>
                  <a:prstClr val="black"/>
                </a:solidFill>
              </a:rPr>
              <a:t>Certifies approximately 1,200 new journey workers </a:t>
            </a:r>
            <a:r>
              <a:rPr lang="en-US" sz="1800" dirty="0" smtClean="0">
                <a:solidFill>
                  <a:prstClr val="black"/>
                </a:solidFill>
              </a:rPr>
              <a:t>annually.  </a:t>
            </a:r>
          </a:p>
          <a:p>
            <a:pPr marL="285750" indent="-285750" fontAlgn="base">
              <a:defRPr/>
            </a:pPr>
            <a:endParaRPr lang="en-US" sz="800" dirty="0">
              <a:solidFill>
                <a:prstClr val="black"/>
              </a:solidFill>
            </a:endParaRPr>
          </a:p>
          <a:p>
            <a:pPr marL="285750" indent="-285750" fontAlgn="base">
              <a:defRPr/>
            </a:pPr>
            <a:r>
              <a:rPr lang="en-US" sz="1800" dirty="0">
                <a:solidFill>
                  <a:prstClr val="black"/>
                </a:solidFill>
              </a:rPr>
              <a:t>The Equal Employment Opportunity requirements of registered apprenticeship programs have led to an increase in the proportion of protected class minorities enrolled in registered apprenticeship programs – from 12.67% of all participants in June 2009 to </a:t>
            </a:r>
            <a:r>
              <a:rPr lang="en-US" sz="1800" dirty="0" smtClean="0">
                <a:solidFill>
                  <a:prstClr val="black"/>
                </a:solidFill>
              </a:rPr>
              <a:t>18.5% </a:t>
            </a:r>
            <a:r>
              <a:rPr lang="en-US" sz="1800" dirty="0">
                <a:solidFill>
                  <a:prstClr val="black"/>
                </a:solidFill>
              </a:rPr>
              <a:t>in January </a:t>
            </a:r>
            <a:r>
              <a:rPr lang="en-US" sz="1800" dirty="0" smtClean="0">
                <a:solidFill>
                  <a:prstClr val="black"/>
                </a:solidFill>
              </a:rPr>
              <a:t>2016.</a:t>
            </a:r>
            <a:endParaRPr lang="en-US" dirty="0">
              <a:solidFill>
                <a:prstClr val="black"/>
              </a:solidFill>
            </a:endParaRPr>
          </a:p>
          <a:p>
            <a:pPr fontAlgn="base">
              <a:defRPr/>
            </a:pPr>
            <a:endParaRPr lang="en-US" sz="1800" dirty="0">
              <a:solidFill>
                <a:prstClr val="black"/>
              </a:solidFill>
            </a:endParaRPr>
          </a:p>
          <a:p>
            <a:pPr marL="0" indent="0" fontAlgn="base">
              <a:buFont typeface="Arial"/>
              <a:buNone/>
              <a:defRPr/>
            </a:pPr>
            <a:endParaRPr lang="en-US" sz="1800" dirty="0">
              <a:solidFill>
                <a:prstClr val="black"/>
              </a:solidFill>
            </a:endParaRPr>
          </a:p>
          <a:p>
            <a:pPr marL="0" indent="0" fontAlgn="base">
              <a:lnSpc>
                <a:spcPct val="150000"/>
              </a:lnSpc>
              <a:spcAft>
                <a:spcPts val="78"/>
              </a:spcAft>
              <a:buFont typeface="Arial"/>
              <a:buNone/>
              <a:defRPr/>
            </a:pPr>
            <a:endParaRPr lang="en-US" sz="900" dirty="0">
              <a:solidFill>
                <a:prstClr val="black"/>
              </a:solidFill>
            </a:endParaRPr>
          </a:p>
          <a:p>
            <a:pPr marL="0" indent="0" fontAlgn="base">
              <a:lnSpc>
                <a:spcPct val="150000"/>
              </a:lnSpc>
              <a:spcAft>
                <a:spcPts val="78"/>
              </a:spcAft>
              <a:buFont typeface="Arial"/>
              <a:buNone/>
              <a:defRPr/>
            </a:pPr>
            <a:endParaRPr lang="en-US" sz="900" dirty="0">
              <a:solidFill>
                <a:prstClr val="black"/>
              </a:solidFill>
            </a:endParaRPr>
          </a:p>
          <a:p>
            <a:pPr marL="0" indent="0" fontAlgn="base">
              <a:lnSpc>
                <a:spcPct val="150000"/>
              </a:lnSpc>
              <a:spcAft>
                <a:spcPts val="78"/>
              </a:spcAft>
              <a:buFont typeface="Arial"/>
              <a:buNone/>
              <a:defRPr/>
            </a:pPr>
            <a:endParaRPr lang="en-US" sz="900" dirty="0">
              <a:solidFill>
                <a:prstClr val="black"/>
              </a:solidFill>
              <a:latin typeface="Calibri" pitchFamily="34" charset="0"/>
              <a:cs typeface="Calibri" pitchFamily="34" charset="0"/>
            </a:endParaRPr>
          </a:p>
        </p:txBody>
      </p:sp>
      <p:sp>
        <p:nvSpPr>
          <p:cNvPr id="6149" name="Slide Number Placeholder 1"/>
          <p:cNvSpPr>
            <a:spLocks noGrp="1"/>
          </p:cNvSpPr>
          <p:nvPr/>
        </p:nvSpPr>
        <p:spPr bwMode="auto">
          <a:xfrm>
            <a:off x="7503319" y="6118228"/>
            <a:ext cx="3429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587375">
              <a:lnSpc>
                <a:spcPct val="90000"/>
              </a:lnSpc>
              <a:spcBef>
                <a:spcPts val="1000"/>
              </a:spcBef>
              <a:buFont typeface="Arial" charset="0"/>
              <a:buChar char="•"/>
              <a:defRPr sz="2800">
                <a:solidFill>
                  <a:schemeClr val="tx1"/>
                </a:solidFill>
                <a:latin typeface="Calibri" pitchFamily="34" charset="0"/>
              </a:defRPr>
            </a:lvl1pPr>
            <a:lvl2pPr marL="587375" indent="-285750" defTabSz="587375">
              <a:lnSpc>
                <a:spcPct val="90000"/>
              </a:lnSpc>
              <a:spcBef>
                <a:spcPts val="500"/>
              </a:spcBef>
              <a:buFont typeface="Arial" charset="0"/>
              <a:buChar char="•"/>
              <a:defRPr sz="2400">
                <a:solidFill>
                  <a:schemeClr val="tx1"/>
                </a:solidFill>
                <a:latin typeface="Calibri" pitchFamily="34" charset="0"/>
              </a:defRPr>
            </a:lvl2pPr>
            <a:lvl3pPr marL="1174750" indent="-228600" defTabSz="587375">
              <a:lnSpc>
                <a:spcPct val="90000"/>
              </a:lnSpc>
              <a:spcBef>
                <a:spcPts val="500"/>
              </a:spcBef>
              <a:buFont typeface="Arial" charset="0"/>
              <a:buChar char="•"/>
              <a:defRPr sz="2000">
                <a:solidFill>
                  <a:schemeClr val="tx1"/>
                </a:solidFill>
                <a:latin typeface="Calibri" pitchFamily="34" charset="0"/>
              </a:defRPr>
            </a:lvl3pPr>
            <a:lvl4pPr marL="1762125" indent="-228600" defTabSz="587375">
              <a:lnSpc>
                <a:spcPct val="90000"/>
              </a:lnSpc>
              <a:spcBef>
                <a:spcPts val="500"/>
              </a:spcBef>
              <a:buFont typeface="Arial" charset="0"/>
              <a:buChar char="•"/>
              <a:defRPr>
                <a:solidFill>
                  <a:schemeClr val="tx1"/>
                </a:solidFill>
                <a:latin typeface="Calibri" pitchFamily="34" charset="0"/>
              </a:defRPr>
            </a:lvl4pPr>
            <a:lvl5pPr marL="2351088" indent="-228600" defTabSz="587375">
              <a:lnSpc>
                <a:spcPct val="90000"/>
              </a:lnSpc>
              <a:spcBef>
                <a:spcPts val="500"/>
              </a:spcBef>
              <a:buFont typeface="Arial" charset="0"/>
              <a:buChar char="•"/>
              <a:defRPr>
                <a:solidFill>
                  <a:schemeClr val="tx1"/>
                </a:solidFill>
                <a:latin typeface="Calibri" pitchFamily="34" charset="0"/>
              </a:defRPr>
            </a:lvl5pPr>
            <a:lvl6pPr marL="2808288"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6pPr>
            <a:lvl7pPr marL="3265488"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7pPr>
            <a:lvl8pPr marL="3722688"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8pPr>
            <a:lvl9pPr marL="4179888"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9pPr>
          </a:lstStyle>
          <a:p>
            <a:pPr algn="ctr" fontAlgn="base">
              <a:lnSpc>
                <a:spcPct val="100000"/>
              </a:lnSpc>
              <a:spcBef>
                <a:spcPct val="0"/>
              </a:spcBef>
              <a:spcAft>
                <a:spcPct val="0"/>
              </a:spcAft>
              <a:buFont typeface="Arial" charset="0"/>
              <a:buNone/>
            </a:pPr>
            <a:fld id="{C262B5E1-7841-4878-A4FD-FAAB5698CED3}" type="slidenum">
              <a:rPr lang="en-US" altLang="en-US" sz="900">
                <a:solidFill>
                  <a:srgbClr val="929292"/>
                </a:solidFill>
              </a:rPr>
              <a:pPr algn="ctr" fontAlgn="base">
                <a:lnSpc>
                  <a:spcPct val="100000"/>
                </a:lnSpc>
                <a:spcBef>
                  <a:spcPct val="0"/>
                </a:spcBef>
                <a:spcAft>
                  <a:spcPct val="0"/>
                </a:spcAft>
                <a:buFont typeface="Arial" charset="0"/>
                <a:buNone/>
              </a:pPr>
              <a:t>59</a:t>
            </a:fld>
            <a:endParaRPr lang="en-US" altLang="en-US" sz="900">
              <a:solidFill>
                <a:srgbClr val="929292"/>
              </a:solidFill>
            </a:endParaRPr>
          </a:p>
        </p:txBody>
      </p:sp>
      <p:sp>
        <p:nvSpPr>
          <p:cNvPr id="6150" name="Title 2"/>
          <p:cNvSpPr>
            <a:spLocks noGrp="1"/>
          </p:cNvSpPr>
          <p:nvPr/>
        </p:nvSpPr>
        <p:spPr bwMode="auto">
          <a:xfrm>
            <a:off x="1329929" y="588966"/>
            <a:ext cx="59150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587375">
              <a:lnSpc>
                <a:spcPct val="90000"/>
              </a:lnSpc>
              <a:spcBef>
                <a:spcPts val="1000"/>
              </a:spcBef>
              <a:buFont typeface="Arial" charset="0"/>
              <a:buChar char="•"/>
              <a:defRPr sz="2800">
                <a:solidFill>
                  <a:schemeClr val="tx1"/>
                </a:solidFill>
                <a:latin typeface="Calibri" pitchFamily="34" charset="0"/>
              </a:defRPr>
            </a:lvl1pPr>
            <a:lvl2pPr marL="742950" indent="-285750" defTabSz="587375">
              <a:lnSpc>
                <a:spcPct val="90000"/>
              </a:lnSpc>
              <a:spcBef>
                <a:spcPts val="500"/>
              </a:spcBef>
              <a:buFont typeface="Arial" charset="0"/>
              <a:buChar char="•"/>
              <a:defRPr sz="2400">
                <a:solidFill>
                  <a:schemeClr val="tx1"/>
                </a:solidFill>
                <a:latin typeface="Calibri" pitchFamily="34" charset="0"/>
              </a:defRPr>
            </a:lvl2pPr>
            <a:lvl3pPr marL="1143000" indent="-228600" defTabSz="587375">
              <a:lnSpc>
                <a:spcPct val="90000"/>
              </a:lnSpc>
              <a:spcBef>
                <a:spcPts val="500"/>
              </a:spcBef>
              <a:buFont typeface="Arial" charset="0"/>
              <a:buChar char="•"/>
              <a:defRPr sz="2000">
                <a:solidFill>
                  <a:schemeClr val="tx1"/>
                </a:solidFill>
                <a:latin typeface="Calibri" pitchFamily="34" charset="0"/>
              </a:defRPr>
            </a:lvl3pPr>
            <a:lvl4pPr marL="1600200" indent="-228600" defTabSz="587375">
              <a:lnSpc>
                <a:spcPct val="90000"/>
              </a:lnSpc>
              <a:spcBef>
                <a:spcPts val="500"/>
              </a:spcBef>
              <a:buFont typeface="Arial" charset="0"/>
              <a:buChar char="•"/>
              <a:defRPr>
                <a:solidFill>
                  <a:schemeClr val="tx1"/>
                </a:solidFill>
                <a:latin typeface="Calibri" pitchFamily="34" charset="0"/>
              </a:defRPr>
            </a:lvl4pPr>
            <a:lvl5pPr marL="2057400" indent="-228600" defTabSz="587375">
              <a:lnSpc>
                <a:spcPct val="90000"/>
              </a:lnSpc>
              <a:spcBef>
                <a:spcPts val="500"/>
              </a:spcBef>
              <a:buFont typeface="Arial" charset="0"/>
              <a:buChar char="•"/>
              <a:defRPr>
                <a:solidFill>
                  <a:schemeClr val="tx1"/>
                </a:solidFill>
                <a:latin typeface="Calibri" pitchFamily="34" charset="0"/>
              </a:defRPr>
            </a:lvl5pPr>
            <a:lvl6pPr marL="2514600"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85000"/>
              </a:lnSpc>
              <a:spcBef>
                <a:spcPct val="0"/>
              </a:spcBef>
              <a:spcAft>
                <a:spcPct val="0"/>
              </a:spcAft>
              <a:buFontTx/>
              <a:buNone/>
            </a:pPr>
            <a:endParaRPr lang="en-US" altLang="en-US" sz="3600">
              <a:solidFill>
                <a:srgbClr val="021162"/>
              </a:solidFill>
            </a:endParaRPr>
          </a:p>
        </p:txBody>
      </p:sp>
      <p:sp>
        <p:nvSpPr>
          <p:cNvPr id="6151" name="Slide Number Placeholder 1"/>
          <p:cNvSpPr>
            <a:spLocks noGrp="1"/>
          </p:cNvSpPr>
          <p:nvPr/>
        </p:nvSpPr>
        <p:spPr bwMode="auto">
          <a:xfrm>
            <a:off x="7503319" y="6118228"/>
            <a:ext cx="3429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587375">
              <a:lnSpc>
                <a:spcPct val="90000"/>
              </a:lnSpc>
              <a:spcBef>
                <a:spcPts val="1000"/>
              </a:spcBef>
              <a:buFont typeface="Arial" charset="0"/>
              <a:buChar char="•"/>
              <a:defRPr sz="2800">
                <a:solidFill>
                  <a:schemeClr val="tx1"/>
                </a:solidFill>
                <a:latin typeface="Calibri" pitchFamily="34" charset="0"/>
              </a:defRPr>
            </a:lvl1pPr>
            <a:lvl2pPr marL="587375" indent="-285750" defTabSz="587375">
              <a:lnSpc>
                <a:spcPct val="90000"/>
              </a:lnSpc>
              <a:spcBef>
                <a:spcPts val="500"/>
              </a:spcBef>
              <a:buFont typeface="Arial" charset="0"/>
              <a:buChar char="•"/>
              <a:defRPr sz="2400">
                <a:solidFill>
                  <a:schemeClr val="tx1"/>
                </a:solidFill>
                <a:latin typeface="Calibri" pitchFamily="34" charset="0"/>
              </a:defRPr>
            </a:lvl2pPr>
            <a:lvl3pPr marL="1174750" indent="-228600" defTabSz="587375">
              <a:lnSpc>
                <a:spcPct val="90000"/>
              </a:lnSpc>
              <a:spcBef>
                <a:spcPts val="500"/>
              </a:spcBef>
              <a:buFont typeface="Arial" charset="0"/>
              <a:buChar char="•"/>
              <a:defRPr sz="2000">
                <a:solidFill>
                  <a:schemeClr val="tx1"/>
                </a:solidFill>
                <a:latin typeface="Calibri" pitchFamily="34" charset="0"/>
              </a:defRPr>
            </a:lvl3pPr>
            <a:lvl4pPr marL="1762125" indent="-228600" defTabSz="587375">
              <a:lnSpc>
                <a:spcPct val="90000"/>
              </a:lnSpc>
              <a:spcBef>
                <a:spcPts val="500"/>
              </a:spcBef>
              <a:buFont typeface="Arial" charset="0"/>
              <a:buChar char="•"/>
              <a:defRPr>
                <a:solidFill>
                  <a:schemeClr val="tx1"/>
                </a:solidFill>
                <a:latin typeface="Calibri" pitchFamily="34" charset="0"/>
              </a:defRPr>
            </a:lvl4pPr>
            <a:lvl5pPr marL="2351088" indent="-228600" defTabSz="587375">
              <a:lnSpc>
                <a:spcPct val="90000"/>
              </a:lnSpc>
              <a:spcBef>
                <a:spcPts val="500"/>
              </a:spcBef>
              <a:buFont typeface="Arial" charset="0"/>
              <a:buChar char="•"/>
              <a:defRPr>
                <a:solidFill>
                  <a:schemeClr val="tx1"/>
                </a:solidFill>
                <a:latin typeface="Calibri" pitchFamily="34" charset="0"/>
              </a:defRPr>
            </a:lvl5pPr>
            <a:lvl6pPr marL="2808288"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6pPr>
            <a:lvl7pPr marL="3265488"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7pPr>
            <a:lvl8pPr marL="3722688"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8pPr>
            <a:lvl9pPr marL="4179888"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9pPr>
          </a:lstStyle>
          <a:p>
            <a:pPr algn="ctr" fontAlgn="base">
              <a:lnSpc>
                <a:spcPct val="100000"/>
              </a:lnSpc>
              <a:spcBef>
                <a:spcPct val="0"/>
              </a:spcBef>
              <a:spcAft>
                <a:spcPct val="0"/>
              </a:spcAft>
              <a:buFont typeface="Arial" charset="0"/>
              <a:buNone/>
            </a:pPr>
            <a:fld id="{76B03AAB-DDDC-47B8-A966-E06D5EBF1A3F}" type="slidenum">
              <a:rPr lang="en-US" altLang="en-US" sz="900">
                <a:solidFill>
                  <a:srgbClr val="929292"/>
                </a:solidFill>
              </a:rPr>
              <a:pPr algn="ctr" fontAlgn="base">
                <a:lnSpc>
                  <a:spcPct val="100000"/>
                </a:lnSpc>
                <a:spcBef>
                  <a:spcPct val="0"/>
                </a:spcBef>
                <a:spcAft>
                  <a:spcPct val="0"/>
                </a:spcAft>
                <a:buFont typeface="Arial" charset="0"/>
                <a:buNone/>
              </a:pPr>
              <a:t>59</a:t>
            </a:fld>
            <a:endParaRPr lang="en-US" altLang="en-US" sz="900">
              <a:solidFill>
                <a:srgbClr val="929292"/>
              </a:solidFill>
            </a:endParaRPr>
          </a:p>
        </p:txBody>
      </p:sp>
      <p:sp>
        <p:nvSpPr>
          <p:cNvPr id="6152" name="Title 2"/>
          <p:cNvSpPr>
            <a:spLocks noGrp="1"/>
          </p:cNvSpPr>
          <p:nvPr/>
        </p:nvSpPr>
        <p:spPr bwMode="auto">
          <a:xfrm>
            <a:off x="1329929" y="588966"/>
            <a:ext cx="59150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587375">
              <a:lnSpc>
                <a:spcPct val="90000"/>
              </a:lnSpc>
              <a:spcBef>
                <a:spcPts val="1000"/>
              </a:spcBef>
              <a:buFont typeface="Arial" charset="0"/>
              <a:buChar char="•"/>
              <a:defRPr sz="2800">
                <a:solidFill>
                  <a:schemeClr val="tx1"/>
                </a:solidFill>
                <a:latin typeface="Calibri" pitchFamily="34" charset="0"/>
              </a:defRPr>
            </a:lvl1pPr>
            <a:lvl2pPr marL="742950" indent="-285750" defTabSz="587375">
              <a:lnSpc>
                <a:spcPct val="90000"/>
              </a:lnSpc>
              <a:spcBef>
                <a:spcPts val="500"/>
              </a:spcBef>
              <a:buFont typeface="Arial" charset="0"/>
              <a:buChar char="•"/>
              <a:defRPr sz="2400">
                <a:solidFill>
                  <a:schemeClr val="tx1"/>
                </a:solidFill>
                <a:latin typeface="Calibri" pitchFamily="34" charset="0"/>
              </a:defRPr>
            </a:lvl2pPr>
            <a:lvl3pPr marL="1143000" indent="-228600" defTabSz="587375">
              <a:lnSpc>
                <a:spcPct val="90000"/>
              </a:lnSpc>
              <a:spcBef>
                <a:spcPts val="500"/>
              </a:spcBef>
              <a:buFont typeface="Arial" charset="0"/>
              <a:buChar char="•"/>
              <a:defRPr sz="2000">
                <a:solidFill>
                  <a:schemeClr val="tx1"/>
                </a:solidFill>
                <a:latin typeface="Calibri" pitchFamily="34" charset="0"/>
              </a:defRPr>
            </a:lvl3pPr>
            <a:lvl4pPr marL="1600200" indent="-228600" defTabSz="587375">
              <a:lnSpc>
                <a:spcPct val="90000"/>
              </a:lnSpc>
              <a:spcBef>
                <a:spcPts val="500"/>
              </a:spcBef>
              <a:buFont typeface="Arial" charset="0"/>
              <a:buChar char="•"/>
              <a:defRPr>
                <a:solidFill>
                  <a:schemeClr val="tx1"/>
                </a:solidFill>
                <a:latin typeface="Calibri" pitchFamily="34" charset="0"/>
              </a:defRPr>
            </a:lvl4pPr>
            <a:lvl5pPr marL="2057400" indent="-228600" defTabSz="587375">
              <a:lnSpc>
                <a:spcPct val="90000"/>
              </a:lnSpc>
              <a:spcBef>
                <a:spcPts val="500"/>
              </a:spcBef>
              <a:buFont typeface="Arial" charset="0"/>
              <a:buChar char="•"/>
              <a:defRPr>
                <a:solidFill>
                  <a:schemeClr val="tx1"/>
                </a:solidFill>
                <a:latin typeface="Calibri" pitchFamily="34" charset="0"/>
              </a:defRPr>
            </a:lvl5pPr>
            <a:lvl6pPr marL="2514600"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587375" fontAlgn="base">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85000"/>
              </a:lnSpc>
              <a:spcBef>
                <a:spcPct val="0"/>
              </a:spcBef>
              <a:spcAft>
                <a:spcPct val="0"/>
              </a:spcAft>
              <a:buFontTx/>
              <a:buNone/>
            </a:pPr>
            <a:endParaRPr lang="en-US" altLang="en-US" sz="3600">
              <a:solidFill>
                <a:srgbClr val="021162"/>
              </a:solidFill>
            </a:endParaRPr>
          </a:p>
        </p:txBody>
      </p:sp>
      <p:pic>
        <p:nvPicPr>
          <p:cNvPr id="6155" name="Picture 2" descr="C:\Users\BOLI\Desktop\Workertrain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06314" y="0"/>
            <a:ext cx="14328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8449194" y="6483353"/>
            <a:ext cx="393816" cy="365125"/>
          </a:xfrm>
        </p:spPr>
        <p:txBody>
          <a:bodyPr/>
          <a:lstStyle/>
          <a:p>
            <a:fld id="{C04C4E4D-3D8A-4F84-8793-73E68CE3EEC3}" type="slidenum">
              <a:rPr lang="en-US" altLang="en-US" smtClean="0">
                <a:solidFill>
                  <a:schemeClr val="tx1"/>
                </a:solidFill>
              </a:rPr>
              <a:pPr/>
              <a:t>59</a:t>
            </a:fld>
            <a:endParaRPr lang="en-US" altLang="en-US" dirty="0">
              <a:solidFill>
                <a:schemeClr val="tx1"/>
              </a:solidFill>
            </a:endParaRPr>
          </a:p>
        </p:txBody>
      </p:sp>
    </p:spTree>
    <p:extLst>
      <p:ext uri="{BB962C8B-B14F-4D97-AF65-F5344CB8AC3E}">
        <p14:creationId xmlns:p14="http://schemas.microsoft.com/office/powerpoint/2010/main" val="134921575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39200" cy="2743200"/>
          </a:xfrm>
        </p:spPr>
        <p:txBody>
          <a:bodyPr>
            <a:noAutofit/>
          </a:bodyPr>
          <a:lstStyle/>
          <a:p>
            <a:r>
              <a:rPr lang="en-US" sz="4000" dirty="0"/>
              <a:t>All Oregonians need to possess the skills and abilities to thrive in the </a:t>
            </a:r>
            <a:r>
              <a:rPr lang="en-US" sz="4000" dirty="0" smtClean="0"/>
              <a:t>workplace</a:t>
            </a:r>
            <a:br>
              <a:rPr lang="en-US" sz="4000" dirty="0" smtClean="0"/>
            </a:br>
            <a:r>
              <a:rPr lang="en-US" sz="2400" dirty="0" smtClean="0">
                <a:solidFill>
                  <a:schemeClr val="bg1"/>
                </a:solidFill>
              </a:rPr>
              <a:t>++</a:t>
            </a:r>
            <a:r>
              <a:rPr lang="en-US" sz="4000" dirty="0" smtClean="0"/>
              <a:t/>
            </a:r>
            <a:br>
              <a:rPr lang="en-US" sz="4000" dirty="0" smtClean="0"/>
            </a:br>
            <a:r>
              <a:rPr lang="en-US" sz="3200" dirty="0" smtClean="0"/>
              <a:t>Training </a:t>
            </a:r>
            <a:r>
              <a:rPr lang="en-US" sz="3200" dirty="0"/>
              <a:t>and services must be adaptable and inclusive </a:t>
            </a:r>
            <a:br>
              <a:rPr lang="en-US" sz="3200" dirty="0"/>
            </a:br>
            <a:endParaRPr lang="en-US" sz="3200" dirty="0"/>
          </a:p>
        </p:txBody>
      </p:sp>
      <p:sp>
        <p:nvSpPr>
          <p:cNvPr id="3" name="Content Placeholder 2"/>
          <p:cNvSpPr>
            <a:spLocks noGrp="1"/>
          </p:cNvSpPr>
          <p:nvPr>
            <p:ph idx="1"/>
          </p:nvPr>
        </p:nvSpPr>
        <p:spPr>
          <a:xfrm>
            <a:off x="329954" y="3429000"/>
            <a:ext cx="8179292" cy="2312315"/>
          </a:xfrm>
        </p:spPr>
        <p:txBody>
          <a:bodyPr>
            <a:normAutofit/>
          </a:bodyPr>
          <a:lstStyle/>
          <a:p>
            <a:pPr marL="45720" indent="0">
              <a:buNone/>
            </a:pPr>
            <a:r>
              <a:rPr lang="en-US" dirty="0" smtClean="0"/>
              <a:t>Special emphasis on:</a:t>
            </a:r>
          </a:p>
          <a:p>
            <a:pPr marL="45720" indent="0">
              <a:buNone/>
            </a:pPr>
            <a:endParaRPr lang="en-US" sz="800" dirty="0" smtClean="0"/>
          </a:p>
          <a:p>
            <a:pPr marL="502920" indent="-457200"/>
            <a:r>
              <a:rPr lang="en-US" dirty="0" smtClean="0"/>
              <a:t>Rural communities</a:t>
            </a:r>
          </a:p>
          <a:p>
            <a:pPr marL="502920" indent="-457200"/>
            <a:r>
              <a:rPr lang="en-US" dirty="0" smtClean="0"/>
              <a:t>Families experiencing multi generational poverty</a:t>
            </a:r>
          </a:p>
          <a:p>
            <a:pPr marL="502920" indent="-457200"/>
            <a:r>
              <a:rPr lang="en-US" dirty="0" smtClean="0"/>
              <a:t>Communities of color</a:t>
            </a:r>
          </a:p>
          <a:p>
            <a:pPr marL="45720"/>
            <a:endParaRPr lang="en-US" dirty="0"/>
          </a:p>
          <a:p>
            <a:pPr marL="45720" indent="0">
              <a:buNone/>
            </a:pPr>
            <a:endParaRPr lang="en-US" dirty="0"/>
          </a:p>
        </p:txBody>
      </p:sp>
      <p:sp>
        <p:nvSpPr>
          <p:cNvPr id="4" name="Footer Placeholder 3"/>
          <p:cNvSpPr txBox="1">
            <a:spLocks/>
          </p:cNvSpPr>
          <p:nvPr/>
        </p:nvSpPr>
        <p:spPr>
          <a:xfrm>
            <a:off x="1828800" y="6477000"/>
            <a:ext cx="5486400" cy="4413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pPr algn="r"/>
            <a:fld id="{63367C75-72A5-4526-8D00-8554BFB728E3}" type="slidenum">
              <a:rPr lang="en-US" smtClean="0">
                <a:solidFill>
                  <a:prstClr val="black"/>
                </a:solidFill>
              </a:rPr>
              <a:pPr algn="r"/>
              <a:t>6</a:t>
            </a:fld>
            <a:endParaRPr lang="en-US" dirty="0">
              <a:solidFill>
                <a:prstClr val="black"/>
              </a:solidFill>
            </a:endParaRPr>
          </a:p>
        </p:txBody>
      </p:sp>
    </p:spTree>
    <p:extLst>
      <p:ext uri="{BB962C8B-B14F-4D97-AF65-F5344CB8AC3E}">
        <p14:creationId xmlns:p14="http://schemas.microsoft.com/office/powerpoint/2010/main" val="23436698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8194" name="Title 2"/>
          <p:cNvSpPr>
            <a:spLocks noGrp="1"/>
          </p:cNvSpPr>
          <p:nvPr>
            <p:ph type="title"/>
          </p:nvPr>
        </p:nvSpPr>
        <p:spPr>
          <a:xfrm>
            <a:off x="628650" y="365127"/>
            <a:ext cx="7886700" cy="777874"/>
          </a:xfrm>
        </p:spPr>
        <p:txBody>
          <a:bodyPr/>
          <a:lstStyle/>
          <a:p>
            <a:pPr algn="ctr"/>
            <a:r>
              <a:rPr lang="en-US" altLang="en-US" sz="3200" b="1" dirty="0" smtClean="0">
                <a:solidFill>
                  <a:srgbClr val="002060"/>
                </a:solidFill>
              </a:rPr>
              <a:t>Services to Business</a:t>
            </a:r>
          </a:p>
        </p:txBody>
      </p:sp>
      <p:sp>
        <p:nvSpPr>
          <p:cNvPr id="4" name="Content Placeholder 3"/>
          <p:cNvSpPr>
            <a:spLocks noGrp="1"/>
          </p:cNvSpPr>
          <p:nvPr>
            <p:ph idx="1"/>
          </p:nvPr>
        </p:nvSpPr>
        <p:spPr>
          <a:xfrm>
            <a:off x="228600" y="1371600"/>
            <a:ext cx="8763000" cy="5186363"/>
          </a:xfrm>
        </p:spPr>
        <p:txBody>
          <a:bodyPr rtlCol="0">
            <a:normAutofit fontScale="85000" lnSpcReduction="20000"/>
          </a:bodyPr>
          <a:lstStyle/>
          <a:p>
            <a:pPr fontAlgn="auto">
              <a:spcAft>
                <a:spcPts val="0"/>
              </a:spcAft>
              <a:buFont typeface="Arial" panose="020B0604020202020204" pitchFamily="34" charset="0"/>
              <a:buChar char="•"/>
              <a:defRPr/>
            </a:pPr>
            <a:r>
              <a:rPr lang="en-US" dirty="0" smtClean="0"/>
              <a:t>Creation and development of training programs and standards;</a:t>
            </a:r>
          </a:p>
          <a:p>
            <a:pPr fontAlgn="auto">
              <a:spcAft>
                <a:spcPts val="0"/>
              </a:spcAft>
              <a:buFont typeface="Arial" panose="020B0604020202020204" pitchFamily="34" charset="0"/>
              <a:buChar char="•"/>
              <a:defRPr/>
            </a:pPr>
            <a:endParaRPr lang="en-US" dirty="0" smtClean="0"/>
          </a:p>
          <a:p>
            <a:pPr fontAlgn="auto">
              <a:spcAft>
                <a:spcPts val="0"/>
              </a:spcAft>
              <a:buFont typeface="Arial" panose="020B0604020202020204" pitchFamily="34" charset="0"/>
              <a:buChar char="•"/>
              <a:defRPr/>
            </a:pPr>
            <a:r>
              <a:rPr lang="en-US" dirty="0" smtClean="0"/>
              <a:t>Assistance in securing related classroom instruction;</a:t>
            </a:r>
          </a:p>
          <a:p>
            <a:pPr fontAlgn="auto">
              <a:spcAft>
                <a:spcPts val="0"/>
              </a:spcAft>
              <a:buFont typeface="Arial" panose="020B0604020202020204" pitchFamily="34" charset="0"/>
              <a:buChar char="•"/>
              <a:defRPr/>
            </a:pPr>
            <a:endParaRPr lang="en-US" dirty="0" smtClean="0"/>
          </a:p>
          <a:p>
            <a:pPr fontAlgn="auto">
              <a:spcAft>
                <a:spcPts val="0"/>
              </a:spcAft>
              <a:buFont typeface="Arial" panose="020B0604020202020204" pitchFamily="34" charset="0"/>
              <a:buChar char="•"/>
              <a:defRPr/>
            </a:pPr>
            <a:r>
              <a:rPr lang="en-US" dirty="0" smtClean="0"/>
              <a:t>Information about best training practices;</a:t>
            </a:r>
          </a:p>
          <a:p>
            <a:pPr fontAlgn="auto">
              <a:spcAft>
                <a:spcPts val="0"/>
              </a:spcAft>
              <a:buFont typeface="Arial" panose="020B0604020202020204" pitchFamily="34" charset="0"/>
              <a:buChar char="•"/>
              <a:defRPr/>
            </a:pPr>
            <a:endParaRPr lang="en-US" dirty="0" smtClean="0"/>
          </a:p>
          <a:p>
            <a:pPr fontAlgn="auto">
              <a:spcAft>
                <a:spcPts val="0"/>
              </a:spcAft>
              <a:buFont typeface="Arial" panose="020B0604020202020204" pitchFamily="34" charset="0"/>
              <a:buChar char="•"/>
              <a:defRPr/>
            </a:pPr>
            <a:r>
              <a:rPr lang="en-US" dirty="0" smtClean="0"/>
              <a:t>Credentialing of apprentices;</a:t>
            </a:r>
          </a:p>
          <a:p>
            <a:pPr fontAlgn="auto">
              <a:spcAft>
                <a:spcPts val="0"/>
              </a:spcAft>
              <a:buFont typeface="Arial" panose="020B0604020202020204" pitchFamily="34" charset="0"/>
              <a:buChar char="•"/>
              <a:defRPr/>
            </a:pPr>
            <a:endParaRPr lang="en-US" dirty="0" smtClean="0"/>
          </a:p>
          <a:p>
            <a:pPr fontAlgn="auto">
              <a:spcAft>
                <a:spcPts val="0"/>
              </a:spcAft>
              <a:buFont typeface="Arial" panose="020B0604020202020204" pitchFamily="34" charset="0"/>
              <a:buChar char="•"/>
              <a:defRPr/>
            </a:pPr>
            <a:r>
              <a:rPr lang="en-US" dirty="0" smtClean="0"/>
              <a:t>Technical assistance and program support;</a:t>
            </a:r>
          </a:p>
          <a:p>
            <a:pPr fontAlgn="auto">
              <a:spcAft>
                <a:spcPts val="0"/>
              </a:spcAft>
              <a:buFont typeface="Arial" panose="020B0604020202020204" pitchFamily="34" charset="0"/>
              <a:buChar char="•"/>
              <a:defRPr/>
            </a:pPr>
            <a:endParaRPr lang="en-US" dirty="0" smtClean="0"/>
          </a:p>
          <a:p>
            <a:pPr fontAlgn="auto">
              <a:spcAft>
                <a:spcPts val="0"/>
              </a:spcAft>
              <a:buFont typeface="Arial" panose="020B0604020202020204" pitchFamily="34" charset="0"/>
              <a:buChar char="•"/>
              <a:defRPr/>
            </a:pPr>
            <a:r>
              <a:rPr lang="en-US" dirty="0" smtClean="0"/>
              <a:t>Applicant outreach and recruitment;</a:t>
            </a:r>
          </a:p>
          <a:p>
            <a:pPr fontAlgn="auto">
              <a:spcAft>
                <a:spcPts val="0"/>
              </a:spcAft>
              <a:buFont typeface="Arial" panose="020B0604020202020204" pitchFamily="34" charset="0"/>
              <a:buChar char="•"/>
              <a:defRPr/>
            </a:pPr>
            <a:endParaRPr lang="en-US" dirty="0" smtClean="0"/>
          </a:p>
          <a:p>
            <a:pPr fontAlgn="auto">
              <a:spcAft>
                <a:spcPts val="0"/>
              </a:spcAft>
              <a:buFont typeface="Arial" panose="020B0604020202020204" pitchFamily="34" charset="0"/>
              <a:buChar char="•"/>
              <a:defRPr/>
            </a:pPr>
            <a:r>
              <a:rPr lang="en-US" dirty="0" smtClean="0"/>
              <a:t>Facilitation of partnerships with other workforce agencies.</a:t>
            </a:r>
          </a:p>
          <a:p>
            <a:pPr marL="0" indent="0" fontAlgn="auto">
              <a:spcAft>
                <a:spcPts val="0"/>
              </a:spcAft>
              <a:buFont typeface="Arial" panose="020B0604020202020204" pitchFamily="34" charset="0"/>
              <a:buNone/>
              <a:defRPr/>
            </a:pPr>
            <a:endParaRPr lang="en-US" dirty="0" smtClean="0"/>
          </a:p>
        </p:txBody>
      </p:sp>
      <p:sp>
        <p:nvSpPr>
          <p:cNvPr id="2" name="Slide Number Placeholder 1"/>
          <p:cNvSpPr>
            <a:spLocks noGrp="1"/>
          </p:cNvSpPr>
          <p:nvPr>
            <p:ph type="sldNum" sz="quarter" idx="12"/>
          </p:nvPr>
        </p:nvSpPr>
        <p:spPr/>
        <p:txBody>
          <a:bodyPr/>
          <a:lstStyle/>
          <a:p>
            <a:fld id="{550CD5E4-DEC8-406E-9719-8CFEEAE5AD49}" type="slidenum">
              <a:rPr lang="en-US" altLang="en-US" smtClean="0"/>
              <a:pPr/>
              <a:t>60</a:t>
            </a:fld>
            <a:endParaRPr lang="en-US" altLang="en-US"/>
          </a:p>
        </p:txBody>
      </p:sp>
    </p:spTree>
    <p:extLst>
      <p:ext uri="{BB962C8B-B14F-4D97-AF65-F5344CB8AC3E}">
        <p14:creationId xmlns:p14="http://schemas.microsoft.com/office/powerpoint/2010/main" val="1023147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pic>
        <p:nvPicPr>
          <p:cNvPr id="921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0"/>
            <a:ext cx="883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C5FDD7C-9B97-47AE-AA75-A60F94AE0C20}" type="slidenum">
              <a:rPr lang="en-US" altLang="en-US" smtClean="0"/>
              <a:pPr/>
              <a:t>61</a:t>
            </a:fld>
            <a:endParaRPr lang="en-US" altLang="en-US"/>
          </a:p>
        </p:txBody>
      </p:sp>
    </p:spTree>
    <p:extLst>
      <p:ext uri="{BB962C8B-B14F-4D97-AF65-F5344CB8AC3E}">
        <p14:creationId xmlns:p14="http://schemas.microsoft.com/office/powerpoint/2010/main" val="1878863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152400" y="76200"/>
            <a:ext cx="8686800" cy="1325563"/>
          </a:xfrm>
        </p:spPr>
        <p:txBody>
          <a:bodyPr/>
          <a:lstStyle/>
          <a:p>
            <a:pPr algn="ctr"/>
            <a:r>
              <a:rPr lang="en-US" altLang="en-US" sz="3200" b="1" dirty="0" smtClean="0">
                <a:solidFill>
                  <a:srgbClr val="002060"/>
                </a:solidFill>
              </a:rPr>
              <a:t>Alignments and Efficiencies</a:t>
            </a:r>
          </a:p>
        </p:txBody>
      </p:sp>
      <p:sp>
        <p:nvSpPr>
          <p:cNvPr id="10243" name="Content Placeholder 2"/>
          <p:cNvSpPr>
            <a:spLocks noGrp="1"/>
          </p:cNvSpPr>
          <p:nvPr>
            <p:ph idx="1"/>
          </p:nvPr>
        </p:nvSpPr>
        <p:spPr>
          <a:xfrm>
            <a:off x="0" y="1371600"/>
            <a:ext cx="9144000" cy="5719763"/>
          </a:xfrm>
        </p:spPr>
        <p:txBody>
          <a:bodyPr/>
          <a:lstStyle/>
          <a:p>
            <a:pPr marL="0" indent="0" algn="ctr">
              <a:buNone/>
            </a:pPr>
            <a:r>
              <a:rPr lang="en-US" altLang="en-US" sz="2400" b="1" dirty="0" smtClean="0"/>
              <a:t>Goal:  </a:t>
            </a:r>
            <a:r>
              <a:rPr lang="en-US" altLang="en-US" sz="2400" dirty="0" smtClean="0"/>
              <a:t>Integrate registered apprenticeship as a key component in </a:t>
            </a:r>
          </a:p>
          <a:p>
            <a:pPr marL="0" indent="0" algn="ctr">
              <a:buNone/>
            </a:pPr>
            <a:r>
              <a:rPr lang="en-US" altLang="en-US" sz="2400" dirty="0" smtClean="0"/>
              <a:t>State workforce strategies by:</a:t>
            </a:r>
          </a:p>
          <a:p>
            <a:pPr marL="0" indent="0">
              <a:buNone/>
            </a:pPr>
            <a:endParaRPr lang="en-US" altLang="en-US" sz="800" dirty="0" smtClean="0"/>
          </a:p>
          <a:p>
            <a:r>
              <a:rPr lang="en-US" altLang="en-US" sz="2400" dirty="0" smtClean="0"/>
              <a:t>Cross-training for apprenticeship and </a:t>
            </a:r>
            <a:r>
              <a:rPr lang="en-US" altLang="en-US" sz="2400" dirty="0" err="1" smtClean="0"/>
              <a:t>Worksource</a:t>
            </a:r>
            <a:r>
              <a:rPr lang="en-US" altLang="en-US" sz="2400" dirty="0" smtClean="0"/>
              <a:t> Oregon (WSO) staff;</a:t>
            </a:r>
          </a:p>
          <a:p>
            <a:pPr marL="0" indent="0">
              <a:buNone/>
            </a:pPr>
            <a:endParaRPr lang="en-US" altLang="en-US" sz="800" dirty="0" smtClean="0"/>
          </a:p>
          <a:p>
            <a:r>
              <a:rPr lang="en-US" altLang="en-US" sz="2400" dirty="0" smtClean="0"/>
              <a:t>Increasing data sharing capacities between agencies;</a:t>
            </a:r>
          </a:p>
          <a:p>
            <a:endParaRPr lang="en-US" altLang="en-US" sz="800" dirty="0" smtClean="0"/>
          </a:p>
          <a:p>
            <a:r>
              <a:rPr lang="en-US" altLang="en-US" sz="2400" dirty="0" smtClean="0"/>
              <a:t>Use WSO Sector Strategies and Employer Engagement capacity to assist employers in developing structured work based learning and apprenticeship programs;</a:t>
            </a:r>
          </a:p>
          <a:p>
            <a:endParaRPr lang="en-US" altLang="en-US" sz="800" dirty="0" smtClean="0"/>
          </a:p>
          <a:p>
            <a:r>
              <a:rPr lang="en-US" altLang="en-US" sz="2400" dirty="0" smtClean="0"/>
              <a:t>Provide employers, local boards and community colleges support to expand RA in any occupation with demonstrated demand.</a:t>
            </a:r>
          </a:p>
        </p:txBody>
      </p:sp>
      <p:sp>
        <p:nvSpPr>
          <p:cNvPr id="2" name="Slide Number Placeholder 1"/>
          <p:cNvSpPr>
            <a:spLocks noGrp="1"/>
          </p:cNvSpPr>
          <p:nvPr>
            <p:ph type="sldNum" sz="quarter" idx="12"/>
          </p:nvPr>
        </p:nvSpPr>
        <p:spPr/>
        <p:txBody>
          <a:bodyPr/>
          <a:lstStyle/>
          <a:p>
            <a:fld id="{550CD5E4-DEC8-406E-9719-8CFEEAE5AD49}" type="slidenum">
              <a:rPr lang="en-US" altLang="en-US" smtClean="0"/>
              <a:pPr/>
              <a:t>62</a:t>
            </a:fld>
            <a:endParaRPr lang="en-US" altLang="en-US"/>
          </a:p>
        </p:txBody>
      </p:sp>
    </p:spTree>
    <p:extLst>
      <p:ext uri="{BB962C8B-B14F-4D97-AF65-F5344CB8AC3E}">
        <p14:creationId xmlns:p14="http://schemas.microsoft.com/office/powerpoint/2010/main" val="2562657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628650" y="365127"/>
            <a:ext cx="7886700" cy="854074"/>
          </a:xfrm>
        </p:spPr>
        <p:txBody>
          <a:bodyPr/>
          <a:lstStyle/>
          <a:p>
            <a:pPr algn="ctr"/>
            <a:r>
              <a:rPr lang="en-US" altLang="en-US" sz="3200" b="1" dirty="0" smtClean="0">
                <a:solidFill>
                  <a:srgbClr val="002060"/>
                </a:solidFill>
              </a:rPr>
              <a:t>Barriers</a:t>
            </a:r>
          </a:p>
        </p:txBody>
      </p:sp>
      <p:sp>
        <p:nvSpPr>
          <p:cNvPr id="11267" name="Content Placeholder 2"/>
          <p:cNvSpPr>
            <a:spLocks noGrp="1"/>
          </p:cNvSpPr>
          <p:nvPr>
            <p:ph idx="1"/>
          </p:nvPr>
        </p:nvSpPr>
        <p:spPr>
          <a:xfrm>
            <a:off x="152400" y="1524000"/>
            <a:ext cx="8839200" cy="4351338"/>
          </a:xfrm>
        </p:spPr>
        <p:txBody>
          <a:bodyPr/>
          <a:lstStyle/>
          <a:p>
            <a:r>
              <a:rPr lang="en-US" altLang="en-US" dirty="0" smtClean="0"/>
              <a:t>Lack of knowledge or understanding of registered apprenticeship by employers and the workforce system;</a:t>
            </a:r>
          </a:p>
          <a:p>
            <a:endParaRPr lang="en-US" altLang="en-US" dirty="0" smtClean="0"/>
          </a:p>
          <a:p>
            <a:r>
              <a:rPr lang="en-US" altLang="en-US" dirty="0" smtClean="0"/>
              <a:t>Insufficient data sharing capacity;</a:t>
            </a:r>
          </a:p>
          <a:p>
            <a:endParaRPr lang="en-US" altLang="en-US" dirty="0" smtClean="0"/>
          </a:p>
          <a:p>
            <a:r>
              <a:rPr lang="en-US" altLang="en-US" dirty="0" smtClean="0"/>
              <a:t>Underdeveloped connectivity between registered apprenticeship and career pathways and sector strategies.</a:t>
            </a:r>
          </a:p>
          <a:p>
            <a:endParaRPr lang="en-US" altLang="en-US" dirty="0" smtClean="0"/>
          </a:p>
          <a:p>
            <a:endParaRPr lang="en-US" altLang="en-US" dirty="0" smtClean="0"/>
          </a:p>
          <a:p>
            <a:endParaRPr lang="en-US" altLang="en-US" dirty="0" smtClean="0"/>
          </a:p>
        </p:txBody>
      </p:sp>
      <p:sp>
        <p:nvSpPr>
          <p:cNvPr id="2" name="Slide Number Placeholder 1"/>
          <p:cNvSpPr>
            <a:spLocks noGrp="1"/>
          </p:cNvSpPr>
          <p:nvPr>
            <p:ph type="sldNum" sz="quarter" idx="12"/>
          </p:nvPr>
        </p:nvSpPr>
        <p:spPr/>
        <p:txBody>
          <a:bodyPr/>
          <a:lstStyle/>
          <a:p>
            <a:fld id="{550CD5E4-DEC8-406E-9719-8CFEEAE5AD49}" type="slidenum">
              <a:rPr lang="en-US" altLang="en-US" smtClean="0"/>
              <a:pPr/>
              <a:t>63</a:t>
            </a:fld>
            <a:endParaRPr lang="en-US" altLang="en-US"/>
          </a:p>
        </p:txBody>
      </p:sp>
    </p:spTree>
    <p:extLst>
      <p:ext uri="{BB962C8B-B14F-4D97-AF65-F5344CB8AC3E}">
        <p14:creationId xmlns:p14="http://schemas.microsoft.com/office/powerpoint/2010/main" val="5689669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628650" y="365127"/>
            <a:ext cx="7886700" cy="930274"/>
          </a:xfrm>
        </p:spPr>
        <p:txBody>
          <a:bodyPr/>
          <a:lstStyle/>
          <a:p>
            <a:pPr algn="ctr"/>
            <a:r>
              <a:rPr lang="en-US" altLang="en-US" sz="3200" b="1" dirty="0" smtClean="0">
                <a:solidFill>
                  <a:srgbClr val="002060"/>
                </a:solidFill>
              </a:rPr>
              <a:t>Recommendations</a:t>
            </a:r>
          </a:p>
        </p:txBody>
      </p:sp>
      <p:sp>
        <p:nvSpPr>
          <p:cNvPr id="12291" name="Content Placeholder 2"/>
          <p:cNvSpPr>
            <a:spLocks noGrp="1"/>
          </p:cNvSpPr>
          <p:nvPr>
            <p:ph idx="1"/>
          </p:nvPr>
        </p:nvSpPr>
        <p:spPr>
          <a:xfrm>
            <a:off x="152400" y="1447800"/>
            <a:ext cx="8839200" cy="4351338"/>
          </a:xfrm>
        </p:spPr>
        <p:txBody>
          <a:bodyPr/>
          <a:lstStyle/>
          <a:p>
            <a:r>
              <a:rPr lang="en-US" altLang="en-US" dirty="0" smtClean="0"/>
              <a:t>Develop relationship building between ATD and workforce partners;</a:t>
            </a:r>
          </a:p>
          <a:p>
            <a:endParaRPr lang="en-US" altLang="en-US" dirty="0" smtClean="0"/>
          </a:p>
          <a:p>
            <a:r>
              <a:rPr lang="en-US" altLang="en-US" dirty="0" smtClean="0"/>
              <a:t>Develop processes for data and making referrals;</a:t>
            </a:r>
          </a:p>
          <a:p>
            <a:endParaRPr lang="en-US" altLang="en-US" dirty="0" smtClean="0"/>
          </a:p>
          <a:p>
            <a:r>
              <a:rPr lang="en-US" altLang="en-US" dirty="0" smtClean="0"/>
              <a:t>Changing the conversation about apprenticeship;</a:t>
            </a:r>
          </a:p>
          <a:p>
            <a:endParaRPr lang="en-US" altLang="en-US" dirty="0" smtClean="0"/>
          </a:p>
          <a:p>
            <a:r>
              <a:rPr lang="en-US" altLang="en-US" dirty="0" smtClean="0"/>
              <a:t>Identify start up funding for industries interested in starting apprenticeship programs.</a:t>
            </a:r>
          </a:p>
          <a:p>
            <a:endParaRPr lang="en-US" altLang="en-US" dirty="0" smtClean="0"/>
          </a:p>
        </p:txBody>
      </p:sp>
      <p:sp>
        <p:nvSpPr>
          <p:cNvPr id="2" name="Slide Number Placeholder 1"/>
          <p:cNvSpPr>
            <a:spLocks noGrp="1"/>
          </p:cNvSpPr>
          <p:nvPr>
            <p:ph type="sldNum" sz="quarter" idx="12"/>
          </p:nvPr>
        </p:nvSpPr>
        <p:spPr/>
        <p:txBody>
          <a:bodyPr/>
          <a:lstStyle/>
          <a:p>
            <a:fld id="{550CD5E4-DEC8-406E-9719-8CFEEAE5AD49}" type="slidenum">
              <a:rPr lang="en-US" altLang="en-US" smtClean="0"/>
              <a:pPr/>
              <a:t>64</a:t>
            </a:fld>
            <a:endParaRPr lang="en-US" altLang="en-US"/>
          </a:p>
        </p:txBody>
      </p:sp>
    </p:spTree>
    <p:extLst>
      <p:ext uri="{BB962C8B-B14F-4D97-AF65-F5344CB8AC3E}">
        <p14:creationId xmlns:p14="http://schemas.microsoft.com/office/powerpoint/2010/main" val="1710361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672" y="457198"/>
            <a:ext cx="9134856" cy="609602"/>
          </a:xfrm>
        </p:spPr>
        <p:txBody>
          <a:bodyPr/>
          <a:lstStyle/>
          <a:p>
            <a:pPr>
              <a:defRPr/>
            </a:pPr>
            <a:r>
              <a:rPr lang="en-US" altLang="en-US" sz="2800" b="1" dirty="0" smtClean="0">
                <a:solidFill>
                  <a:schemeClr val="tx2">
                    <a:lumMod val="60000"/>
                    <a:lumOff val="40000"/>
                  </a:schemeClr>
                </a:solidFill>
                <a:ea typeface="ＭＳ Ｐゴシック" pitchFamily="34" charset="-128"/>
              </a:rPr>
              <a:t>Oregon Workforce System Performance </a:t>
            </a:r>
            <a:r>
              <a:rPr lang="en-US" altLang="en-US" sz="2800" b="1" dirty="0" smtClean="0">
                <a:solidFill>
                  <a:srgbClr val="558ED5"/>
                </a:solidFill>
                <a:ea typeface="ＭＳ Ｐゴシック" pitchFamily="34" charset="-128"/>
              </a:rPr>
              <a:t>Measures </a:t>
            </a:r>
            <a:br>
              <a:rPr lang="en-US" altLang="en-US" sz="2800" b="1" dirty="0" smtClean="0">
                <a:solidFill>
                  <a:srgbClr val="558ED5"/>
                </a:solidFill>
                <a:ea typeface="ＭＳ Ｐゴシック" pitchFamily="34" charset="-128"/>
              </a:rPr>
            </a:br>
            <a:r>
              <a:rPr lang="en-US" altLang="en-US" sz="2000" b="1" dirty="0" smtClean="0">
                <a:solidFill>
                  <a:schemeClr val="tx2">
                    <a:lumMod val="60000"/>
                    <a:lumOff val="40000"/>
                  </a:schemeClr>
                </a:solidFill>
                <a:ea typeface="ＭＳ Ｐゴシック" pitchFamily="34" charset="-128"/>
              </a:rPr>
              <a:t/>
            </a:r>
            <a:br>
              <a:rPr lang="en-US" altLang="en-US" sz="2000" b="1" dirty="0" smtClean="0">
                <a:solidFill>
                  <a:schemeClr val="tx2">
                    <a:lumMod val="60000"/>
                    <a:lumOff val="40000"/>
                  </a:schemeClr>
                </a:solidFill>
                <a:ea typeface="ＭＳ Ｐゴシック" pitchFamily="34" charset="-128"/>
              </a:rPr>
            </a:br>
            <a:r>
              <a:rPr lang="en-US" altLang="en-US" sz="2800" b="1" dirty="0" smtClean="0">
                <a:solidFill>
                  <a:schemeClr val="tx2">
                    <a:lumMod val="60000"/>
                    <a:lumOff val="40000"/>
                  </a:schemeClr>
                </a:solidFill>
                <a:ea typeface="ＭＳ Ｐゴシック" pitchFamily="34" charset="-128"/>
              </a:rPr>
              <a:t/>
            </a:r>
            <a:br>
              <a:rPr lang="en-US" altLang="en-US" sz="2800" b="1" dirty="0" smtClean="0">
                <a:solidFill>
                  <a:schemeClr val="tx2">
                    <a:lumMod val="60000"/>
                    <a:lumOff val="40000"/>
                  </a:schemeClr>
                </a:solidFill>
                <a:ea typeface="ＭＳ Ｐゴシック" pitchFamily="34" charset="-128"/>
              </a:rPr>
            </a:br>
            <a:r>
              <a:rPr lang="en-US" altLang="en-US" sz="2800" b="1" dirty="0" smtClean="0">
                <a:solidFill>
                  <a:schemeClr val="tx2">
                    <a:lumMod val="60000"/>
                    <a:lumOff val="40000"/>
                  </a:schemeClr>
                </a:solidFill>
                <a:ea typeface="ＭＳ Ｐゴシック" pitchFamily="34" charset="-128"/>
              </a:rPr>
              <a:t/>
            </a:r>
            <a:br>
              <a:rPr lang="en-US" altLang="en-US" sz="2800" b="1" dirty="0" smtClean="0">
                <a:solidFill>
                  <a:schemeClr val="tx2">
                    <a:lumMod val="60000"/>
                    <a:lumOff val="40000"/>
                  </a:schemeClr>
                </a:solidFill>
                <a:ea typeface="ＭＳ Ｐゴシック" pitchFamily="34" charset="-128"/>
              </a:rPr>
            </a:br>
            <a:endParaRPr lang="en-US" altLang="en-US" sz="2800" b="1" dirty="0" smtClean="0">
              <a:solidFill>
                <a:schemeClr val="tx2">
                  <a:lumMod val="60000"/>
                  <a:lumOff val="40000"/>
                </a:schemeClr>
              </a:solidFill>
              <a:ea typeface="ＭＳ Ｐゴシック" pitchFamily="34" charset="-128"/>
            </a:endParaRPr>
          </a:p>
        </p:txBody>
      </p:sp>
      <p:sp>
        <p:nvSpPr>
          <p:cNvPr id="2" name="TextBox 1"/>
          <p:cNvSpPr txBox="1"/>
          <p:nvPr/>
        </p:nvSpPr>
        <p:spPr>
          <a:xfrm>
            <a:off x="182880" y="1066800"/>
            <a:ext cx="8763000" cy="527836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en-US" sz="2000" b="1" dirty="0" smtClean="0">
                <a:solidFill>
                  <a:srgbClr val="558ED5"/>
                </a:solidFill>
                <a:ea typeface="ＭＳ Ｐゴシック" pitchFamily="34" charset="-128"/>
              </a:rPr>
              <a:t> </a:t>
            </a:r>
            <a:r>
              <a:rPr lang="en-US" altLang="en-US" sz="2400" b="1" dirty="0">
                <a:solidFill>
                  <a:srgbClr val="558ED5"/>
                </a:solidFill>
                <a:ea typeface="ＭＳ Ｐゴシック" pitchFamily="34" charset="-128"/>
              </a:rPr>
              <a:t>Performance Reporting Information System Measures (PRISM</a:t>
            </a:r>
            <a:r>
              <a:rPr lang="en-US" altLang="en-US" sz="2400" b="1" dirty="0" smtClean="0">
                <a:solidFill>
                  <a:srgbClr val="558ED5"/>
                </a:solidFill>
                <a:ea typeface="ＭＳ Ｐゴシック" pitchFamily="34" charset="-128"/>
              </a:rPr>
              <a:t>)</a:t>
            </a:r>
          </a:p>
          <a:p>
            <a:endParaRPr lang="en-US" sz="2000" b="1" dirty="0" smtClean="0"/>
          </a:p>
          <a:p>
            <a:r>
              <a:rPr lang="en-US" sz="2000" b="1" dirty="0" smtClean="0"/>
              <a:t>Partners:</a:t>
            </a:r>
          </a:p>
          <a:p>
            <a:pPr marL="171450" indent="-171450">
              <a:buFont typeface="Arial" panose="020B0604020202020204" pitchFamily="34" charset="0"/>
              <a:buChar char="•"/>
            </a:pPr>
            <a:endParaRPr lang="en-US" sz="1100" dirty="0" smtClean="0"/>
          </a:p>
          <a:p>
            <a:pPr marL="285750" indent="-285750">
              <a:buFont typeface="Arial" panose="020B0604020202020204" pitchFamily="34" charset="0"/>
              <a:buChar char="•"/>
            </a:pPr>
            <a:r>
              <a:rPr lang="en-US" sz="2000" dirty="0" smtClean="0"/>
              <a:t>Department of Human Services</a:t>
            </a:r>
          </a:p>
          <a:p>
            <a:pPr marL="285750" indent="-285750">
              <a:buFont typeface="Arial" panose="020B0604020202020204" pitchFamily="34" charset="0"/>
              <a:buChar char="•"/>
            </a:pPr>
            <a:r>
              <a:rPr lang="en-US" sz="2000" dirty="0" smtClean="0"/>
              <a:t>Employment Department</a:t>
            </a:r>
          </a:p>
          <a:p>
            <a:pPr marL="285750" indent="-285750">
              <a:buFont typeface="Arial" panose="020B0604020202020204" pitchFamily="34" charset="0"/>
              <a:buChar char="•"/>
            </a:pPr>
            <a:r>
              <a:rPr lang="en-US" sz="2000" dirty="0"/>
              <a:t>H</a:t>
            </a:r>
            <a:r>
              <a:rPr lang="en-US" sz="2000" dirty="0" smtClean="0"/>
              <a:t>igher Education Coordinating Commission</a:t>
            </a:r>
          </a:p>
          <a:p>
            <a:pPr marL="285750" indent="-285750">
              <a:buFont typeface="Arial" panose="020B0604020202020204" pitchFamily="34" charset="0"/>
              <a:buChar char="•"/>
            </a:pPr>
            <a:endParaRPr lang="en-US" sz="1100" dirty="0" smtClean="0"/>
          </a:p>
          <a:p>
            <a:r>
              <a:rPr lang="en-US" sz="2000" b="1" dirty="0" smtClean="0"/>
              <a:t>Measures:</a:t>
            </a:r>
          </a:p>
          <a:p>
            <a:pPr algn="ctr"/>
            <a:endParaRPr lang="en-US" sz="1100" dirty="0"/>
          </a:p>
          <a:p>
            <a:pPr marL="285750" indent="-285750">
              <a:buFont typeface="Arial" panose="020B0604020202020204" pitchFamily="34" charset="0"/>
              <a:buChar char="•"/>
            </a:pPr>
            <a:r>
              <a:rPr lang="en-US" sz="2000" b="1" dirty="0" smtClean="0"/>
              <a:t>Employment </a:t>
            </a:r>
            <a:r>
              <a:rPr lang="en-US" sz="2000" dirty="0" smtClean="0"/>
              <a:t>Rate </a:t>
            </a:r>
          </a:p>
          <a:p>
            <a:pPr marL="285750" indent="-285750">
              <a:buFont typeface="Arial" panose="020B0604020202020204" pitchFamily="34" charset="0"/>
              <a:buChar char="•"/>
            </a:pPr>
            <a:r>
              <a:rPr lang="en-US" sz="2000" dirty="0" smtClean="0"/>
              <a:t>Median </a:t>
            </a:r>
            <a:r>
              <a:rPr lang="en-US" sz="2000" b="1" dirty="0" smtClean="0"/>
              <a:t>Earnings</a:t>
            </a:r>
          </a:p>
          <a:p>
            <a:pPr marL="285750" indent="-285750">
              <a:buFont typeface="Arial" panose="020B0604020202020204" pitchFamily="34" charset="0"/>
              <a:buChar char="•"/>
            </a:pPr>
            <a:r>
              <a:rPr lang="en-US" sz="2000" b="1" dirty="0" smtClean="0"/>
              <a:t>Credential </a:t>
            </a:r>
            <a:r>
              <a:rPr lang="en-US" sz="2000" dirty="0" smtClean="0"/>
              <a:t>Rate</a:t>
            </a:r>
          </a:p>
          <a:p>
            <a:pPr marL="285750" indent="-285750">
              <a:buFont typeface="Arial" panose="020B0604020202020204" pitchFamily="34" charset="0"/>
              <a:buChar char="•"/>
            </a:pPr>
            <a:r>
              <a:rPr lang="en-US" sz="2000" dirty="0" smtClean="0"/>
              <a:t>Measurable </a:t>
            </a:r>
            <a:r>
              <a:rPr lang="en-US" sz="2000" b="1" dirty="0" smtClean="0"/>
              <a:t>Skill Gain</a:t>
            </a:r>
          </a:p>
          <a:p>
            <a:pPr marL="285750" indent="-285750">
              <a:buFont typeface="Arial" panose="020B0604020202020204" pitchFamily="34" charset="0"/>
              <a:buChar char="•"/>
            </a:pPr>
            <a:r>
              <a:rPr lang="en-US" sz="2000" b="1" dirty="0" smtClean="0"/>
              <a:t>Services </a:t>
            </a:r>
            <a:r>
              <a:rPr lang="en-US" sz="2000" dirty="0" smtClean="0"/>
              <a:t>to Employers</a:t>
            </a:r>
          </a:p>
          <a:p>
            <a:pPr marL="285750" indent="-285750">
              <a:buFont typeface="Arial" panose="020B0604020202020204" pitchFamily="34" charset="0"/>
              <a:buChar char="•"/>
            </a:pPr>
            <a:r>
              <a:rPr lang="en-US" sz="2000" b="1" dirty="0" smtClean="0"/>
              <a:t>Wage</a:t>
            </a:r>
            <a:r>
              <a:rPr lang="en-US" sz="2000" dirty="0" smtClean="0"/>
              <a:t> Gain</a:t>
            </a:r>
          </a:p>
          <a:p>
            <a:pPr marL="285750" indent="-285750">
              <a:buFont typeface="Arial" panose="020B0604020202020204" pitchFamily="34" charset="0"/>
              <a:buChar char="•"/>
            </a:pPr>
            <a:r>
              <a:rPr lang="en-US" sz="2000" b="1" dirty="0" smtClean="0"/>
              <a:t>Business Satisfaction</a:t>
            </a:r>
          </a:p>
          <a:p>
            <a:pPr marL="285750" indent="-285750">
              <a:buFont typeface="Arial" panose="020B0604020202020204" pitchFamily="34" charset="0"/>
              <a:buChar char="•"/>
            </a:pPr>
            <a:r>
              <a:rPr lang="en-US" sz="2000" b="1" dirty="0" smtClean="0"/>
              <a:t>Individual Satisfaction</a:t>
            </a:r>
          </a:p>
        </p:txBody>
      </p:sp>
      <p:sp>
        <p:nvSpPr>
          <p:cNvPr id="5" name="Slide Number Placeholder 4"/>
          <p:cNvSpPr>
            <a:spLocks noGrp="1"/>
          </p:cNvSpPr>
          <p:nvPr>
            <p:ph type="sldNum" sz="quarter" idx="4"/>
          </p:nvPr>
        </p:nvSpPr>
        <p:spPr/>
        <p:txBody>
          <a:bodyPr/>
          <a:lstStyle/>
          <a:p>
            <a:pPr algn="r"/>
            <a:fld id="{63367C75-72A5-4526-8D00-8554BFB728E3}" type="slidenum">
              <a:rPr lang="en-US" smtClean="0">
                <a:solidFill>
                  <a:prstClr val="black"/>
                </a:solidFill>
              </a:rPr>
              <a:pPr algn="r"/>
              <a:t>65</a:t>
            </a:fld>
            <a:endParaRPr lang="en-US" dirty="0">
              <a:solidFill>
                <a:prstClr val="black"/>
              </a:solidFill>
            </a:endParaRPr>
          </a:p>
        </p:txBody>
      </p:sp>
      <p:sp>
        <p:nvSpPr>
          <p:cNvPr id="6"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1333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8800"/>
            <a:ext cx="8229600" cy="660400"/>
          </a:xfrm>
        </p:spPr>
        <p:txBody>
          <a:bodyPr/>
          <a:lstStyle/>
          <a:p>
            <a:r>
              <a:rPr lang="en-US" sz="2800" b="1" dirty="0" smtClean="0">
                <a:solidFill>
                  <a:schemeClr val="tx2">
                    <a:lumMod val="60000"/>
                    <a:lumOff val="40000"/>
                  </a:schemeClr>
                </a:solidFill>
              </a:rPr>
              <a:t>Moving PRISM Forward</a:t>
            </a:r>
            <a:endParaRPr lang="en-US" sz="2800" b="1" dirty="0">
              <a:solidFill>
                <a:schemeClr val="tx2">
                  <a:lumMod val="60000"/>
                  <a:lumOff val="40000"/>
                </a:schemeClr>
              </a:solidFill>
            </a:endParaRPr>
          </a:p>
        </p:txBody>
      </p:sp>
      <p:sp>
        <p:nvSpPr>
          <p:cNvPr id="3" name="Content Placeholder 2"/>
          <p:cNvSpPr>
            <a:spLocks noGrp="1"/>
          </p:cNvSpPr>
          <p:nvPr>
            <p:ph idx="1"/>
          </p:nvPr>
        </p:nvSpPr>
        <p:spPr>
          <a:xfrm>
            <a:off x="228600" y="1295401"/>
            <a:ext cx="8763000" cy="3657600"/>
          </a:xfrm>
        </p:spPr>
        <p:txBody>
          <a:bodyPr/>
          <a:lstStyle/>
          <a:p>
            <a:pPr marL="0" indent="0" algn="ctr">
              <a:buNone/>
            </a:pPr>
            <a:r>
              <a:rPr lang="en-US" sz="2400" b="1" dirty="0"/>
              <a:t>2013</a:t>
            </a:r>
            <a:r>
              <a:rPr lang="en-US" sz="2400" dirty="0"/>
              <a:t>: Grant awarded from the U.S. Department of Labor </a:t>
            </a:r>
            <a:r>
              <a:rPr lang="en-US" sz="2400" dirty="0" smtClean="0"/>
              <a:t>for </a:t>
            </a:r>
          </a:p>
          <a:p>
            <a:pPr marL="0" indent="0" algn="ctr">
              <a:buNone/>
            </a:pPr>
            <a:r>
              <a:rPr lang="en-US" sz="2400" dirty="0" smtClean="0"/>
              <a:t>PRISM </a:t>
            </a:r>
            <a:r>
              <a:rPr lang="en-US" sz="2400" dirty="0"/>
              <a:t>redesign / upgrade.</a:t>
            </a:r>
          </a:p>
          <a:p>
            <a:pPr marL="627063" lvl="2" indent="0">
              <a:buNone/>
            </a:pPr>
            <a:r>
              <a:rPr lang="en-US" sz="2400" b="1" dirty="0" smtClean="0"/>
              <a:t> </a:t>
            </a:r>
          </a:p>
          <a:p>
            <a:pPr marL="627063" lvl="2" indent="0">
              <a:buNone/>
            </a:pPr>
            <a:r>
              <a:rPr lang="en-US" sz="2400" b="1" dirty="0" smtClean="0"/>
              <a:t>Goals</a:t>
            </a:r>
            <a:r>
              <a:rPr lang="en-US" sz="2400" b="1" dirty="0"/>
              <a:t>:</a:t>
            </a:r>
          </a:p>
          <a:p>
            <a:pPr lvl="2"/>
            <a:r>
              <a:rPr lang="en-US" sz="2400" dirty="0"/>
              <a:t>Develop new workforce performance measures.</a:t>
            </a:r>
          </a:p>
          <a:p>
            <a:pPr lvl="2"/>
            <a:r>
              <a:rPr lang="en-US" sz="2400" dirty="0"/>
              <a:t>Develop new data sharing and analysis system.</a:t>
            </a:r>
          </a:p>
          <a:p>
            <a:pPr lvl="2"/>
            <a:r>
              <a:rPr lang="en-US" sz="2400" dirty="0"/>
              <a:t>Develop new online, user-friendly data tools.</a:t>
            </a:r>
          </a:p>
          <a:p>
            <a:pPr lvl="2"/>
            <a:r>
              <a:rPr lang="en-US" sz="2400" dirty="0" smtClean="0"/>
              <a:t>Link </a:t>
            </a:r>
            <a:r>
              <a:rPr lang="en-US" sz="2400" dirty="0"/>
              <a:t>workforce and education data</a:t>
            </a:r>
            <a:r>
              <a:rPr lang="en-US" sz="2400" dirty="0" smtClean="0"/>
              <a:t>.</a:t>
            </a:r>
            <a:endParaRPr lang="en-US" sz="2400" dirty="0"/>
          </a:p>
        </p:txBody>
      </p:sp>
      <p:sp>
        <p:nvSpPr>
          <p:cNvPr id="4"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a:off x="3352800" y="5631180"/>
            <a:ext cx="2743200" cy="307777"/>
          </a:xfrm>
          <a:prstGeom prst="rect">
            <a:avLst/>
          </a:prstGeom>
          <a:noFill/>
        </p:spPr>
        <p:txBody>
          <a:bodyPr wrap="square" rtlCol="0">
            <a:spAutoFit/>
          </a:bodyPr>
          <a:lstStyle/>
          <a:p>
            <a:r>
              <a:rPr lang="en-US" sz="1400" dirty="0" smtClean="0">
                <a:solidFill>
                  <a:srgbClr val="0070C0"/>
                </a:solidFill>
                <a:hlinkClick r:id="rId3"/>
              </a:rPr>
              <a:t>https://www.qualityinfo.org/pm</a:t>
            </a:r>
            <a:r>
              <a:rPr lang="en-US" sz="1400" dirty="0" smtClean="0">
                <a:solidFill>
                  <a:srgbClr val="0070C0"/>
                </a:solidFill>
              </a:rPr>
              <a:t> </a:t>
            </a:r>
            <a:endParaRPr lang="en-US" sz="1400" dirty="0">
              <a:solidFill>
                <a:srgbClr val="0070C0"/>
              </a:solidFill>
            </a:endParaRPr>
          </a:p>
        </p:txBody>
      </p:sp>
      <p:sp>
        <p:nvSpPr>
          <p:cNvPr id="6" name="Slide Number Placeholder 5"/>
          <p:cNvSpPr>
            <a:spLocks noGrp="1"/>
          </p:cNvSpPr>
          <p:nvPr>
            <p:ph type="sldNum" sz="quarter" idx="4"/>
          </p:nvPr>
        </p:nvSpPr>
        <p:spPr/>
        <p:txBody>
          <a:bodyPr/>
          <a:lstStyle/>
          <a:p>
            <a:pPr algn="r"/>
            <a:fld id="{63367C75-72A5-4526-8D00-8554BFB728E3}" type="slidenum">
              <a:rPr lang="en-US" smtClean="0">
                <a:solidFill>
                  <a:prstClr val="black"/>
                </a:solidFill>
              </a:rPr>
              <a:pPr algn="r"/>
              <a:t>66</a:t>
            </a:fld>
            <a:endParaRPr lang="en-US" dirty="0">
              <a:solidFill>
                <a:prstClr val="black"/>
              </a:solidFill>
            </a:endParaRPr>
          </a:p>
        </p:txBody>
      </p:sp>
    </p:spTree>
    <p:extLst>
      <p:ext uri="{BB962C8B-B14F-4D97-AF65-F5344CB8AC3E}">
        <p14:creationId xmlns:p14="http://schemas.microsoft.com/office/powerpoint/2010/main" val="28055740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9924" y="1803400"/>
            <a:ext cx="8229600" cy="914400"/>
          </a:xfrm>
        </p:spPr>
        <p:txBody>
          <a:bodyPr/>
          <a:lstStyle/>
          <a:p>
            <a:pPr>
              <a:defRPr/>
            </a:pPr>
            <a:endParaRPr lang="en-US" altLang="en-US" sz="3600" b="1" dirty="0" smtClean="0">
              <a:solidFill>
                <a:schemeClr val="tx2">
                  <a:lumMod val="60000"/>
                  <a:lumOff val="40000"/>
                </a:schemeClr>
              </a:solidFill>
              <a:ea typeface="ＭＳ Ｐゴシック" pitchFamily="34" charset="-128"/>
            </a:endParaRPr>
          </a:p>
        </p:txBody>
      </p:sp>
      <p:pic>
        <p:nvPicPr>
          <p:cNvPr id="307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6945" b="96411" l="0" r="49531"/>
                    </a14:imgEffect>
                  </a14:imgLayer>
                </a14:imgProps>
              </a:ext>
              <a:ext uri="{28A0092B-C50C-407E-A947-70E740481C1C}">
                <a14:useLocalDpi xmlns:a14="http://schemas.microsoft.com/office/drawing/2010/main"/>
              </a:ext>
            </a:extLst>
          </a:blip>
          <a:srcRect/>
          <a:stretch>
            <a:fillRect/>
          </a:stretch>
        </p:blipFill>
        <p:spPr bwMode="auto">
          <a:xfrm>
            <a:off x="0" y="-457200"/>
            <a:ext cx="1975399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pPr algn="r"/>
            <a:fld id="{63367C75-72A5-4526-8D00-8554BFB728E3}" type="slidenum">
              <a:rPr lang="en-US" smtClean="0">
                <a:solidFill>
                  <a:prstClr val="black"/>
                </a:solidFill>
              </a:rPr>
              <a:pPr algn="r"/>
              <a:t>67</a:t>
            </a:fld>
            <a:endParaRPr lang="en-US" dirty="0">
              <a:solidFill>
                <a:prstClr val="black"/>
              </a:solidFill>
            </a:endParaRPr>
          </a:p>
        </p:txBody>
      </p:sp>
      <p:sp>
        <p:nvSpPr>
          <p:cNvPr id="6"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1127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419462"/>
            <a:ext cx="7848600" cy="590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34340" y="3244334"/>
            <a:ext cx="3275319" cy="369332"/>
          </a:xfrm>
          <a:prstGeom prst="rect">
            <a:avLst/>
          </a:prstGeom>
        </p:spPr>
        <p:txBody>
          <a:bodyPr wrap="none">
            <a:spAutoFit/>
          </a:bodyPr>
          <a:lstStyle/>
          <a:p>
            <a:pPr algn="ctr"/>
            <a:r>
              <a:rPr lang="en-US" b="1" dirty="0" smtClean="0">
                <a:solidFill>
                  <a:prstClr val="white"/>
                </a:solidFill>
                <a:latin typeface="Arial" panose="020B0604020202020204" pitchFamily="34" charset="0"/>
                <a:cs typeface="Arial" panose="020B0604020202020204" pitchFamily="34" charset="0"/>
              </a:rPr>
              <a:t>Oregon’s Workforce System</a:t>
            </a:r>
            <a:endParaRPr lang="en-US" b="1" dirty="0">
              <a:solidFill>
                <a:prstClr val="whit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
          </p:nvPr>
        </p:nvSpPr>
        <p:spPr/>
        <p:txBody>
          <a:bodyPr/>
          <a:lstStyle/>
          <a:p>
            <a:pPr algn="r"/>
            <a:fld id="{63367C75-72A5-4526-8D00-8554BFB728E3}" type="slidenum">
              <a:rPr lang="en-US" smtClean="0">
                <a:solidFill>
                  <a:prstClr val="black"/>
                </a:solidFill>
              </a:rPr>
              <a:pPr algn="r"/>
              <a:t>68</a:t>
            </a:fld>
            <a:endParaRPr lang="en-US" dirty="0">
              <a:solidFill>
                <a:prstClr val="black"/>
              </a:solidFill>
            </a:endParaRPr>
          </a:p>
        </p:txBody>
      </p:sp>
      <p:sp>
        <p:nvSpPr>
          <p:cNvPr id="5"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62926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 y="457200"/>
            <a:ext cx="8229600" cy="635000"/>
          </a:xfrm>
        </p:spPr>
        <p:txBody>
          <a:bodyPr/>
          <a:lstStyle/>
          <a:p>
            <a:pPr>
              <a:defRPr/>
            </a:pPr>
            <a:r>
              <a:rPr lang="en-US" altLang="en-US" sz="3600" b="1" dirty="0" smtClean="0">
                <a:solidFill>
                  <a:schemeClr val="tx2">
                    <a:lumMod val="60000"/>
                    <a:lumOff val="40000"/>
                  </a:schemeClr>
                </a:solidFill>
                <a:ea typeface="ＭＳ Ｐゴシック" pitchFamily="34" charset="-128"/>
              </a:rPr>
              <a:t>System Barriers</a:t>
            </a:r>
          </a:p>
        </p:txBody>
      </p:sp>
      <p:sp>
        <p:nvSpPr>
          <p:cNvPr id="2" name="Rectangle 1"/>
          <p:cNvSpPr/>
          <p:nvPr/>
        </p:nvSpPr>
        <p:spPr>
          <a:xfrm>
            <a:off x="388620" y="1219200"/>
            <a:ext cx="8305800" cy="5201424"/>
          </a:xfrm>
          <a:prstGeom prst="rect">
            <a:avLst/>
          </a:prstGeom>
        </p:spPr>
        <p:txBody>
          <a:bodyPr wrap="square">
            <a:spAutoFit/>
          </a:bodyPr>
          <a:lstStyle/>
          <a:p>
            <a:pPr marL="342900" indent="-342900">
              <a:buFont typeface="Arial" panose="020B0604020202020204" pitchFamily="34" charset="0"/>
              <a:buChar char="•"/>
            </a:pPr>
            <a:endParaRPr lang="en-US" sz="2000" dirty="0" smtClean="0">
              <a:latin typeface="+mj-lt"/>
            </a:endParaRPr>
          </a:p>
          <a:p>
            <a:pPr marL="342900" indent="-342900">
              <a:buFont typeface="Arial" panose="020B0604020202020204" pitchFamily="34" charset="0"/>
              <a:buChar char="•"/>
            </a:pPr>
            <a:r>
              <a:rPr lang="en-US" sz="2400" dirty="0" smtClean="0">
                <a:latin typeface="+mj-lt"/>
              </a:rPr>
              <a:t>Lack of high level communication of the vision of a unified, solution-based model that is implemented consistently by all workforce system partners.</a:t>
            </a: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r>
              <a:rPr lang="en-US" sz="2400" dirty="0" smtClean="0">
                <a:latin typeface="+mj-lt"/>
              </a:rPr>
              <a:t>Program focused, rather than customer focused structures are a barrier to ensuring customers are served holistically regardless of funding stream or program. </a:t>
            </a:r>
          </a:p>
          <a:p>
            <a:endParaRPr lang="en-US" sz="2400" dirty="0" smtClean="0">
              <a:latin typeface="+mj-lt"/>
            </a:endParaRPr>
          </a:p>
          <a:p>
            <a:pPr marL="342900" indent="-342900">
              <a:buFont typeface="Arial" panose="020B0604020202020204" pitchFamily="34" charset="0"/>
              <a:buChar char="•"/>
            </a:pPr>
            <a:r>
              <a:rPr lang="en-US" sz="2400" dirty="0" smtClean="0">
                <a:latin typeface="+mj-lt"/>
              </a:rPr>
              <a:t>Outdated technology systems create a barrier to collect, share and analyze detailed outcomes of our collective investments. </a:t>
            </a:r>
            <a:r>
              <a:rPr lang="en-US" sz="2400" dirty="0"/>
              <a:t>Uniformity of collected data elements and a common, accessible repository for the </a:t>
            </a:r>
            <a:r>
              <a:rPr lang="en-US" sz="2400" dirty="0" smtClean="0"/>
              <a:t>data is critical. </a:t>
            </a:r>
            <a:endParaRPr lang="en-US" sz="2400" dirty="0" smtClean="0">
              <a:latin typeface="+mj-lt"/>
            </a:endParaRPr>
          </a:p>
          <a:p>
            <a:pPr marL="342900" indent="-342900">
              <a:buFont typeface="Arial" panose="020B0604020202020204" pitchFamily="34" charset="0"/>
              <a:buChar char="•"/>
            </a:pPr>
            <a:endParaRPr lang="en-US" sz="2400" dirty="0" smtClean="0">
              <a:latin typeface="+mj-lt"/>
            </a:endParaRPr>
          </a:p>
        </p:txBody>
      </p:sp>
      <p:sp>
        <p:nvSpPr>
          <p:cNvPr id="5" name="Slide Number Placeholder 4"/>
          <p:cNvSpPr>
            <a:spLocks noGrp="1"/>
          </p:cNvSpPr>
          <p:nvPr>
            <p:ph type="sldNum" sz="quarter" idx="4"/>
          </p:nvPr>
        </p:nvSpPr>
        <p:spPr/>
        <p:txBody>
          <a:bodyPr/>
          <a:lstStyle/>
          <a:p>
            <a:pPr algn="r"/>
            <a:fld id="{63367C75-72A5-4526-8D00-8554BFB728E3}" type="slidenum">
              <a:rPr lang="en-US" smtClean="0">
                <a:solidFill>
                  <a:prstClr val="black"/>
                </a:solidFill>
              </a:rPr>
              <a:pPr algn="r"/>
              <a:t>69</a:t>
            </a:fld>
            <a:endParaRPr lang="en-US" dirty="0">
              <a:solidFill>
                <a:prstClr val="black"/>
              </a:solidFill>
            </a:endParaRPr>
          </a:p>
        </p:txBody>
      </p:sp>
      <p:sp>
        <p:nvSpPr>
          <p:cNvPr id="6"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72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609601"/>
            <a:ext cx="8609860" cy="721453"/>
          </a:xfrm>
        </p:spPr>
        <p:txBody>
          <a:bodyPr>
            <a:normAutofit fontScale="90000"/>
          </a:bodyPr>
          <a:lstStyle/>
          <a:p>
            <a:r>
              <a:rPr lang="en-US" dirty="0" smtClean="0"/>
              <a:t>Workforce System Goals </a:t>
            </a:r>
            <a:endParaRPr lang="en-US" dirty="0"/>
          </a:p>
        </p:txBody>
      </p:sp>
      <p:sp>
        <p:nvSpPr>
          <p:cNvPr id="4"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44954" y="1524000"/>
            <a:ext cx="8229600" cy="4724400"/>
          </a:xfrm>
        </p:spPr>
        <p:txBody>
          <a:bodyPr/>
          <a:lstStyle/>
          <a:p>
            <a:pPr lvl="0"/>
            <a:r>
              <a:rPr lang="en-US" dirty="0"/>
              <a:t>Workforce system is aligned, integrated, efficient and effective to support businesses and </a:t>
            </a:r>
            <a:r>
              <a:rPr lang="en-US" dirty="0" smtClean="0"/>
              <a:t>job</a:t>
            </a:r>
          </a:p>
          <a:p>
            <a:pPr lvl="0"/>
            <a:endParaRPr lang="en-US" sz="1600" dirty="0"/>
          </a:p>
          <a:p>
            <a:pPr lvl="0"/>
            <a:r>
              <a:rPr lang="en-US" dirty="0"/>
              <a:t>Businesses have skilled workers to innovate and </a:t>
            </a:r>
            <a:r>
              <a:rPr lang="en-US" dirty="0" smtClean="0"/>
              <a:t>grow</a:t>
            </a:r>
          </a:p>
          <a:p>
            <a:pPr lvl="0"/>
            <a:endParaRPr lang="en-US" sz="1600" dirty="0" smtClean="0"/>
          </a:p>
          <a:p>
            <a:r>
              <a:rPr lang="en-US" dirty="0"/>
              <a:t>Oregonians have the skills for high wage/high demand </a:t>
            </a:r>
            <a:r>
              <a:rPr lang="en-US" dirty="0" smtClean="0"/>
              <a:t>jobs</a:t>
            </a:r>
          </a:p>
          <a:p>
            <a:endParaRPr lang="en-US" sz="1600" dirty="0" smtClean="0"/>
          </a:p>
          <a:p>
            <a:pPr lvl="0"/>
            <a:r>
              <a:rPr lang="en-US" dirty="0"/>
              <a:t>Provide young people with information and experiences to spur further career development and connect to Oregon employers</a:t>
            </a:r>
          </a:p>
          <a:p>
            <a:pPr marL="0" indent="0">
              <a:buNone/>
            </a:pPr>
            <a:endParaRPr lang="en-US" dirty="0"/>
          </a:p>
          <a:p>
            <a:pPr lvl="0"/>
            <a:endParaRPr lang="en-US" dirty="0"/>
          </a:p>
          <a:p>
            <a:endParaRPr lang="en-US" dirty="0"/>
          </a:p>
        </p:txBody>
      </p:sp>
      <p:sp>
        <p:nvSpPr>
          <p:cNvPr id="5" name="Slide Number Placeholder 4"/>
          <p:cNvSpPr>
            <a:spLocks noGrp="1"/>
          </p:cNvSpPr>
          <p:nvPr>
            <p:ph type="sldNum" sz="quarter" idx="4"/>
          </p:nvPr>
        </p:nvSpPr>
        <p:spPr/>
        <p:txBody>
          <a:bodyPr/>
          <a:lstStyle/>
          <a:p>
            <a:pPr algn="r"/>
            <a:fld id="{63367C75-72A5-4526-8D00-8554BFB728E3}" type="slidenum">
              <a:rPr lang="en-US" smtClean="0">
                <a:solidFill>
                  <a:prstClr val="black"/>
                </a:solidFill>
              </a:rPr>
              <a:pPr algn="r"/>
              <a:t>7</a:t>
            </a:fld>
            <a:endParaRPr lang="en-US" dirty="0">
              <a:solidFill>
                <a:prstClr val="black"/>
              </a:solidFill>
            </a:endParaRPr>
          </a:p>
        </p:txBody>
      </p:sp>
    </p:spTree>
    <p:extLst>
      <p:ext uri="{BB962C8B-B14F-4D97-AF65-F5344CB8AC3E}">
        <p14:creationId xmlns:p14="http://schemas.microsoft.com/office/powerpoint/2010/main" val="6558119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 y="457200"/>
            <a:ext cx="8229600" cy="635000"/>
          </a:xfrm>
        </p:spPr>
        <p:txBody>
          <a:bodyPr/>
          <a:lstStyle/>
          <a:p>
            <a:pPr>
              <a:defRPr/>
            </a:pPr>
            <a:r>
              <a:rPr lang="en-US" altLang="en-US" sz="3600" b="1" dirty="0" smtClean="0">
                <a:solidFill>
                  <a:schemeClr val="tx2">
                    <a:lumMod val="60000"/>
                    <a:lumOff val="40000"/>
                  </a:schemeClr>
                </a:solidFill>
                <a:ea typeface="ＭＳ Ｐゴシック" pitchFamily="34" charset="-128"/>
              </a:rPr>
              <a:t>System Barriers</a:t>
            </a:r>
          </a:p>
        </p:txBody>
      </p:sp>
      <p:sp>
        <p:nvSpPr>
          <p:cNvPr id="2" name="Rectangle 1"/>
          <p:cNvSpPr/>
          <p:nvPr/>
        </p:nvSpPr>
        <p:spPr>
          <a:xfrm>
            <a:off x="388620" y="990600"/>
            <a:ext cx="8305800" cy="769441"/>
          </a:xfrm>
          <a:prstGeom prst="rect">
            <a:avLst/>
          </a:prstGeom>
        </p:spPr>
        <p:txBody>
          <a:bodyPr wrap="square">
            <a:spAutoFit/>
          </a:bodyPr>
          <a:lstStyle/>
          <a:p>
            <a:pPr marL="342900" indent="-342900">
              <a:buFont typeface="Arial" panose="020B0604020202020204" pitchFamily="34" charset="0"/>
              <a:buChar char="•"/>
            </a:pPr>
            <a:endParaRPr lang="en-US" sz="2000" dirty="0" smtClean="0">
              <a:solidFill>
                <a:prstClr val="black"/>
              </a:solidFill>
            </a:endParaRPr>
          </a:p>
          <a:p>
            <a:pPr marL="342900" indent="-342900">
              <a:buFont typeface="Arial" panose="020B0604020202020204" pitchFamily="34" charset="0"/>
              <a:buChar char="•"/>
            </a:pPr>
            <a:endParaRPr lang="en-US" sz="2400" dirty="0" smtClean="0">
              <a:solidFill>
                <a:prstClr val="black"/>
              </a:solidFill>
            </a:endParaRPr>
          </a:p>
        </p:txBody>
      </p:sp>
      <p:sp>
        <p:nvSpPr>
          <p:cNvPr id="5" name="Rectangle 4"/>
          <p:cNvSpPr/>
          <p:nvPr/>
        </p:nvSpPr>
        <p:spPr>
          <a:xfrm>
            <a:off x="388620" y="1305342"/>
            <a:ext cx="8305800" cy="4154984"/>
          </a:xfrm>
          <a:prstGeom prst="rect">
            <a:avLst/>
          </a:prstGeom>
        </p:spPr>
        <p:txBody>
          <a:bodyPr wrap="square">
            <a:spAutoFit/>
          </a:bodyPr>
          <a:lstStyle/>
          <a:p>
            <a:pPr marL="342900" indent="-342900">
              <a:buFont typeface="Arial" panose="020B0604020202020204" pitchFamily="34" charset="0"/>
              <a:buChar char="•"/>
            </a:pPr>
            <a:r>
              <a:rPr lang="en-US" sz="2400" dirty="0" smtClean="0"/>
              <a:t>Non-standardized </a:t>
            </a:r>
            <a:r>
              <a:rPr lang="en-US" sz="2400" dirty="0"/>
              <a:t>data sharing agreements across agencies and </a:t>
            </a:r>
            <a:r>
              <a:rPr lang="en-US" sz="2400" dirty="0" smtClean="0"/>
              <a:t>programs make </a:t>
            </a:r>
            <a:r>
              <a:rPr lang="en-US" sz="2400" dirty="0"/>
              <a:t>collaboration more challenging</a:t>
            </a:r>
            <a:r>
              <a:rPr lang="en-US" sz="2400" dirty="0" smtClean="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Federal requirements, restrictions and definitions can prohibit the most efficient use of dollars and flexibility to focus on targeted populations.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Performance mandates are negotiated by each federal funding agency, creating inconsistent goals for each program and furthering challenges to our system approach to serving Oregonians. </a:t>
            </a:r>
          </a:p>
        </p:txBody>
      </p:sp>
      <p:sp>
        <p:nvSpPr>
          <p:cNvPr id="6" name="Slide Number Placeholder 5"/>
          <p:cNvSpPr>
            <a:spLocks noGrp="1"/>
          </p:cNvSpPr>
          <p:nvPr>
            <p:ph type="sldNum" sz="quarter" idx="4"/>
          </p:nvPr>
        </p:nvSpPr>
        <p:spPr/>
        <p:txBody>
          <a:bodyPr/>
          <a:lstStyle/>
          <a:p>
            <a:pPr algn="r"/>
            <a:fld id="{63367C75-72A5-4526-8D00-8554BFB728E3}" type="slidenum">
              <a:rPr lang="en-US" smtClean="0">
                <a:solidFill>
                  <a:prstClr val="black"/>
                </a:solidFill>
              </a:rPr>
              <a:pPr algn="r"/>
              <a:t>70</a:t>
            </a:fld>
            <a:endParaRPr lang="en-US" dirty="0">
              <a:solidFill>
                <a:prstClr val="black"/>
              </a:solidFill>
            </a:endParaRPr>
          </a:p>
        </p:txBody>
      </p:sp>
      <p:sp>
        <p:nvSpPr>
          <p:cNvPr id="7"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41691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 y="457200"/>
            <a:ext cx="8229600" cy="635000"/>
          </a:xfrm>
        </p:spPr>
        <p:txBody>
          <a:bodyPr/>
          <a:lstStyle/>
          <a:p>
            <a:pPr>
              <a:defRPr/>
            </a:pPr>
            <a:r>
              <a:rPr lang="en-US" altLang="en-US" sz="3600" b="1" dirty="0" smtClean="0">
                <a:solidFill>
                  <a:schemeClr val="tx2">
                    <a:lumMod val="60000"/>
                    <a:lumOff val="40000"/>
                  </a:schemeClr>
                </a:solidFill>
                <a:ea typeface="ＭＳ Ｐゴシック" pitchFamily="34" charset="-128"/>
              </a:rPr>
              <a:t>System Funding</a:t>
            </a:r>
          </a:p>
        </p:txBody>
      </p:sp>
      <p:sp>
        <p:nvSpPr>
          <p:cNvPr id="2" name="Rectangle 1"/>
          <p:cNvSpPr/>
          <p:nvPr/>
        </p:nvSpPr>
        <p:spPr>
          <a:xfrm>
            <a:off x="228600" y="1371600"/>
            <a:ext cx="8530590" cy="5509200"/>
          </a:xfrm>
          <a:prstGeom prst="rect">
            <a:avLst/>
          </a:prstGeom>
        </p:spPr>
        <p:txBody>
          <a:bodyPr wrap="square">
            <a:spAutoFit/>
          </a:bodyPr>
          <a:lstStyle/>
          <a:p>
            <a:pPr marL="342900" indent="-342900">
              <a:buFont typeface="Arial" panose="020B0604020202020204" pitchFamily="34" charset="0"/>
              <a:buChar char="•"/>
            </a:pPr>
            <a:r>
              <a:rPr lang="en-US" sz="2400" dirty="0" smtClean="0">
                <a:latin typeface="+mj-lt"/>
              </a:rPr>
              <a:t>Engage federal funding agencies to increase flexibility in program and eligibility requirements that would optimize serving Oregonians including strategic waivers.</a:t>
            </a:r>
          </a:p>
          <a:p>
            <a:pPr marL="342900" indent="-342900">
              <a:buFont typeface="Arial" panose="020B0604020202020204" pitchFamily="34" charset="0"/>
              <a:buChar char="•"/>
            </a:pPr>
            <a:endParaRPr lang="en-US" sz="2400" dirty="0" smtClean="0">
              <a:latin typeface="+mj-lt"/>
            </a:endParaRPr>
          </a:p>
          <a:p>
            <a:pPr marL="342900" indent="-342900">
              <a:buFont typeface="Arial" panose="020B0604020202020204" pitchFamily="34" charset="0"/>
              <a:buChar char="•"/>
            </a:pPr>
            <a:r>
              <a:rPr lang="en-US" sz="2400" dirty="0"/>
              <a:t>Agencies are very successful in discretionary funding </a:t>
            </a:r>
            <a:r>
              <a:rPr lang="en-US" sz="2400" dirty="0" smtClean="0"/>
              <a:t>opportunities, but complex legislative, fiscal and data systems create lags in getting funds to Oregonians quickly. </a:t>
            </a:r>
            <a:endParaRPr lang="en-US" sz="2400" dirty="0"/>
          </a:p>
          <a:p>
            <a:endParaRPr lang="en-US" sz="2400" dirty="0" smtClean="0">
              <a:latin typeface="+mj-lt"/>
            </a:endParaRPr>
          </a:p>
          <a:p>
            <a:pPr marL="342900" indent="-342900">
              <a:buFont typeface="Arial" panose="020B0604020202020204" pitchFamily="34" charset="0"/>
              <a:buChar char="•"/>
            </a:pPr>
            <a:r>
              <a:rPr lang="en-US" sz="2400" dirty="0" smtClean="0">
                <a:latin typeface="+mj-lt"/>
              </a:rPr>
              <a:t>Investments in vocational preparatory activities have not included requirements to work across programs-agencies.  This creates a gap between secondary and postsecondary levels of career and technical education to better prepare Oregonians for the workforce. </a:t>
            </a:r>
          </a:p>
          <a:p>
            <a:pPr marL="342900" indent="-342900">
              <a:buFont typeface="Arial" panose="020B0604020202020204" pitchFamily="34" charset="0"/>
              <a:buChar char="•"/>
            </a:pPr>
            <a:endParaRPr lang="en-US" sz="2000" dirty="0" smtClean="0">
              <a:latin typeface="+mj-lt"/>
            </a:endParaRPr>
          </a:p>
          <a:p>
            <a:pPr marL="342900" indent="-342900">
              <a:buFont typeface="Arial" panose="020B0604020202020204" pitchFamily="34" charset="0"/>
              <a:buChar char="•"/>
            </a:pPr>
            <a:endParaRPr lang="en-US" sz="2000" dirty="0">
              <a:latin typeface="+mj-lt"/>
            </a:endParaRPr>
          </a:p>
        </p:txBody>
      </p:sp>
      <p:sp>
        <p:nvSpPr>
          <p:cNvPr id="5" name="Slide Number Placeholder 4"/>
          <p:cNvSpPr>
            <a:spLocks noGrp="1"/>
          </p:cNvSpPr>
          <p:nvPr>
            <p:ph type="sldNum" sz="quarter" idx="4"/>
          </p:nvPr>
        </p:nvSpPr>
        <p:spPr/>
        <p:txBody>
          <a:bodyPr/>
          <a:lstStyle/>
          <a:p>
            <a:pPr algn="r"/>
            <a:fld id="{63367C75-72A5-4526-8D00-8554BFB728E3}" type="slidenum">
              <a:rPr lang="en-US" smtClean="0">
                <a:solidFill>
                  <a:prstClr val="black"/>
                </a:solidFill>
              </a:rPr>
              <a:pPr algn="r"/>
              <a:t>71</a:t>
            </a:fld>
            <a:endParaRPr lang="en-US" dirty="0">
              <a:solidFill>
                <a:prstClr val="black"/>
              </a:solidFill>
            </a:endParaRPr>
          </a:p>
        </p:txBody>
      </p:sp>
      <p:sp>
        <p:nvSpPr>
          <p:cNvPr id="6"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96259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609600"/>
          </a:xfrm>
        </p:spPr>
        <p:txBody>
          <a:bodyPr/>
          <a:lstStyle/>
          <a:p>
            <a:pPr>
              <a:defRPr/>
            </a:pPr>
            <a:r>
              <a:rPr lang="en-US" altLang="en-US" sz="3600" b="1" dirty="0" smtClean="0">
                <a:solidFill>
                  <a:schemeClr val="tx2">
                    <a:lumMod val="60000"/>
                    <a:lumOff val="40000"/>
                  </a:schemeClr>
                </a:solidFill>
                <a:ea typeface="ＭＳ Ｐゴシック" pitchFamily="34" charset="-128"/>
              </a:rPr>
              <a:t>System Recommendations</a:t>
            </a:r>
          </a:p>
        </p:txBody>
      </p:sp>
      <p:sp>
        <p:nvSpPr>
          <p:cNvPr id="2" name="Rectangle 1"/>
          <p:cNvSpPr/>
          <p:nvPr/>
        </p:nvSpPr>
        <p:spPr>
          <a:xfrm>
            <a:off x="228600" y="1752600"/>
            <a:ext cx="8610600" cy="4401205"/>
          </a:xfrm>
          <a:prstGeom prst="rect">
            <a:avLst/>
          </a:prstGeom>
        </p:spPr>
        <p:txBody>
          <a:bodyPr wrap="square">
            <a:spAutoFit/>
          </a:bodyPr>
          <a:lstStyle/>
          <a:p>
            <a:pPr marL="457200" indent="-457200">
              <a:buFont typeface="+mj-lt"/>
              <a:buAutoNum type="arabicPeriod"/>
            </a:pPr>
            <a:r>
              <a:rPr lang="en-US" sz="2400" dirty="0" smtClean="0">
                <a:latin typeface="+mj-lt"/>
              </a:rPr>
              <a:t>Expand leadership table to include Business Oregon and other key agencies that support businesses.</a:t>
            </a:r>
          </a:p>
          <a:p>
            <a:pPr marL="457200" indent="-457200">
              <a:buFont typeface="+mj-lt"/>
              <a:buAutoNum type="arabicPeriod"/>
            </a:pPr>
            <a:endParaRPr lang="en-US" sz="2400" dirty="0" smtClean="0">
              <a:latin typeface="+mj-lt"/>
            </a:endParaRPr>
          </a:p>
          <a:p>
            <a:pPr marL="457200" indent="-457200">
              <a:buFont typeface="+mj-lt"/>
              <a:buAutoNum type="arabicPeriod"/>
            </a:pPr>
            <a:r>
              <a:rPr lang="en-US" sz="2400" dirty="0" smtClean="0">
                <a:latin typeface="+mj-lt"/>
              </a:rPr>
              <a:t>Review, improve and standardize data sharing agreements across agencies and programs.</a:t>
            </a:r>
          </a:p>
          <a:p>
            <a:pPr marL="457200" indent="-457200">
              <a:buFont typeface="+mj-lt"/>
              <a:buAutoNum type="arabicPeriod"/>
            </a:pPr>
            <a:endParaRPr lang="en-US" sz="2400" dirty="0" smtClean="0">
              <a:latin typeface="+mj-lt"/>
            </a:endParaRPr>
          </a:p>
          <a:p>
            <a:pPr marL="457200" indent="-457200">
              <a:buFont typeface="+mj-lt"/>
              <a:buAutoNum type="arabicPeriod"/>
            </a:pPr>
            <a:r>
              <a:rPr lang="en-US" sz="2400" dirty="0"/>
              <a:t>Assure that intersections among data and technology systems are considered as agencies modernize their systems.</a:t>
            </a:r>
          </a:p>
          <a:p>
            <a:pPr marL="457200" indent="-457200">
              <a:buFont typeface="+mj-lt"/>
              <a:buAutoNum type="arabicPeriod"/>
            </a:pPr>
            <a:endParaRPr lang="en-US" sz="2400" dirty="0" smtClean="0">
              <a:latin typeface="+mj-lt"/>
            </a:endParaRPr>
          </a:p>
          <a:p>
            <a:pPr marL="457200" indent="-457200">
              <a:buFont typeface="+mj-lt"/>
              <a:buAutoNum type="arabicPeriod"/>
            </a:pPr>
            <a:r>
              <a:rPr lang="en-US" sz="2400" dirty="0" smtClean="0"/>
              <a:t>Expand capacity to analyze data and inform policy decisions.  </a:t>
            </a:r>
            <a:endParaRPr lang="en-US" sz="2400" dirty="0" smtClean="0">
              <a:latin typeface="+mj-lt"/>
            </a:endParaRPr>
          </a:p>
          <a:p>
            <a:pPr marL="457200" indent="-457200">
              <a:buFont typeface="+mj-lt"/>
              <a:buAutoNum type="arabicPeriod"/>
            </a:pPr>
            <a:endParaRPr lang="en-US" sz="2000" dirty="0" smtClean="0">
              <a:latin typeface="+mj-lt"/>
            </a:endParaRPr>
          </a:p>
          <a:p>
            <a:endParaRPr lang="en-US" sz="2000" dirty="0" smtClean="0">
              <a:latin typeface="+mj-lt"/>
            </a:endParaRPr>
          </a:p>
        </p:txBody>
      </p:sp>
      <p:sp>
        <p:nvSpPr>
          <p:cNvPr id="5" name="Slide Number Placeholder 4"/>
          <p:cNvSpPr>
            <a:spLocks noGrp="1"/>
          </p:cNvSpPr>
          <p:nvPr>
            <p:ph type="sldNum" sz="quarter" idx="4"/>
          </p:nvPr>
        </p:nvSpPr>
        <p:spPr/>
        <p:txBody>
          <a:bodyPr/>
          <a:lstStyle/>
          <a:p>
            <a:pPr algn="r"/>
            <a:fld id="{63367C75-72A5-4526-8D00-8554BFB728E3}" type="slidenum">
              <a:rPr lang="en-US" smtClean="0">
                <a:solidFill>
                  <a:prstClr val="black"/>
                </a:solidFill>
              </a:rPr>
              <a:pPr algn="r"/>
              <a:t>72</a:t>
            </a:fld>
            <a:endParaRPr lang="en-US" dirty="0">
              <a:solidFill>
                <a:prstClr val="black"/>
              </a:solidFill>
            </a:endParaRPr>
          </a:p>
        </p:txBody>
      </p:sp>
      <p:sp>
        <p:nvSpPr>
          <p:cNvPr id="6"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96259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609600"/>
          </a:xfrm>
        </p:spPr>
        <p:txBody>
          <a:bodyPr/>
          <a:lstStyle/>
          <a:p>
            <a:pPr>
              <a:defRPr/>
            </a:pPr>
            <a:r>
              <a:rPr lang="en-US" altLang="en-US" sz="3600" b="1" dirty="0" smtClean="0">
                <a:solidFill>
                  <a:schemeClr val="tx2">
                    <a:lumMod val="60000"/>
                    <a:lumOff val="40000"/>
                  </a:schemeClr>
                </a:solidFill>
                <a:ea typeface="ＭＳ Ｐゴシック" pitchFamily="34" charset="-128"/>
              </a:rPr>
              <a:t>System Recommendations</a:t>
            </a:r>
          </a:p>
        </p:txBody>
      </p:sp>
      <p:sp>
        <p:nvSpPr>
          <p:cNvPr id="2" name="Rectangle 1"/>
          <p:cNvSpPr/>
          <p:nvPr/>
        </p:nvSpPr>
        <p:spPr>
          <a:xfrm>
            <a:off x="228600" y="1524000"/>
            <a:ext cx="8610600" cy="4524315"/>
          </a:xfrm>
          <a:prstGeom prst="rect">
            <a:avLst/>
          </a:prstGeom>
        </p:spPr>
        <p:txBody>
          <a:bodyPr wrap="square">
            <a:spAutoFit/>
          </a:bodyPr>
          <a:lstStyle/>
          <a:p>
            <a:pPr marL="457200" indent="-457200">
              <a:buFont typeface="+mj-lt"/>
              <a:buAutoNum type="arabicPeriod" startAt="5"/>
            </a:pPr>
            <a:r>
              <a:rPr lang="en-US" sz="2400" dirty="0"/>
              <a:t>Conduct a comprehensive review of existing data and reporting systems across programs to identify and resolve incompatibility or </a:t>
            </a:r>
            <a:r>
              <a:rPr lang="en-US" sz="2400" dirty="0" smtClean="0"/>
              <a:t>gaps.</a:t>
            </a:r>
          </a:p>
          <a:p>
            <a:pPr marL="457200" indent="-457200">
              <a:buFont typeface="+mj-lt"/>
              <a:buAutoNum type="arabicPeriod" startAt="5"/>
            </a:pPr>
            <a:endParaRPr lang="en-US" sz="2400" dirty="0"/>
          </a:p>
          <a:p>
            <a:pPr marL="457200" indent="-457200">
              <a:buFont typeface="+mj-lt"/>
              <a:buAutoNum type="arabicPeriod" startAt="5"/>
            </a:pPr>
            <a:r>
              <a:rPr lang="en-US" sz="2400" dirty="0" smtClean="0"/>
              <a:t>Develop </a:t>
            </a:r>
            <a:r>
              <a:rPr lang="en-US" sz="2400" dirty="0"/>
              <a:t>a common </a:t>
            </a:r>
            <a:r>
              <a:rPr lang="en-US" sz="2400" dirty="0" smtClean="0"/>
              <a:t>methodology </a:t>
            </a:r>
            <a:r>
              <a:rPr lang="en-US" sz="2400" dirty="0"/>
              <a:t>that is consistent across workforce system programs to enable like comparisons for prioritization and investment </a:t>
            </a:r>
            <a:r>
              <a:rPr lang="en-US" sz="2400" dirty="0" smtClean="0"/>
              <a:t>decisions.</a:t>
            </a:r>
          </a:p>
          <a:p>
            <a:pPr marL="457200" indent="-457200">
              <a:buFont typeface="+mj-lt"/>
              <a:buAutoNum type="arabicPeriod" startAt="5"/>
            </a:pPr>
            <a:endParaRPr lang="en-US" sz="2400" dirty="0" smtClean="0"/>
          </a:p>
          <a:p>
            <a:pPr marL="457200" indent="-457200">
              <a:buFont typeface="+mj-lt"/>
              <a:buAutoNum type="arabicPeriod" startAt="5"/>
            </a:pPr>
            <a:r>
              <a:rPr lang="en-US" sz="2400" dirty="0" smtClean="0">
                <a:solidFill>
                  <a:prstClr val="black"/>
                </a:solidFill>
              </a:rPr>
              <a:t>Fully utilize the business led Oregon Workforce Investment Board to continue accountability and improvements in the system.</a:t>
            </a:r>
          </a:p>
          <a:p>
            <a:pPr marL="457200" indent="-457200">
              <a:buFont typeface="+mj-lt"/>
              <a:buAutoNum type="arabicPeriod" startAt="5"/>
            </a:pPr>
            <a:endParaRPr lang="en-US" sz="2400" dirty="0">
              <a:solidFill>
                <a:prstClr val="black"/>
              </a:solidFill>
            </a:endParaRPr>
          </a:p>
        </p:txBody>
      </p:sp>
      <p:sp>
        <p:nvSpPr>
          <p:cNvPr id="5" name="Slide Number Placeholder 4"/>
          <p:cNvSpPr>
            <a:spLocks noGrp="1"/>
          </p:cNvSpPr>
          <p:nvPr>
            <p:ph type="sldNum" sz="quarter" idx="4"/>
          </p:nvPr>
        </p:nvSpPr>
        <p:spPr/>
        <p:txBody>
          <a:bodyPr/>
          <a:lstStyle/>
          <a:p>
            <a:pPr algn="r"/>
            <a:fld id="{63367C75-72A5-4526-8D00-8554BFB728E3}" type="slidenum">
              <a:rPr lang="en-US" smtClean="0">
                <a:solidFill>
                  <a:prstClr val="black"/>
                </a:solidFill>
              </a:rPr>
              <a:pPr algn="r"/>
              <a:t>73</a:t>
            </a:fld>
            <a:endParaRPr lang="en-US" dirty="0">
              <a:solidFill>
                <a:prstClr val="black"/>
              </a:solidFill>
            </a:endParaRPr>
          </a:p>
        </p:txBody>
      </p:sp>
      <p:sp>
        <p:nvSpPr>
          <p:cNvPr id="6" name="Footer Placeholder 3"/>
          <p:cNvSpPr txBox="1">
            <a:spLocks/>
          </p:cNvSpPr>
          <p:nvPr/>
        </p:nvSpPr>
        <p:spPr>
          <a:xfrm>
            <a:off x="1816554" y="6492875"/>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1346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286201"/>
            <a:ext cx="7781166" cy="523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208983"/>
            <a:ext cx="7539990" cy="1077218"/>
          </a:xfrm>
          <a:prstGeom prst="rect">
            <a:avLst/>
          </a:prstGeom>
          <a:noFill/>
        </p:spPr>
        <p:txBody>
          <a:bodyPr wrap="square" rtlCol="0">
            <a:spAutoFit/>
          </a:bodyPr>
          <a:lstStyle/>
          <a:p>
            <a:pPr algn="ctr"/>
            <a:r>
              <a:rPr lang="en-US" sz="3200" dirty="0" smtClean="0">
                <a:solidFill>
                  <a:schemeClr val="tx2">
                    <a:lumMod val="60000"/>
                    <a:lumOff val="40000"/>
                  </a:schemeClr>
                </a:solidFill>
              </a:rPr>
              <a:t>Coming Thursday: Local </a:t>
            </a:r>
            <a:r>
              <a:rPr lang="en-US" sz="3200" dirty="0">
                <a:solidFill>
                  <a:schemeClr val="tx2">
                    <a:lumMod val="60000"/>
                    <a:lumOff val="40000"/>
                  </a:schemeClr>
                </a:solidFill>
              </a:rPr>
              <a:t>W</a:t>
            </a:r>
            <a:r>
              <a:rPr lang="en-US" sz="3200" dirty="0" smtClean="0">
                <a:solidFill>
                  <a:schemeClr val="tx2">
                    <a:lumMod val="60000"/>
                    <a:lumOff val="40000"/>
                  </a:schemeClr>
                </a:solidFill>
              </a:rPr>
              <a:t>orkforce </a:t>
            </a:r>
            <a:r>
              <a:rPr lang="en-US" sz="3200" dirty="0">
                <a:solidFill>
                  <a:schemeClr val="tx2">
                    <a:lumMod val="60000"/>
                    <a:lumOff val="40000"/>
                  </a:schemeClr>
                </a:solidFill>
              </a:rPr>
              <a:t>B</a:t>
            </a:r>
            <a:r>
              <a:rPr lang="en-US" sz="3200" dirty="0" smtClean="0">
                <a:solidFill>
                  <a:schemeClr val="tx2">
                    <a:lumMod val="60000"/>
                    <a:lumOff val="40000"/>
                  </a:schemeClr>
                </a:solidFill>
              </a:rPr>
              <a:t>oards and Businesses</a:t>
            </a:r>
            <a:endParaRPr lang="en-US" sz="3200" dirty="0">
              <a:solidFill>
                <a:schemeClr val="tx2">
                  <a:lumMod val="60000"/>
                  <a:lumOff val="40000"/>
                </a:schemeClr>
              </a:solidFill>
            </a:endParaRPr>
          </a:p>
        </p:txBody>
      </p:sp>
      <p:sp>
        <p:nvSpPr>
          <p:cNvPr id="3" name="Slide Number Placeholder 2"/>
          <p:cNvSpPr>
            <a:spLocks noGrp="1"/>
          </p:cNvSpPr>
          <p:nvPr>
            <p:ph type="sldNum" sz="quarter" idx="12"/>
          </p:nvPr>
        </p:nvSpPr>
        <p:spPr/>
        <p:txBody>
          <a:bodyPr/>
          <a:lstStyle/>
          <a:p>
            <a:fld id="{3FB8EE0F-A9BE-47BD-95F9-0A18059C6F3F}"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3597628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3400"/>
            <a:ext cx="8229600" cy="914400"/>
          </a:xfrm>
        </p:spPr>
        <p:txBody>
          <a:bodyPr/>
          <a:lstStyle/>
          <a:p>
            <a:pPr>
              <a:defRPr/>
            </a:pPr>
            <a:r>
              <a:rPr lang="en-US" altLang="en-US" sz="5400" b="1" dirty="0" smtClean="0">
                <a:solidFill>
                  <a:schemeClr val="tx2">
                    <a:lumMod val="60000"/>
                    <a:lumOff val="40000"/>
                  </a:schemeClr>
                </a:solidFill>
                <a:ea typeface="ＭＳ Ｐゴシック" pitchFamily="34" charset="-128"/>
              </a:rPr>
              <a:t>Thank You</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5570957"/>
            <a:ext cx="1601808" cy="499644"/>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2200" y="5549257"/>
            <a:ext cx="961086" cy="512456"/>
          </a:xfrm>
          <a:prstGeom prst="rect">
            <a:avLst/>
          </a:prstGeom>
        </p:spPr>
      </p:pic>
      <p:pic>
        <p:nvPicPr>
          <p:cNvPr id="11" name="Picture 2" descr="C:\Users\marchepn\Desktop\EDPUB166\OCB.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5389007"/>
            <a:ext cx="872250" cy="6850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marchepn\Desktop\EDPUB166\HECC.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96200" y="5372883"/>
            <a:ext cx="1066800" cy="6888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marchepn\Desktop\DH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57400" y="5361949"/>
            <a:ext cx="1097776" cy="7391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lgn="r"/>
            <a:fld id="{63367C75-72A5-4526-8D00-8554BFB728E3}" type="slidenum">
              <a:rPr lang="en-US" smtClean="0">
                <a:solidFill>
                  <a:prstClr val="black"/>
                </a:solidFill>
              </a:rPr>
              <a:pPr algn="r"/>
              <a:t>75</a:t>
            </a:fld>
            <a:endParaRPr lang="en-US" dirty="0">
              <a:solidFill>
                <a:prstClr val="black"/>
              </a:solidFill>
            </a:endParaRPr>
          </a:p>
        </p:txBody>
      </p:sp>
      <p:sp>
        <p:nvSpPr>
          <p:cNvPr id="14"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7024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954" y="381001"/>
            <a:ext cx="8991600" cy="762000"/>
          </a:xfrm>
        </p:spPr>
        <p:txBody>
          <a:bodyPr>
            <a:noAutofit/>
          </a:bodyPr>
          <a:lstStyle/>
          <a:p>
            <a:r>
              <a:rPr lang="en-US" sz="4000" dirty="0" smtClean="0"/>
              <a:t>Local Workforce Development Boards</a:t>
            </a:r>
            <a:endParaRPr lang="en-US" sz="2400" dirty="0"/>
          </a:p>
        </p:txBody>
      </p:sp>
      <p:sp>
        <p:nvSpPr>
          <p:cNvPr id="2" name="Content Placeholder 1"/>
          <p:cNvSpPr>
            <a:spLocks noGrp="1"/>
          </p:cNvSpPr>
          <p:nvPr>
            <p:ph idx="1"/>
          </p:nvPr>
        </p:nvSpPr>
        <p:spPr>
          <a:xfrm>
            <a:off x="444954" y="1219200"/>
            <a:ext cx="8229600" cy="5181600"/>
          </a:xfrm>
        </p:spPr>
        <p:txBody>
          <a:bodyPr/>
          <a:lstStyle/>
          <a:p>
            <a:r>
              <a:rPr lang="en-US" dirty="0" smtClean="0"/>
              <a:t>Develop local Strategic Plans</a:t>
            </a:r>
          </a:p>
          <a:p>
            <a:endParaRPr lang="en-US" sz="800" dirty="0" smtClean="0"/>
          </a:p>
          <a:p>
            <a:r>
              <a:rPr lang="en-US" dirty="0" smtClean="0"/>
              <a:t>Labor market research and analysis</a:t>
            </a:r>
          </a:p>
          <a:p>
            <a:endParaRPr lang="en-US" sz="800" dirty="0" smtClean="0"/>
          </a:p>
          <a:p>
            <a:r>
              <a:rPr lang="en-US" dirty="0" smtClean="0"/>
              <a:t>Convene, broker and leverage</a:t>
            </a:r>
          </a:p>
          <a:p>
            <a:endParaRPr lang="en-US" sz="800" dirty="0" smtClean="0"/>
          </a:p>
          <a:p>
            <a:r>
              <a:rPr lang="en-US" dirty="0" smtClean="0"/>
              <a:t>Business engagement</a:t>
            </a:r>
          </a:p>
          <a:p>
            <a:endParaRPr lang="en-US" sz="800" dirty="0" smtClean="0"/>
          </a:p>
          <a:p>
            <a:r>
              <a:rPr lang="en-US" dirty="0" smtClean="0"/>
              <a:t>Develop career pathways</a:t>
            </a:r>
          </a:p>
          <a:p>
            <a:endParaRPr lang="en-US" sz="800" dirty="0" smtClean="0"/>
          </a:p>
          <a:p>
            <a:r>
              <a:rPr lang="en-US" dirty="0" smtClean="0"/>
              <a:t>Identify and promote best practices</a:t>
            </a:r>
          </a:p>
          <a:p>
            <a:endParaRPr lang="en-US" sz="800" dirty="0" smtClean="0"/>
          </a:p>
          <a:p>
            <a:r>
              <a:rPr lang="en-US" dirty="0" smtClean="0"/>
              <a:t>Use technology to maximize access</a:t>
            </a:r>
          </a:p>
          <a:p>
            <a:endParaRPr lang="en-US" sz="800" dirty="0" smtClean="0"/>
          </a:p>
          <a:p>
            <a:r>
              <a:rPr lang="en-US" dirty="0" smtClean="0"/>
              <a:t>Oversee and negotiate local program performance</a:t>
            </a:r>
            <a:endParaRPr lang="en-US" dirty="0"/>
          </a:p>
        </p:txBody>
      </p:sp>
      <p:sp>
        <p:nvSpPr>
          <p:cNvPr id="5" name="Footer Placeholder 3"/>
          <p:cNvSpPr txBox="1">
            <a:spLocks/>
          </p:cNvSpPr>
          <p:nvPr/>
        </p:nvSpPr>
        <p:spPr>
          <a:xfrm>
            <a:off x="1816554" y="6465046"/>
            <a:ext cx="5486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solidFill>
                  <a:prstClr val="white"/>
                </a:solidFill>
                <a:latin typeface="Arial" panose="020B0604020202020204" pitchFamily="34" charset="0"/>
                <a:cs typeface="Arial" panose="020B0604020202020204" pitchFamily="34" charset="0"/>
              </a:rPr>
              <a:t>Oregon’s Workforce System</a:t>
            </a:r>
            <a:endParaRPr lang="en-US" sz="1200" b="1" dirty="0">
              <a:solidFill>
                <a:prstClr val="whit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pPr algn="r"/>
            <a:fld id="{63367C75-72A5-4526-8D00-8554BFB728E3}" type="slidenum">
              <a:rPr lang="en-US" smtClean="0">
                <a:solidFill>
                  <a:prstClr val="black"/>
                </a:solidFill>
              </a:rPr>
              <a:pPr algn="r"/>
              <a:t>8</a:t>
            </a:fld>
            <a:endParaRPr lang="en-US" dirty="0">
              <a:solidFill>
                <a:prstClr val="black"/>
              </a:solidFill>
            </a:endParaRPr>
          </a:p>
        </p:txBody>
      </p:sp>
    </p:spTree>
    <p:extLst>
      <p:ext uri="{BB962C8B-B14F-4D97-AF65-F5344CB8AC3E}">
        <p14:creationId xmlns:p14="http://schemas.microsoft.com/office/powerpoint/2010/main" val="3061817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533400"/>
            <a:ext cx="8001000" cy="618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37540" y="162014"/>
            <a:ext cx="7772400" cy="742771"/>
          </a:xfrm>
        </p:spPr>
        <p:txBody>
          <a:bodyPr>
            <a:normAutofit fontScale="90000"/>
          </a:bodyPr>
          <a:lstStyle/>
          <a:p>
            <a:r>
              <a:rPr lang="en-US" dirty="0" smtClean="0"/>
              <a:t>Local Workforce Boards</a:t>
            </a:r>
            <a:endParaRPr lang="en-US" dirty="0"/>
          </a:p>
        </p:txBody>
      </p:sp>
      <p:sp>
        <p:nvSpPr>
          <p:cNvPr id="5" name="Slide Number Placeholder 4"/>
          <p:cNvSpPr>
            <a:spLocks noGrp="1"/>
          </p:cNvSpPr>
          <p:nvPr>
            <p:ph type="sldNum" sz="quarter" idx="12"/>
          </p:nvPr>
        </p:nvSpPr>
        <p:spPr>
          <a:xfrm>
            <a:off x="76200" y="6477000"/>
            <a:ext cx="533400" cy="335280"/>
          </a:xfrm>
        </p:spPr>
        <p:txBody>
          <a:bodyPr/>
          <a:lstStyle/>
          <a:p>
            <a:fld id="{FADB48D6-723D-4F5B-A2CD-E73ACEDDB18F}"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732418326"/>
      </p:ext>
    </p:extLst>
  </p:cSld>
  <p:clrMapOvr>
    <a:masterClrMapping/>
  </p:clrMapOvr>
</p:sld>
</file>

<file path=ppt/theme/theme1.xml><?xml version="1.0" encoding="utf-8"?>
<a:theme xmlns:a="http://schemas.openxmlformats.org/drawingml/2006/main" name="JointAgency0217_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JointAgency0217_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JointAgency0217_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Health Fitness 16x9">
  <a:themeElements>
    <a:clrScheme name="HECC Custom Palette">
      <a:dk1>
        <a:sysClr val="windowText" lastClr="000000"/>
      </a:dk1>
      <a:lt1>
        <a:srgbClr val="FFFFFF"/>
      </a:lt1>
      <a:dk2>
        <a:srgbClr val="5E5A5A"/>
      </a:dk2>
      <a:lt2>
        <a:srgbClr val="BBB8B8"/>
      </a:lt2>
      <a:accent1>
        <a:srgbClr val="6E9E75"/>
      </a:accent1>
      <a:accent2>
        <a:srgbClr val="C00000"/>
      </a:accent2>
      <a:accent3>
        <a:srgbClr val="402802"/>
      </a:accent3>
      <a:accent4>
        <a:srgbClr val="FFC000"/>
      </a:accent4>
      <a:accent5>
        <a:srgbClr val="46A6E1"/>
      </a:accent5>
      <a:accent6>
        <a:srgbClr val="6E9E75"/>
      </a:accent6>
      <a:hlink>
        <a:srgbClr val="46A6E1"/>
      </a:hlink>
      <a:folHlink>
        <a:srgbClr val="6E9E7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2017 PP Template" id="{ED0C8FBB-9D73-49FB-91C9-115E57784D4C}" vid="{FEF9A12A-98A8-4796-9194-BB6BAFD84E2A}"/>
    </a:ext>
  </a:extLst>
</a:theme>
</file>

<file path=ppt/theme/theme5.xml><?xml version="1.0" encoding="utf-8"?>
<a:theme xmlns:a="http://schemas.openxmlformats.org/drawingml/2006/main" name="Health Fitness 16x9">
  <a:themeElements>
    <a:clrScheme name="HECC Custom Palette">
      <a:dk1>
        <a:sysClr val="windowText" lastClr="000000"/>
      </a:dk1>
      <a:lt1>
        <a:srgbClr val="FFFFFF"/>
      </a:lt1>
      <a:dk2>
        <a:srgbClr val="5E5A5A"/>
      </a:dk2>
      <a:lt2>
        <a:srgbClr val="BBB8B8"/>
      </a:lt2>
      <a:accent1>
        <a:srgbClr val="6E9E75"/>
      </a:accent1>
      <a:accent2>
        <a:srgbClr val="C00000"/>
      </a:accent2>
      <a:accent3>
        <a:srgbClr val="402802"/>
      </a:accent3>
      <a:accent4>
        <a:srgbClr val="FFC000"/>
      </a:accent4>
      <a:accent5>
        <a:srgbClr val="46A6E1"/>
      </a:accent5>
      <a:accent6>
        <a:srgbClr val="6E9E75"/>
      </a:accent6>
      <a:hlink>
        <a:srgbClr val="46A6E1"/>
      </a:hlink>
      <a:folHlink>
        <a:srgbClr val="6E9E7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2017 PP Template" id="{ED0C8FBB-9D73-49FB-91C9-115E57784D4C}" vid="{FEF9A12A-98A8-4796-9194-BB6BAFD84E2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Health Fitness 16x9">
  <a:themeElements>
    <a:clrScheme name="HECC Custom Palette">
      <a:dk1>
        <a:sysClr val="windowText" lastClr="000000"/>
      </a:dk1>
      <a:lt1>
        <a:srgbClr val="FFFFFF"/>
      </a:lt1>
      <a:dk2>
        <a:srgbClr val="5E5A5A"/>
      </a:dk2>
      <a:lt2>
        <a:srgbClr val="BBB8B8"/>
      </a:lt2>
      <a:accent1>
        <a:srgbClr val="6E9E75"/>
      </a:accent1>
      <a:accent2>
        <a:srgbClr val="C00000"/>
      </a:accent2>
      <a:accent3>
        <a:srgbClr val="402802"/>
      </a:accent3>
      <a:accent4>
        <a:srgbClr val="FFC000"/>
      </a:accent4>
      <a:accent5>
        <a:srgbClr val="46A6E1"/>
      </a:accent5>
      <a:accent6>
        <a:srgbClr val="6E9E75"/>
      </a:accent6>
      <a:hlink>
        <a:srgbClr val="46A6E1"/>
      </a:hlink>
      <a:folHlink>
        <a:srgbClr val="6E9E7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2017 PP Template" id="{ED0C8FBB-9D73-49FB-91C9-115E57784D4C}" vid="{FEF9A12A-98A8-4796-9194-BB6BAFD84E2A}"/>
    </a:ext>
  </a:extLst>
</a:theme>
</file>

<file path=docProps/app.xml><?xml version="1.0" encoding="utf-8"?>
<Properties xmlns="http://schemas.openxmlformats.org/officeDocument/2006/extended-properties" xmlns:vt="http://schemas.openxmlformats.org/officeDocument/2006/docPropsVTypes">
  <TotalTime>1786</TotalTime>
  <Words>6462</Words>
  <Application>Microsoft Office PowerPoint</Application>
  <PresentationFormat>On-screen Show (4:3)</PresentationFormat>
  <Paragraphs>1370</Paragraphs>
  <Slides>75</Slides>
  <Notes>75</Notes>
  <HiddenSlides>1</HiddenSlides>
  <MMClips>1</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75</vt:i4>
      </vt:variant>
    </vt:vector>
  </HeadingPairs>
  <TitlesOfParts>
    <vt:vector size="89" baseType="lpstr">
      <vt:lpstr>JointAgency0217_v1</vt:lpstr>
      <vt:lpstr>1_JointAgency0217_v1</vt:lpstr>
      <vt:lpstr>2_JointAgency0217_v1</vt:lpstr>
      <vt:lpstr>1_Health Fitness 16x9</vt:lpstr>
      <vt:lpstr>Health Fitness 16x9</vt:lpstr>
      <vt:lpstr>4_Office Theme</vt:lpstr>
      <vt:lpstr>5_Office Theme</vt:lpstr>
      <vt:lpstr>25_Office Theme</vt:lpstr>
      <vt:lpstr>2_Health Fitness 16x9</vt:lpstr>
      <vt:lpstr>7_Office Theme</vt:lpstr>
      <vt:lpstr>8_Office Theme</vt:lpstr>
      <vt:lpstr>1_Office Theme</vt:lpstr>
      <vt:lpstr>Office Theme</vt:lpstr>
      <vt:lpstr>Acrobat Document</vt:lpstr>
      <vt:lpstr>Oregon’s Workforce System</vt:lpstr>
      <vt:lpstr>PowerPoint Presentation</vt:lpstr>
      <vt:lpstr>PowerPoint Presentation</vt:lpstr>
      <vt:lpstr>PowerPoint Presentation</vt:lpstr>
      <vt:lpstr>Workforce System Governance</vt:lpstr>
      <vt:lpstr>All Oregonians need to possess the skills and abilities to thrive in the workplace ++ Training and services must be adaptable and inclusive  </vt:lpstr>
      <vt:lpstr>Workforce System Goals </vt:lpstr>
      <vt:lpstr>Local Workforce Development Boards</vt:lpstr>
      <vt:lpstr>Local Workforce Boards</vt:lpstr>
      <vt:lpstr>higher education coordinating commission &amp; state structure</vt:lpstr>
      <vt:lpstr>Adults and dislocated workers</vt:lpstr>
      <vt:lpstr>Adult Basic Education (WIOA Title II)</vt:lpstr>
      <vt:lpstr>Adult Basic Education (WIOA Title II)</vt:lpstr>
      <vt:lpstr>General Educational Development (GED) </vt:lpstr>
      <vt:lpstr>Career and technical education</vt:lpstr>
      <vt:lpstr>Career Pathways</vt:lpstr>
      <vt:lpstr>2016 Completions</vt:lpstr>
      <vt:lpstr>Adults, dislocated Workers (WIOA TI) </vt:lpstr>
      <vt:lpstr>Services adults and dislocated workers</vt:lpstr>
      <vt:lpstr>Adult and dislocated worker  Performance Measures </vt:lpstr>
      <vt:lpstr>PowerPoint Presentation</vt:lpstr>
      <vt:lpstr>Industry Sector Strategies</vt:lpstr>
      <vt:lpstr>Young oregonians</vt:lpstr>
      <vt:lpstr>Strategies to serve young people</vt:lpstr>
      <vt:lpstr>Young people performance Measures</vt:lpstr>
      <vt:lpstr>PowerPoint Presentation</vt:lpstr>
      <vt:lpstr>PowerPoint Presentation</vt:lpstr>
      <vt:lpstr>PowerPoint Presentation</vt:lpstr>
      <vt:lpstr>WorkSource Oregon  Operational Standards </vt:lpstr>
      <vt:lpstr>WorkSource Oregon  Operational Standards </vt:lpstr>
      <vt:lpstr>(</vt:lpstr>
      <vt:lpstr>Oregon’s WorkSource Centers</vt:lpstr>
      <vt:lpstr>Job Seekers and Business Served by WorkSource Center </vt:lpstr>
      <vt:lpstr>PowerPoint Presentation</vt:lpstr>
      <vt:lpstr>Areas of Future Focus</vt:lpstr>
      <vt:lpstr>Self-Sufficiency Programs Kim Fredlund, Director</vt:lpstr>
      <vt:lpstr>Mission</vt:lpstr>
      <vt:lpstr>PowerPoint Presentation</vt:lpstr>
      <vt:lpstr> Self Sufficiency Services </vt:lpstr>
      <vt:lpstr> </vt:lpstr>
      <vt:lpstr>Department of Human Services</vt:lpstr>
      <vt:lpstr>VR’s Mission</vt:lpstr>
      <vt:lpstr>Why Vocational Rehabilitation matters</vt:lpstr>
      <vt:lpstr>VR Services – Dual Customer Model</vt:lpstr>
      <vt:lpstr>VR and Workforce</vt:lpstr>
      <vt:lpstr>Vocational Rehabilitation Summary</vt:lpstr>
      <vt:lpstr> </vt:lpstr>
      <vt:lpstr>Roles and Responsibilities </vt:lpstr>
      <vt:lpstr>AGENCY PROGRAMS OVERVIEW</vt:lpstr>
      <vt:lpstr>VOCATIONAL REHABILITATION</vt:lpstr>
      <vt:lpstr>PowerPoint Presentation</vt:lpstr>
      <vt:lpstr>PowerPoint Presentation</vt:lpstr>
      <vt:lpstr>PowerPoint Presentation</vt:lpstr>
      <vt:lpstr>PowerPoint Presentation</vt:lpstr>
      <vt:lpstr>PowerPoint Presentation</vt:lpstr>
      <vt:lpstr>PowerPoint Presentation</vt:lpstr>
      <vt:lpstr>APPRENTICESHIP AND TRAINING DIVISION  OREGON BUREAU OF LABOR AND INDUSTRIES</vt:lpstr>
      <vt:lpstr>PowerPoint Presentation</vt:lpstr>
      <vt:lpstr>Apprenticeship and Training Division</vt:lpstr>
      <vt:lpstr>Services to Business</vt:lpstr>
      <vt:lpstr>PowerPoint Presentation</vt:lpstr>
      <vt:lpstr>Alignments and Efficiencies</vt:lpstr>
      <vt:lpstr>Barriers</vt:lpstr>
      <vt:lpstr>Recommendations</vt:lpstr>
      <vt:lpstr>Oregon Workforce System Performance Measures     </vt:lpstr>
      <vt:lpstr>Moving PRISM Forward</vt:lpstr>
      <vt:lpstr>PowerPoint Presentation</vt:lpstr>
      <vt:lpstr>PowerPoint Presentation</vt:lpstr>
      <vt:lpstr>System Barriers</vt:lpstr>
      <vt:lpstr>System Barriers</vt:lpstr>
      <vt:lpstr>System Funding</vt:lpstr>
      <vt:lpstr>System Recommendations</vt:lpstr>
      <vt:lpstr>System Recommendations</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Oregon’s Workforce System</dc:title>
  <dc:creator>Karen M Humelbaugh</dc:creator>
  <cp:lastModifiedBy>Kurt Tackman</cp:lastModifiedBy>
  <cp:revision>69</cp:revision>
  <cp:lastPrinted>2017-02-13T18:16:56Z</cp:lastPrinted>
  <dcterms:created xsi:type="dcterms:W3CDTF">2017-02-11T03:15:44Z</dcterms:created>
  <dcterms:modified xsi:type="dcterms:W3CDTF">2017-02-13T18:54:39Z</dcterms:modified>
</cp:coreProperties>
</file>